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57" r:id="rId5"/>
    <p:sldId id="267" r:id="rId6"/>
    <p:sldId id="268" r:id="rId7"/>
    <p:sldId id="269" r:id="rId8"/>
    <p:sldId id="258" r:id="rId9"/>
    <p:sldId id="261" r:id="rId10"/>
    <p:sldId id="262" r:id="rId11"/>
    <p:sldId id="551" r:id="rId12"/>
    <p:sldId id="605" r:id="rId13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5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56236-5CBC-4C6F-82A4-F61BCA45092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59F41-EF1C-4AC8-8AA5-B05C54B20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94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026" indent="-2907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17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364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3610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885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4104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9350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459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3C7181-EFE8-47D1-A7E3-C73B91807774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5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026" indent="-2907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17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364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3610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885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4104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9350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459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2E667E-CEE8-44DA-9BF1-49C785782ED1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064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762B-E97E-455D-9B33-1E398E162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D8AC9E-9684-4FBF-8AFB-25B1DB178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3AFF6-0AEF-46AA-8380-033152CE7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6AB-48D5-4695-A97C-46ABCB4DCA9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BDD0D-BC79-4A35-B6EC-6F3EBCB0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62D6B-66C6-4205-B3FB-D88E5B068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24F4-16AE-4B2D-AC9E-231C9DE42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3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7467B-68C9-4DD8-A087-981AC51FC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8FB1EE-5C48-481B-B6BA-ECBBBC7FF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6898E-940C-43F2-B417-21EB6F452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6AB-48D5-4695-A97C-46ABCB4DCA9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71CAC-695A-4147-80E5-9D924FA31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FF4E6-DDBA-4D27-8126-7DFD9064A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24F4-16AE-4B2D-AC9E-231C9DE42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1D3400-F05E-4C02-954A-2B327028ED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295136-936A-4D77-BA6A-B314DB271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8E592-9504-4A86-8148-6B998C99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6AB-48D5-4695-A97C-46ABCB4DCA9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06472-D40A-479F-B2FF-6F3752737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0F215-84A3-4F93-817A-908D98906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24F4-16AE-4B2D-AC9E-231C9DE42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3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68783-6304-4C3A-8503-107E37E19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2D732-574C-4AEB-8F32-570172C52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AFC14-06FF-49DA-B310-E8AA896E7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6AB-48D5-4695-A97C-46ABCB4DCA9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F0FE1-DEE9-4D15-8F1F-50607B58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B1871-6DA7-4832-BF7B-425D71391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24F4-16AE-4B2D-AC9E-231C9DE42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2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C854D-67B3-4F97-8657-5FF24269F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37667-ED03-4B82-95B0-25837F3C9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91223-DFCE-40E2-B6A0-DE036307F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6AB-48D5-4695-A97C-46ABCB4DCA9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1904B-B5A6-4F47-93F2-0FA27705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F3ABB-3A3C-412A-83BC-9315B37A0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24F4-16AE-4B2D-AC9E-231C9DE42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A54DC-DA43-4CEA-933A-E9960D88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0CFE0-F23D-4697-BC00-4B7E9A05AD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2CC51-1F3E-4217-9B18-7EF141551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033FC-5E3E-4B44-930C-87917A85B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6AB-48D5-4695-A97C-46ABCB4DCA9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27828-75AE-451D-A3B5-D18F723AA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9EFC7-8995-4865-93B3-8BAE28E23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24F4-16AE-4B2D-AC9E-231C9DE42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D73F1-CB22-42F1-89CD-82190DF7A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5F9A0-4D5B-4734-A1C5-545D578B1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88049-1A66-41BE-8060-706B7681B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9EC042-6AA8-4DDA-83D7-06F8291F9F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46E937-08EA-4CE4-B358-FFF5589C5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1188A3-B160-4B37-8050-01FA4BF3C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6AB-48D5-4695-A97C-46ABCB4DCA9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CA48BE-97B1-4BA8-B15D-5974D8847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F73CA3-5378-4003-8E8C-0FC52FFA6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24F4-16AE-4B2D-AC9E-231C9DE42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5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7B3A-2D87-46B2-8CF2-33768B25A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4FB2D1-D139-457F-8192-999FDEED7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6AB-48D5-4695-A97C-46ABCB4DCA9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E6189-01AA-455E-ADC8-72854F113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B728F3-86BB-4F81-AEC2-EB8F013AE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24F4-16AE-4B2D-AC9E-231C9DE42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6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71FE77-B3AA-44D5-BFC8-09BA1D77A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6AB-48D5-4695-A97C-46ABCB4DCA9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F45430-E365-4D4C-9DBD-07F277259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6875B-99AD-4F44-A843-D229A74C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24F4-16AE-4B2D-AC9E-231C9DE42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7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7C7F7-9C23-4C4D-BB2D-8D2D3FC6C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3EE82-1E6C-4B03-9239-C183F2F4F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F5832-6469-470B-A91F-E6136E273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AF8E3-385A-4048-97BD-E6D2C5B8B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6AB-48D5-4695-A97C-46ABCB4DCA9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6ED90-154E-48FB-A175-537DF5B5A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BFE79-E27C-4B2C-A334-22005C55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24F4-16AE-4B2D-AC9E-231C9DE42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9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1074-1523-46F5-8451-F2DE9712E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052849-8B02-466D-A4D8-A835151101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16238-EB96-4989-A48A-804F94704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9A997-EA60-48C6-9ADE-4542E5DF2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96AB-48D5-4695-A97C-46ABCB4DCA9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4A06C-4759-4D0F-88BA-8CF51495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3B174-6122-4987-A639-37B120F3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24F4-16AE-4B2D-AC9E-231C9DE42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4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6FD3F-61EB-4D8A-9488-E2309045B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3511E-84A9-4281-997E-834D480BC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AAC13-0E1C-450E-893A-D238F08E2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96AB-48D5-4695-A97C-46ABCB4DCA9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D77C1-CCC9-4FAB-ABF3-15F2184524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319B4-C13C-47E0-97EC-2A6B800F6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624F4-16AE-4B2D-AC9E-231C9DE42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7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umpleby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7CC9D-B890-4285-926D-0388F7B46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87237"/>
          </a:xfrm>
        </p:spPr>
        <p:txBody>
          <a:bodyPr>
            <a:normAutofit fontScale="90000"/>
          </a:bodyPr>
          <a:lstStyle/>
          <a:p>
            <a:r>
              <a:rPr lang="en-US" dirty="0"/>
              <a:t>Systems, Cybernetics and Complexity:  Advancing the Systems Movement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AB5F4-E622-4461-9532-375EAEB74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1200" y="3602038"/>
            <a:ext cx="9144000" cy="1655762"/>
          </a:xfrm>
        </p:spPr>
        <p:txBody>
          <a:bodyPr/>
          <a:lstStyle/>
          <a:p>
            <a:r>
              <a:rPr lang="en-US" dirty="0"/>
              <a:t>Stuart A. Umpleby</a:t>
            </a:r>
          </a:p>
          <a:p>
            <a:r>
              <a:rPr lang="en-US" dirty="0"/>
              <a:t>President of the Executive Committee</a:t>
            </a:r>
          </a:p>
          <a:p>
            <a:r>
              <a:rPr lang="en-US" dirty="0"/>
              <a:t>International Academy for Systems and Cybernetic Sciences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29139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EDDA0-B4CC-4852-AD4C-7B16CC58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we need to work 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1017-139D-429E-A0F2-DFA7E68BB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educational programs in systems and cybernetics are needed</a:t>
            </a:r>
          </a:p>
          <a:p>
            <a:r>
              <a:rPr lang="en-US" dirty="0"/>
              <a:t>More young people are needed to learn and extend the work that has been done</a:t>
            </a:r>
          </a:p>
          <a:p>
            <a:r>
              <a:rPr lang="en-US" dirty="0"/>
              <a:t>Our fields are not well-known</a:t>
            </a:r>
          </a:p>
        </p:txBody>
      </p:sp>
    </p:spTree>
    <p:extLst>
      <p:ext uri="{BB962C8B-B14F-4D97-AF65-F5344CB8AC3E}">
        <p14:creationId xmlns:p14="http://schemas.microsoft.com/office/powerpoint/2010/main" val="667516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Contact information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Stuart A. Umpleby, Professor Emeritus</a:t>
            </a:r>
          </a:p>
          <a:p>
            <a:pPr>
              <a:buFontTx/>
              <a:buNone/>
            </a:pPr>
            <a:r>
              <a:rPr lang="en-US" altLang="en-US" dirty="0"/>
              <a:t>Department of Management</a:t>
            </a:r>
          </a:p>
          <a:p>
            <a:pPr>
              <a:buFontTx/>
              <a:buNone/>
            </a:pPr>
            <a:r>
              <a:rPr lang="en-US" altLang="en-US" dirty="0"/>
              <a:t>The George Washington University</a:t>
            </a:r>
          </a:p>
          <a:p>
            <a:pPr>
              <a:buFontTx/>
              <a:buNone/>
            </a:pPr>
            <a:r>
              <a:rPr lang="en-US" altLang="en-US" dirty="0"/>
              <a:t>Washington, DC 20052 USA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blogs.gwu.edu/umpleby </a:t>
            </a:r>
          </a:p>
          <a:p>
            <a:pPr>
              <a:buFontTx/>
              <a:buNone/>
            </a:pPr>
            <a:r>
              <a:rPr lang="en-US" altLang="en-US" dirty="0">
                <a:hlinkClick r:id="rId3"/>
              </a:rPr>
              <a:t>umpleby@gmail.com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792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4400" y="1485901"/>
            <a:ext cx="8928000" cy="3908822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z="12800" dirty="0"/>
              <a:t>A presentation at the annual meeting of the</a:t>
            </a:r>
          </a:p>
          <a:p>
            <a:pPr eaLnBrk="1" hangingPunct="1">
              <a:buFontTx/>
              <a:buNone/>
            </a:pPr>
            <a:endParaRPr lang="en-US" altLang="en-US" sz="12800" dirty="0"/>
          </a:p>
          <a:p>
            <a:pPr eaLnBrk="1" hangingPunct="1">
              <a:buFontTx/>
              <a:buNone/>
            </a:pPr>
            <a:r>
              <a:rPr lang="en-US" altLang="en-US" sz="12800" dirty="0"/>
              <a:t>International Society for the Systems Sciences</a:t>
            </a:r>
          </a:p>
          <a:p>
            <a:pPr eaLnBrk="1" hangingPunct="1">
              <a:buFontTx/>
              <a:buNone/>
            </a:pPr>
            <a:endParaRPr lang="en-US" altLang="en-US" sz="12800" dirty="0"/>
          </a:p>
          <a:p>
            <a:pPr eaLnBrk="1" hangingPunct="1">
              <a:buFontTx/>
              <a:buNone/>
            </a:pPr>
            <a:r>
              <a:rPr lang="en-US" altLang="en-US" sz="12800" dirty="0"/>
              <a:t>Oregon State University</a:t>
            </a:r>
          </a:p>
          <a:p>
            <a:pPr eaLnBrk="1" hangingPunct="1">
              <a:buFontTx/>
              <a:buNone/>
            </a:pPr>
            <a:endParaRPr lang="en-US" altLang="en-US" sz="12800" dirty="0"/>
          </a:p>
          <a:p>
            <a:pPr eaLnBrk="1" hangingPunct="1">
              <a:buFontTx/>
              <a:buNone/>
            </a:pPr>
            <a:r>
              <a:rPr lang="en-US" altLang="en-US" sz="12800" dirty="0"/>
              <a:t>Corvallis, OR</a:t>
            </a:r>
          </a:p>
          <a:p>
            <a:pPr eaLnBrk="1" hangingPunct="1">
              <a:buFontTx/>
              <a:buNone/>
            </a:pPr>
            <a:endParaRPr lang="en-US" altLang="en-US" sz="12800" dirty="0"/>
          </a:p>
          <a:p>
            <a:pPr eaLnBrk="1" hangingPunct="1">
              <a:buFontTx/>
              <a:buNone/>
            </a:pPr>
            <a:r>
              <a:rPr lang="en-US" altLang="en-US" sz="12800" dirty="0"/>
              <a:t>June 27 - July 2, 2019</a:t>
            </a:r>
          </a:p>
          <a:p>
            <a:pPr eaLnBrk="1" hangingPunct="1">
              <a:buFontTx/>
              <a:buNone/>
            </a:pPr>
            <a:endParaRPr lang="en-US" altLang="en-US" sz="6000" dirty="0"/>
          </a:p>
          <a:p>
            <a:pPr eaLnBrk="1" hangingPunct="1">
              <a:buFontTx/>
              <a:buNone/>
            </a:pPr>
            <a:endParaRPr lang="en-US" altLang="en-US" sz="6000" dirty="0"/>
          </a:p>
          <a:p>
            <a:pPr eaLnBrk="1" hangingPunct="1">
              <a:buFontTx/>
              <a:buNone/>
            </a:pPr>
            <a:r>
              <a:rPr lang="en-US" altLang="en-US" sz="6000" dirty="0"/>
              <a:t>  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9787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4CB57-29A6-4BD2-8AFA-BF7F3B55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current state of our fields (advantages)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9892C-D6F6-492A-8004-962FBD658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Several journals are prospering</a:t>
            </a:r>
          </a:p>
          <a:p>
            <a:r>
              <a:rPr lang="en-US" dirty="0"/>
              <a:t>An increasing number of books are being published</a:t>
            </a:r>
          </a:p>
          <a:p>
            <a:r>
              <a:rPr lang="en-US" dirty="0"/>
              <a:t>There is interest in the field abroad</a:t>
            </a:r>
          </a:p>
          <a:p>
            <a:r>
              <a:rPr lang="en-US" dirty="0"/>
              <a:t>The large systems program of the Open University in UK</a:t>
            </a:r>
          </a:p>
          <a:p>
            <a:r>
              <a:rPr lang="en-US" dirty="0"/>
              <a:t>New, seemingly similar fields and societies are being created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0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EE467-FC89-4227-B153-E2EB25874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current state of our fields (disadvantages)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4F795-DA18-4E2E-84F8-E5C3A33BB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do not know what cybernetics means</a:t>
            </a:r>
          </a:p>
          <a:p>
            <a:r>
              <a:rPr lang="en-US" dirty="0"/>
              <a:t>People confuse cybernetics with computer science and AI</a:t>
            </a:r>
          </a:p>
          <a:p>
            <a:r>
              <a:rPr lang="en-US" dirty="0"/>
              <a:t>No regular government funds for cybernetics research</a:t>
            </a:r>
          </a:p>
          <a:p>
            <a:r>
              <a:rPr lang="en-US" dirty="0"/>
              <a:t>Very few educational programs in cybernetics (mostly abroad)</a:t>
            </a:r>
          </a:p>
          <a:p>
            <a:r>
              <a:rPr lang="en-US" dirty="0"/>
              <a:t>Little interest in the unification of science</a:t>
            </a:r>
          </a:p>
        </p:txBody>
      </p:sp>
    </p:spTree>
    <p:extLst>
      <p:ext uri="{BB962C8B-B14F-4D97-AF65-F5344CB8AC3E}">
        <p14:creationId xmlns:p14="http://schemas.microsoft.com/office/powerpoint/2010/main" val="4268305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26978-AE6B-4A3C-B5E9-2A451065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Stories being told about our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EBA55-30E8-499A-B5D9-82D3676EF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the last few years I have heard several people say that systems science and cybernetics have died</a:t>
            </a:r>
          </a:p>
          <a:p>
            <a:r>
              <a:rPr lang="en-US" dirty="0"/>
              <a:t>They have been succeeded by the field of complexity which includes everything that was of value in those two fields and complexity has gone farther</a:t>
            </a:r>
          </a:p>
          <a:p>
            <a:r>
              <a:rPr lang="en-US" dirty="0"/>
              <a:t>However, what I see is that associations, journals and conferences in systems and cybernetics are continuing, even increasing</a:t>
            </a:r>
          </a:p>
          <a:p>
            <a:r>
              <a:rPr lang="en-US" dirty="0"/>
              <a:t>Associations, journals, and conferences in complexity have been added</a:t>
            </a:r>
          </a:p>
          <a:p>
            <a:r>
              <a:rPr lang="en-US" dirty="0"/>
              <a:t>The questions being asked and the methods being used are different in  systems, cybernetics, complexity</a:t>
            </a:r>
          </a:p>
        </p:txBody>
      </p:sp>
    </p:spTree>
    <p:extLst>
      <p:ext uri="{BB962C8B-B14F-4D97-AF65-F5344CB8AC3E}">
        <p14:creationId xmlns:p14="http://schemas.microsoft.com/office/powerpoint/2010/main" val="537599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Three Neighboring Fields 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81200" y="914400"/>
          <a:ext cx="822960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8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>
                          <a:latin typeface="Calibri"/>
                          <a:ea typeface="Calibri"/>
                          <a:cs typeface="Times New Roman"/>
                        </a:rPr>
                        <a:t>Cybernetics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Times New Roman"/>
                        </a:rPr>
                        <a:t>Systems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>
                          <a:latin typeface="Calibri"/>
                          <a:ea typeface="Calibri"/>
                          <a:cs typeface="Times New Roman"/>
                        </a:rPr>
                        <a:t>Complexity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78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Origin of the field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Macy Conferences, 1946-1953, American Society for Cybernetics founded, 1964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An informal meeting within the 1954 meeting of the American Association for the Advancement of Science in Berkeley, California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1984, Santa-Fe Institute founded (first meeting 1985)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6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Early authors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W. McCulloch, N. Wiener, A. Rosenblueth, M. Mead, G. Bateson, H. von Foerster, H. Maturana	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Ludwig von Bertalanffy, K.E. Boulding, Anatol Rapoport, James G. Miller, Ralph Gerard, Jay Forrester, Edwards Deming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M. Gell-Mann, G. West, R. Axtell, B. Arthur, J. Holland, S. Kauffman, S. Wolfram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78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Definition of field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Describe control and communication in animals, machines and social systems; create a science of purposeful systems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Identify the common features of systems. A living system processes matter, energy, and information. It evolves over time and adapts to its environment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New entities and patterns of behavior emerge when many agents interact and adapt to each other and their environments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8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Purpose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Create a science of perception, regulation, learning, adaptation, goal formulation, and understanding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Create a general theory of systems and a variety of approaches to systems analysis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Identify the unseen mechanisms and processes that shape evolving worlds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Three Neighboring Fields 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81200" y="838201"/>
          <a:ext cx="8229600" cy="56297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9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>
                          <a:latin typeface="Calibri"/>
                          <a:ea typeface="Calibri"/>
                          <a:cs typeface="Times New Roman"/>
                        </a:rPr>
                        <a:t>Cybernetics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Calibri"/>
                          <a:ea typeface="Calibri"/>
                          <a:cs typeface="Times New Roman"/>
                        </a:rPr>
                        <a:t>Systems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>
                          <a:latin typeface="Calibri"/>
                          <a:ea typeface="Calibri"/>
                          <a:cs typeface="Times New Roman"/>
                        </a:rPr>
                        <a:t>Complexity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4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Methods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Three fundamental models describe 1) regulation, 2) self-organization, and 3) reflexivity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Systems engineering, system dynamics,  causal loop diagrams, flow diagrams, process improvement methods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Rigorous logical, mathematical, computational methods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6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A key question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How does the brain understand the world and itself?  How can we create self-governing societies? How</a:t>
                      </a:r>
                      <a:r>
                        <a:rPr lang="en-US" sz="130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can we create a reflexive science?</a:t>
                      </a:r>
                      <a:r>
                        <a:rPr lang="en-US" sz="130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What are the structures and processes in living systems? What is essential for life?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How do order and novelty emerge in the world?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69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Internal mechanisms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Reflexivity operates on two levels – observing and participating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Miller's 19 critical subsystems -- e.g. input       transducer for information, ingestor for matter- energy, decoder, encoder, matter-energy  storage, reproducer, supporter, transporter, etc.; These processes occur on 8 levels: cell, organ, organism, group, organization, nation, supranational system, world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Increases in complexity require two processes: creating new variety and selecting appropriate variety; Describe the rules governing how agents interact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/>
              <a:t>Three </a:t>
            </a:r>
            <a:r>
              <a:rPr lang="en-US" sz="3600" dirty="0"/>
              <a:t>Neighboring </a:t>
            </a:r>
            <a:r>
              <a:rPr lang="en-US" sz="3600"/>
              <a:t>Fields 3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3734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>
                          <a:latin typeface="Calibri"/>
                          <a:ea typeface="Calibri"/>
                          <a:cs typeface="Times New Roman"/>
                        </a:rPr>
                        <a:t>Cybernetics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Calibri"/>
                          <a:ea typeface="Calibri"/>
                          <a:cs typeface="Times New Roman"/>
                        </a:rPr>
                        <a:t>Systems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>
                          <a:latin typeface="Calibri"/>
                          <a:ea typeface="Calibri"/>
                          <a:cs typeface="Times New Roman"/>
                        </a:rPr>
                        <a:t>Complexity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Locus of contribution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Extensions of philosophy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Share theories and methods for analyzing systems with other disciplines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Extensions of mathematics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How science advances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Expand the realm of inquiry by adding a new dimension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 Identify instances of processes such as evolution, adaptation, cognition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Find the underlying mechanisms of emergence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Conception of Cognition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Cognition is one aspect of autopoiesis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Cognition is a perception and decision process in living systems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Cognition emerges in some biological processes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Conception of Complexity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Calibri"/>
                          <a:ea typeface="Calibri"/>
                          <a:cs typeface="Times New Roman"/>
                        </a:rPr>
                        <a:t>Complexity lies in multiple conceptualizations of a system of interest which are created by people who have an interest in that system and its affect on the world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Complexity lies in the system observed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Times New Roman"/>
                        </a:rPr>
                        <a:t>Complexity emerges in some systems as a result of the interactions among elements in the system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8E2DB-C439-41B6-A0B9-0B8B7F8AB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future do we want?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9D8EC-FD79-4BB3-8BB2-E7AD7A3D0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want systems science and cybernetics to continue?</a:t>
            </a:r>
          </a:p>
          <a:p>
            <a:r>
              <a:rPr lang="en-US" dirty="0"/>
              <a:t>Should these fields be subsumed under complexity?</a:t>
            </a:r>
          </a:p>
          <a:p>
            <a:r>
              <a:rPr lang="en-US" dirty="0"/>
              <a:t>How should the fields be described on college campuses?</a:t>
            </a:r>
          </a:p>
          <a:p>
            <a:r>
              <a:rPr lang="en-US" dirty="0"/>
              <a:t>Can the three fields cooperate on conferences and curricula?</a:t>
            </a:r>
          </a:p>
          <a:p>
            <a:r>
              <a:rPr lang="en-US" dirty="0"/>
              <a:t>The Academy (www.iascys.org) is beginning to include complexity scholars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36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D9FA5-0FC3-4185-8D47-B86260BF2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that support attention to our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885FB-CFC6-4326-86E0-8479E7A97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Increasing interest in climate change and its consequences</a:t>
            </a:r>
          </a:p>
          <a:p>
            <a:r>
              <a:rPr lang="en-US" dirty="0"/>
              <a:t>Concern about growing numbers of refugees</a:t>
            </a:r>
          </a:p>
          <a:p>
            <a:r>
              <a:rPr lang="en-US" dirty="0"/>
              <a:t>Concern about loss of species and habitats</a:t>
            </a:r>
          </a:p>
          <a:p>
            <a:r>
              <a:rPr lang="en-US" dirty="0"/>
              <a:t>Preparations for more frequent storms and floods and rising sea level</a:t>
            </a:r>
          </a:p>
          <a:p>
            <a:r>
              <a:rPr lang="en-US" dirty="0"/>
              <a:t>Continuing interest in communicating across disciplines</a:t>
            </a:r>
          </a:p>
          <a:p>
            <a:r>
              <a:rPr lang="en-US" dirty="0"/>
              <a:t>The continuing growth of the internet</a:t>
            </a:r>
          </a:p>
          <a:p>
            <a:r>
              <a:rPr lang="en-US" dirty="0"/>
              <a:t>Increasing use of AI and data analytics</a:t>
            </a:r>
          </a:p>
          <a:p>
            <a:r>
              <a:rPr lang="en-US" dirty="0"/>
              <a:t>Interest in the unification of science</a:t>
            </a:r>
          </a:p>
        </p:txBody>
      </p:sp>
    </p:spTree>
    <p:extLst>
      <p:ext uri="{BB962C8B-B14F-4D97-AF65-F5344CB8AC3E}">
        <p14:creationId xmlns:p14="http://schemas.microsoft.com/office/powerpoint/2010/main" val="2048552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932</Words>
  <Application>Microsoft Office PowerPoint</Application>
  <PresentationFormat>Widescreen</PresentationFormat>
  <Paragraphs>119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Systems, Cybernetics and Complexity:  Advancing the Systems Movement</vt:lpstr>
      <vt:lpstr>The current state of our fields (advantages)</vt:lpstr>
      <vt:lpstr>The current state of our fields (disadvantages)</vt:lpstr>
      <vt:lpstr>Stories being told about our fields</vt:lpstr>
      <vt:lpstr>Three Neighboring Fields 1</vt:lpstr>
      <vt:lpstr>Three Neighboring Fields 2</vt:lpstr>
      <vt:lpstr>Three Neighboring Fields 3</vt:lpstr>
      <vt:lpstr>What future do we want?</vt:lpstr>
      <vt:lpstr>Trends that support attention to our fields</vt:lpstr>
      <vt:lpstr>Problems we need to work on</vt:lpstr>
      <vt:lpstr>Contact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Systems, Cybernetics and Complexity</dc:title>
  <dc:creator>Stuart Umpleby</dc:creator>
  <cp:lastModifiedBy>Stuart Umpleby</cp:lastModifiedBy>
  <cp:revision>19</cp:revision>
  <cp:lastPrinted>2019-06-19T12:18:24Z</cp:lastPrinted>
  <dcterms:created xsi:type="dcterms:W3CDTF">2019-06-02T01:02:53Z</dcterms:created>
  <dcterms:modified xsi:type="dcterms:W3CDTF">2019-09-17T03:29:10Z</dcterms:modified>
</cp:coreProperties>
</file>