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675" r:id="rId3"/>
    <p:sldId id="678" r:id="rId4"/>
    <p:sldId id="679" r:id="rId5"/>
    <p:sldId id="671" r:id="rId6"/>
    <p:sldId id="646" r:id="rId7"/>
    <p:sldId id="648" r:id="rId8"/>
    <p:sldId id="681" r:id="rId9"/>
    <p:sldId id="609" r:id="rId10"/>
    <p:sldId id="682" r:id="rId11"/>
    <p:sldId id="676" r:id="rId12"/>
    <p:sldId id="672" r:id="rId13"/>
    <p:sldId id="694" r:id="rId14"/>
    <p:sldId id="684" r:id="rId15"/>
    <p:sldId id="673" r:id="rId16"/>
    <p:sldId id="686" r:id="rId17"/>
    <p:sldId id="687" r:id="rId18"/>
    <p:sldId id="666" r:id="rId19"/>
    <p:sldId id="667" r:id="rId20"/>
    <p:sldId id="628" r:id="rId21"/>
    <p:sldId id="683" r:id="rId22"/>
    <p:sldId id="688" r:id="rId23"/>
    <p:sldId id="695" r:id="rId24"/>
    <p:sldId id="263" r:id="rId25"/>
    <p:sldId id="264" r:id="rId26"/>
    <p:sldId id="689" r:id="rId27"/>
    <p:sldId id="685" r:id="rId28"/>
    <p:sldId id="690" r:id="rId29"/>
    <p:sldId id="696" r:id="rId30"/>
    <p:sldId id="693" r:id="rId31"/>
    <p:sldId id="697" r:id="rId32"/>
    <p:sldId id="551" r:id="rId33"/>
    <p:sldId id="631" r:id="rId34"/>
    <p:sldId id="698" r:id="rId35"/>
    <p:sldId id="262" r:id="rId36"/>
    <p:sldId id="674" r:id="rId3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986" autoAdjust="0"/>
    <p:restoredTop sz="94660"/>
  </p:normalViewPr>
  <p:slideViewPr>
    <p:cSldViewPr snapToGrid="0">
      <p:cViewPr varScale="1">
        <p:scale>
          <a:sx n="110" d="100"/>
          <a:sy n="110" d="100"/>
        </p:scale>
        <p:origin x="312" y="51"/>
      </p:cViewPr>
      <p:guideLst/>
    </p:cSldViewPr>
  </p:slideViewPr>
  <p:notesTextViewPr>
    <p:cViewPr>
      <p:scale>
        <a:sx n="1" d="1"/>
        <a:sy n="1" d="1"/>
      </p:scale>
      <p:origin x="0" y="0"/>
    </p:cViewPr>
  </p:notesTextViewPr>
  <p:sorterViewPr>
    <p:cViewPr>
      <p:scale>
        <a:sx n="100" d="100"/>
        <a:sy n="100" d="100"/>
      </p:scale>
      <p:origin x="0" y="-75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3177" tIns="46589" rIns="93177" bIns="46589" rtlCol="0"/>
          <a:lstStyle>
            <a:lvl1pPr algn="r">
              <a:defRPr sz="1200"/>
            </a:lvl1pPr>
          </a:lstStyle>
          <a:p>
            <a:fld id="{971A2B9F-D12D-48B2-83F5-7E9C7E2017D5}" type="datetimeFigureOut">
              <a:rPr lang="en-US" smtClean="0"/>
              <a:t>10/16/2021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3177" tIns="46589" rIns="93177" bIns="46589" rtlCol="0" anchor="b"/>
          <a:lstStyle>
            <a:lvl1pPr algn="r">
              <a:defRPr sz="1200"/>
            </a:lvl1pPr>
          </a:lstStyle>
          <a:p>
            <a:fld id="{9E0CC50C-D884-4990-BA64-6280CC40EC38}" type="slidenum">
              <a:rPr lang="en-US" smtClean="0"/>
              <a:t>‹#›</a:t>
            </a:fld>
            <a:endParaRPr lang="en-US"/>
          </a:p>
        </p:txBody>
      </p:sp>
    </p:spTree>
    <p:extLst>
      <p:ext uri="{BB962C8B-B14F-4D97-AF65-F5344CB8AC3E}">
        <p14:creationId xmlns:p14="http://schemas.microsoft.com/office/powerpoint/2010/main" val="477813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595313" y="1181100"/>
            <a:ext cx="5667375" cy="3189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70309" indent="-296272">
              <a:spcBef>
                <a:spcPct val="30000"/>
              </a:spcBef>
              <a:defRPr sz="1200">
                <a:solidFill>
                  <a:schemeClr val="tx1"/>
                </a:solidFill>
                <a:latin typeface="Calibri" panose="020F0502020204030204" pitchFamily="34" charset="0"/>
              </a:defRPr>
            </a:lvl2pPr>
            <a:lvl3pPr marL="1185091" indent="-237017">
              <a:spcBef>
                <a:spcPct val="30000"/>
              </a:spcBef>
              <a:defRPr sz="1200">
                <a:solidFill>
                  <a:schemeClr val="tx1"/>
                </a:solidFill>
                <a:latin typeface="Calibri" panose="020F0502020204030204" pitchFamily="34" charset="0"/>
              </a:defRPr>
            </a:lvl3pPr>
            <a:lvl4pPr marL="1659127" indent="-237017">
              <a:spcBef>
                <a:spcPct val="30000"/>
              </a:spcBef>
              <a:defRPr sz="1200">
                <a:solidFill>
                  <a:schemeClr val="tx1"/>
                </a:solidFill>
                <a:latin typeface="Calibri" panose="020F0502020204030204" pitchFamily="34" charset="0"/>
              </a:defRPr>
            </a:lvl4pPr>
            <a:lvl5pPr marL="2133161" indent="-237017">
              <a:spcBef>
                <a:spcPct val="30000"/>
              </a:spcBef>
              <a:defRPr sz="1200">
                <a:solidFill>
                  <a:schemeClr val="tx1"/>
                </a:solidFill>
                <a:latin typeface="Calibri" panose="020F0502020204030204" pitchFamily="34" charset="0"/>
              </a:defRPr>
            </a:lvl5pPr>
            <a:lvl6pPr marL="2607198" indent="-237017" eaLnBrk="0" fontAlgn="base" hangingPunct="0">
              <a:spcBef>
                <a:spcPct val="30000"/>
              </a:spcBef>
              <a:spcAft>
                <a:spcPct val="0"/>
              </a:spcAft>
              <a:defRPr sz="1200">
                <a:solidFill>
                  <a:schemeClr val="tx1"/>
                </a:solidFill>
                <a:latin typeface="Calibri" panose="020F0502020204030204" pitchFamily="34" charset="0"/>
              </a:defRPr>
            </a:lvl6pPr>
            <a:lvl7pPr marL="3081235" indent="-237017" eaLnBrk="0" fontAlgn="base" hangingPunct="0">
              <a:spcBef>
                <a:spcPct val="30000"/>
              </a:spcBef>
              <a:spcAft>
                <a:spcPct val="0"/>
              </a:spcAft>
              <a:defRPr sz="1200">
                <a:solidFill>
                  <a:schemeClr val="tx1"/>
                </a:solidFill>
                <a:latin typeface="Calibri" panose="020F0502020204030204" pitchFamily="34" charset="0"/>
              </a:defRPr>
            </a:lvl7pPr>
            <a:lvl8pPr marL="3555270" indent="-237017" eaLnBrk="0" fontAlgn="base" hangingPunct="0">
              <a:spcBef>
                <a:spcPct val="30000"/>
              </a:spcBef>
              <a:spcAft>
                <a:spcPct val="0"/>
              </a:spcAft>
              <a:defRPr sz="1200">
                <a:solidFill>
                  <a:schemeClr val="tx1"/>
                </a:solidFill>
                <a:latin typeface="Calibri" panose="020F0502020204030204" pitchFamily="34" charset="0"/>
              </a:defRPr>
            </a:lvl8pPr>
            <a:lvl9pPr marL="4029306" indent="-2370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3C7181-EFE8-47D1-A7E3-C73B91807774}" type="slidenum">
              <a:rPr lang="en-US" altLang="en-US" smtClean="0">
                <a:latin typeface="Times New Roman" panose="02020603050405020304" pitchFamily="18" charset="0"/>
              </a:rPr>
              <a:pPr>
                <a:spcBef>
                  <a:spcPct val="0"/>
                </a:spcBef>
              </a:pPr>
              <a:t>32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2683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C69BC-55A9-4796-A541-2D8234B251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7C8B06-2126-4127-B55F-428400752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2D5B5B-C481-41EC-889F-559424741856}"/>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5" name="Footer Placeholder 4">
            <a:extLst>
              <a:ext uri="{FF2B5EF4-FFF2-40B4-BE49-F238E27FC236}">
                <a16:creationId xmlns:a16="http://schemas.microsoft.com/office/drawing/2014/main" id="{E5F37547-A344-4A19-BFEA-2C6D1C9CF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50244-713D-4BAE-A73D-8BA8F436D0B0}"/>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197290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6A57-D8D3-4566-9738-03674E3506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71B304-0F50-47C7-9D30-E00607B9BD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D7010-C4A5-45E0-8BA4-46973EB7CABE}"/>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5" name="Footer Placeholder 4">
            <a:extLst>
              <a:ext uri="{FF2B5EF4-FFF2-40B4-BE49-F238E27FC236}">
                <a16:creationId xmlns:a16="http://schemas.microsoft.com/office/drawing/2014/main" id="{20DAF66D-5565-4C9F-A612-E013BE26D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4DABF-85FE-47F2-B310-EAB93E53BE03}"/>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78919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AF511B-BF2C-4B27-B595-2AE547BAEB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0C716C-482D-4602-9CEB-8B41ED0C8D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A6371-14F2-469D-89DD-ABCB190BC809}"/>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5" name="Footer Placeholder 4">
            <a:extLst>
              <a:ext uri="{FF2B5EF4-FFF2-40B4-BE49-F238E27FC236}">
                <a16:creationId xmlns:a16="http://schemas.microsoft.com/office/drawing/2014/main" id="{0DB414C5-8A22-4963-B853-D90C9D7A3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ACADD-9C22-4992-BA54-49BC50AA4A2E}"/>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287104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A3294-4A2D-4E49-89A0-59F5314D6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1826A-925E-4D43-9DC5-FFE7F0E562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22C1D-0A18-43AA-8B32-8E3AE1D440EE}"/>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5" name="Footer Placeholder 4">
            <a:extLst>
              <a:ext uri="{FF2B5EF4-FFF2-40B4-BE49-F238E27FC236}">
                <a16:creationId xmlns:a16="http://schemas.microsoft.com/office/drawing/2014/main" id="{BE9A1420-BF49-490D-9F70-9AB01BDA9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1F680D-F1F2-4843-B915-3CC78E1A34AA}"/>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283376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0091E-A7D1-4B0D-AF69-87E0CE185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3C1711-486E-4260-AD72-EFECC40E19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90CE80-3E1B-44E1-BD4B-05D3CD6DAA9A}"/>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5" name="Footer Placeholder 4">
            <a:extLst>
              <a:ext uri="{FF2B5EF4-FFF2-40B4-BE49-F238E27FC236}">
                <a16:creationId xmlns:a16="http://schemas.microsoft.com/office/drawing/2014/main" id="{B0E28DD2-0DCE-4CDF-9DC9-9E2BBAFB9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730197-B5EC-4F91-A9FA-9D28202C534A}"/>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239379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6E70F-8321-4DF5-9AA3-E315A0887E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C4D735-0574-4B33-99BD-EEA446F0A8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2A5E7E-03B2-4232-94CF-E39566CFC7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CC4BE6-1E8A-442F-80FB-F41E1F9D659C}"/>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6" name="Footer Placeholder 5">
            <a:extLst>
              <a:ext uri="{FF2B5EF4-FFF2-40B4-BE49-F238E27FC236}">
                <a16:creationId xmlns:a16="http://schemas.microsoft.com/office/drawing/2014/main" id="{7EE2C88A-9E85-4547-8E2A-31C472DE70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B7A226-E73B-415F-8979-9DC9BEB51DD6}"/>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352081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6F8E-7969-4A9E-9997-4DE6D57C1A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789EA9-9DE0-472D-AFB2-B82F90671F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808F47-AFDA-452C-A6A4-1051B78B6B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4F436A-99D5-4E67-B9BD-F414C0A530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02635A-ED31-41CE-8E8A-8841502382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8A34FD-7344-479B-9F70-0CB84E8923F6}"/>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8" name="Footer Placeholder 7">
            <a:extLst>
              <a:ext uri="{FF2B5EF4-FFF2-40B4-BE49-F238E27FC236}">
                <a16:creationId xmlns:a16="http://schemas.microsoft.com/office/drawing/2014/main" id="{54FDE8C5-B6F9-4F76-BDDB-D3C3BDE0F0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4AA684-4589-4B7B-9E1A-B40FE079E8D8}"/>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163649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8E27F-4189-406A-B1B8-6D804D3DA0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68D5A6-4324-48E7-B3B8-5C7BF57FDDBA}"/>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4" name="Footer Placeholder 3">
            <a:extLst>
              <a:ext uri="{FF2B5EF4-FFF2-40B4-BE49-F238E27FC236}">
                <a16:creationId xmlns:a16="http://schemas.microsoft.com/office/drawing/2014/main" id="{EE2EF92C-7520-4798-86EC-ADB6687776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5F00BF-3637-427D-91C9-B1FB036D359C}"/>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65510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C4853-3109-4AB0-A6D1-889A15CAB09E}"/>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3" name="Footer Placeholder 2">
            <a:extLst>
              <a:ext uri="{FF2B5EF4-FFF2-40B4-BE49-F238E27FC236}">
                <a16:creationId xmlns:a16="http://schemas.microsoft.com/office/drawing/2014/main" id="{CAC41CAE-0DE6-4CCA-AB72-67A9F90E35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FE0E6F-1234-4C3D-9F9C-566C71799B6F}"/>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408472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AAD4-DAFE-496E-B793-2B134C6C95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F77D40-B2C3-4ACD-8174-35309F738B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8A0CD5-7B3C-4635-B45E-CA198D8E6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72D43E-6A89-4F1C-9E4F-10031A7D286D}"/>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6" name="Footer Placeholder 5">
            <a:extLst>
              <a:ext uri="{FF2B5EF4-FFF2-40B4-BE49-F238E27FC236}">
                <a16:creationId xmlns:a16="http://schemas.microsoft.com/office/drawing/2014/main" id="{0D979FF5-A991-456B-8482-42C66A6ED0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995F7F-3C32-4121-8476-4A0BF8692983}"/>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14866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FEB2-01CE-43BB-96B6-6F66DF4AC0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6880A7-09C2-448F-B67C-7080F243C1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D06D68-3F2D-479C-BDBC-BB02AFA45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B082C6-05F0-44BF-BB6D-717C4B0112AA}"/>
              </a:ext>
            </a:extLst>
          </p:cNvPr>
          <p:cNvSpPr>
            <a:spLocks noGrp="1"/>
          </p:cNvSpPr>
          <p:nvPr>
            <p:ph type="dt" sz="half" idx="10"/>
          </p:nvPr>
        </p:nvSpPr>
        <p:spPr/>
        <p:txBody>
          <a:bodyPr/>
          <a:lstStyle/>
          <a:p>
            <a:fld id="{B1C80313-B0BD-48C5-B47A-33402F04B0B9}" type="datetimeFigureOut">
              <a:rPr lang="en-US" smtClean="0"/>
              <a:t>10/16/2021</a:t>
            </a:fld>
            <a:endParaRPr lang="en-US"/>
          </a:p>
        </p:txBody>
      </p:sp>
      <p:sp>
        <p:nvSpPr>
          <p:cNvPr id="6" name="Footer Placeholder 5">
            <a:extLst>
              <a:ext uri="{FF2B5EF4-FFF2-40B4-BE49-F238E27FC236}">
                <a16:creationId xmlns:a16="http://schemas.microsoft.com/office/drawing/2014/main" id="{2C449C43-3015-49BB-9AC2-0445CDEB12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5F945D-D9C6-43E6-870A-8CF3D8619BF8}"/>
              </a:ext>
            </a:extLst>
          </p:cNvPr>
          <p:cNvSpPr>
            <a:spLocks noGrp="1"/>
          </p:cNvSpPr>
          <p:nvPr>
            <p:ph type="sldNum" sz="quarter" idx="12"/>
          </p:nvPr>
        </p:nvSpPr>
        <p:spPr/>
        <p:txBody>
          <a:bodyPr/>
          <a:lstStyle/>
          <a:p>
            <a:fld id="{F5DB986B-3E46-4564-B82B-52C25BDBA8E4}" type="slidenum">
              <a:rPr lang="en-US" smtClean="0"/>
              <a:t>‹#›</a:t>
            </a:fld>
            <a:endParaRPr lang="en-US"/>
          </a:p>
        </p:txBody>
      </p:sp>
    </p:spTree>
    <p:extLst>
      <p:ext uri="{BB962C8B-B14F-4D97-AF65-F5344CB8AC3E}">
        <p14:creationId xmlns:p14="http://schemas.microsoft.com/office/powerpoint/2010/main" val="365014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C60E5-2786-44AE-9A3A-CBCD97CB7F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6AAD1-FF1D-4DEE-BDEA-9654B86DF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D8008-FB43-4A08-A2D5-28C541D96A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80313-B0BD-48C5-B47A-33402F04B0B9}" type="datetimeFigureOut">
              <a:rPr lang="en-US" smtClean="0"/>
              <a:t>10/16/2021</a:t>
            </a:fld>
            <a:endParaRPr lang="en-US"/>
          </a:p>
        </p:txBody>
      </p:sp>
      <p:sp>
        <p:nvSpPr>
          <p:cNvPr id="5" name="Footer Placeholder 4">
            <a:extLst>
              <a:ext uri="{FF2B5EF4-FFF2-40B4-BE49-F238E27FC236}">
                <a16:creationId xmlns:a16="http://schemas.microsoft.com/office/drawing/2014/main" id="{D3943F95-AE26-4FE6-9330-A3953C584B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BD0A8F-C9BA-4DC6-9E70-5773D06BD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B986B-3E46-4564-B82B-52C25BDBA8E4}" type="slidenum">
              <a:rPr lang="en-US" smtClean="0"/>
              <a:t>‹#›</a:t>
            </a:fld>
            <a:endParaRPr lang="en-US"/>
          </a:p>
        </p:txBody>
      </p:sp>
    </p:spTree>
    <p:extLst>
      <p:ext uri="{BB962C8B-B14F-4D97-AF65-F5344CB8AC3E}">
        <p14:creationId xmlns:p14="http://schemas.microsoft.com/office/powerpoint/2010/main" val="3515761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editor@ssir.org" TargetMode="External"/><Relationship Id="rId2" Type="http://schemas.openxmlformats.org/officeDocument/2006/relationships/hyperlink" Target="http://www.ssir.org/" TargetMode="External"/><Relationship Id="rId1" Type="http://schemas.openxmlformats.org/officeDocument/2006/relationships/slideLayout" Target="../slideLayouts/slideLayout2.xml"/><Relationship Id="rId5" Type="http://schemas.openxmlformats.org/officeDocument/2006/relationships/hyperlink" Target="https://blogs.gwu.edu/umpleby/papers-on-the-technology-of-participation/" TargetMode="External"/><Relationship Id="rId4" Type="http://schemas.openxmlformats.org/officeDocument/2006/relationships/hyperlink" Target="https://blogs.gwu.edu/umpleby/papers-on-cybernetics-and-systems-scien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umpleby@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4650-E97E-4BCD-B4D8-28D6F574C824}"/>
              </a:ext>
            </a:extLst>
          </p:cNvPr>
          <p:cNvSpPr>
            <a:spLocks noGrp="1"/>
          </p:cNvSpPr>
          <p:nvPr>
            <p:ph type="ctrTitle"/>
          </p:nvPr>
        </p:nvSpPr>
        <p:spPr/>
        <p:txBody>
          <a:bodyPr>
            <a:normAutofit/>
          </a:bodyPr>
          <a:lstStyle/>
          <a:p>
            <a:r>
              <a:rPr lang="en-US" sz="4800" dirty="0"/>
              <a:t>MODIFYING PHILOSOPHY AND SCIENCE IN THE US IN ORDER TO ADVANCE CYBERNETICS</a:t>
            </a:r>
          </a:p>
        </p:txBody>
      </p:sp>
      <p:sp>
        <p:nvSpPr>
          <p:cNvPr id="3" name="Subtitle 2">
            <a:extLst>
              <a:ext uri="{FF2B5EF4-FFF2-40B4-BE49-F238E27FC236}">
                <a16:creationId xmlns:a16="http://schemas.microsoft.com/office/drawing/2014/main" id="{8AC26FA7-C749-4A3C-A1BA-C37B8F1BB5ED}"/>
              </a:ext>
            </a:extLst>
          </p:cNvPr>
          <p:cNvSpPr>
            <a:spLocks noGrp="1"/>
          </p:cNvSpPr>
          <p:nvPr>
            <p:ph type="subTitle" idx="1"/>
          </p:nvPr>
        </p:nvSpPr>
        <p:spPr/>
        <p:txBody>
          <a:bodyPr>
            <a:normAutofit fontScale="77500" lnSpcReduction="20000"/>
          </a:bodyPr>
          <a:lstStyle/>
          <a:p>
            <a:endParaRPr lang="en-US" dirty="0"/>
          </a:p>
          <a:p>
            <a:r>
              <a:rPr lang="en-US" dirty="0"/>
              <a:t>Stuart A. Umpleby</a:t>
            </a:r>
          </a:p>
          <a:p>
            <a:r>
              <a:rPr lang="en-US" dirty="0"/>
              <a:t>Department of Management</a:t>
            </a:r>
          </a:p>
          <a:p>
            <a:r>
              <a:rPr lang="en-US" dirty="0"/>
              <a:t>The George  Washington University</a:t>
            </a:r>
          </a:p>
          <a:p>
            <a:r>
              <a:rPr lang="en-US"/>
              <a:t>Washington, DC 20052</a:t>
            </a:r>
            <a:endParaRPr lang="en-US" dirty="0"/>
          </a:p>
        </p:txBody>
      </p:sp>
    </p:spTree>
    <p:extLst>
      <p:ext uri="{BB962C8B-B14F-4D97-AF65-F5344CB8AC3E}">
        <p14:creationId xmlns:p14="http://schemas.microsoft.com/office/powerpoint/2010/main" val="111767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6FA0-3C93-4F57-AFD3-E0DA6EF52C21}"/>
              </a:ext>
            </a:extLst>
          </p:cNvPr>
          <p:cNvSpPr>
            <a:spLocks noGrp="1"/>
          </p:cNvSpPr>
          <p:nvPr>
            <p:ph type="title"/>
          </p:nvPr>
        </p:nvSpPr>
        <p:spPr/>
        <p:txBody>
          <a:bodyPr/>
          <a:lstStyle/>
          <a:p>
            <a:r>
              <a:rPr lang="en-US" dirty="0"/>
              <a:t>The gap is beginning to be filled</a:t>
            </a:r>
          </a:p>
        </p:txBody>
      </p:sp>
      <p:sp>
        <p:nvSpPr>
          <p:cNvPr id="3" name="Content Placeholder 2">
            <a:extLst>
              <a:ext uri="{FF2B5EF4-FFF2-40B4-BE49-F238E27FC236}">
                <a16:creationId xmlns:a16="http://schemas.microsoft.com/office/drawing/2014/main" id="{38B0F256-0561-40B3-A0BA-ACA2C6ACBCE2}"/>
              </a:ext>
            </a:extLst>
          </p:cNvPr>
          <p:cNvSpPr>
            <a:spLocks noGrp="1"/>
          </p:cNvSpPr>
          <p:nvPr>
            <p:ph idx="1"/>
          </p:nvPr>
        </p:nvSpPr>
        <p:spPr/>
        <p:txBody>
          <a:bodyPr/>
          <a:lstStyle/>
          <a:p>
            <a:r>
              <a:rPr lang="en-US" dirty="0"/>
              <a:t>There is beginning to be some recognition that the more complete philosophical infrastructure that exists in Europe is also needed in the US</a:t>
            </a:r>
          </a:p>
          <a:p>
            <a:r>
              <a:rPr lang="en-US" dirty="0"/>
              <a:t>A more complete understanding of philosophy is needed in order for Americans to understand the foundations of second order cybernetics</a:t>
            </a:r>
          </a:p>
        </p:txBody>
      </p:sp>
    </p:spTree>
    <p:extLst>
      <p:ext uri="{BB962C8B-B14F-4D97-AF65-F5344CB8AC3E}">
        <p14:creationId xmlns:p14="http://schemas.microsoft.com/office/powerpoint/2010/main" val="115360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8236-F503-47CB-A647-D643A6C60393}"/>
              </a:ext>
            </a:extLst>
          </p:cNvPr>
          <p:cNvSpPr>
            <a:spLocks noGrp="1"/>
          </p:cNvSpPr>
          <p:nvPr>
            <p:ph type="title"/>
          </p:nvPr>
        </p:nvSpPr>
        <p:spPr/>
        <p:txBody>
          <a:bodyPr/>
          <a:lstStyle/>
          <a:p>
            <a:r>
              <a:rPr lang="en-US" dirty="0"/>
              <a:t>NAS decadal studies </a:t>
            </a:r>
          </a:p>
        </p:txBody>
      </p:sp>
      <p:sp>
        <p:nvSpPr>
          <p:cNvPr id="3" name="Content Placeholder 2">
            <a:extLst>
              <a:ext uri="{FF2B5EF4-FFF2-40B4-BE49-F238E27FC236}">
                <a16:creationId xmlns:a16="http://schemas.microsoft.com/office/drawing/2014/main" id="{5D2F14B4-D2AD-460F-98C5-7468306A487B}"/>
              </a:ext>
            </a:extLst>
          </p:cNvPr>
          <p:cNvSpPr>
            <a:spLocks noGrp="1"/>
          </p:cNvSpPr>
          <p:nvPr>
            <p:ph idx="1"/>
          </p:nvPr>
        </p:nvSpPr>
        <p:spPr/>
        <p:txBody>
          <a:bodyPr>
            <a:normAutofit fontScale="92500" lnSpcReduction="20000"/>
          </a:bodyPr>
          <a:lstStyle/>
          <a:p>
            <a:r>
              <a:rPr lang="en-US" dirty="0"/>
              <a:t>The US National Academy of Sciences (NAS) does decadal studies that look ten years ahead to be sure that scientists have the equipment they need to continue the progress of science, for example – orbiting telescopes, particle accelerators, oceanographic research ships</a:t>
            </a:r>
          </a:p>
          <a:p>
            <a:r>
              <a:rPr lang="en-US" dirty="0"/>
              <a:t>After the 9/11 attacks on the World  Trade Center, NAS undertook a decadal study of the social sciences to help in creating knowledge necessary for fighting terrorism.  It was the first decadal study of the social sciences</a:t>
            </a:r>
          </a:p>
          <a:p>
            <a:r>
              <a:rPr lang="en-US" dirty="0"/>
              <a:t>Soon thereafter NAS did a study on how to combine the teaching of the arts and humanities with science </a:t>
            </a:r>
          </a:p>
          <a:p>
            <a:r>
              <a:rPr lang="en-US" dirty="0"/>
              <a:t>They found some innovative courses in the US</a:t>
            </a:r>
          </a:p>
          <a:p>
            <a:r>
              <a:rPr lang="en-US" dirty="0"/>
              <a:t>But they did not study how Europeans have been teaching the philosophical foundations of science for many, many years</a:t>
            </a:r>
          </a:p>
        </p:txBody>
      </p:sp>
    </p:spTree>
    <p:extLst>
      <p:ext uri="{BB962C8B-B14F-4D97-AF65-F5344CB8AC3E}">
        <p14:creationId xmlns:p14="http://schemas.microsoft.com/office/powerpoint/2010/main" val="143742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49090-3FB5-4AF8-A48A-C7A46EC6B095}"/>
              </a:ext>
            </a:extLst>
          </p:cNvPr>
          <p:cNvSpPr>
            <a:spLocks noGrp="1"/>
          </p:cNvSpPr>
          <p:nvPr>
            <p:ph type="title"/>
          </p:nvPr>
        </p:nvSpPr>
        <p:spPr/>
        <p:txBody>
          <a:bodyPr/>
          <a:lstStyle/>
          <a:p>
            <a:r>
              <a:rPr lang="en-US" dirty="0"/>
              <a:t>A problem with US educational policy</a:t>
            </a:r>
          </a:p>
        </p:txBody>
      </p:sp>
      <p:sp>
        <p:nvSpPr>
          <p:cNvPr id="3" name="Content Placeholder 2">
            <a:extLst>
              <a:ext uri="{FF2B5EF4-FFF2-40B4-BE49-F238E27FC236}">
                <a16:creationId xmlns:a16="http://schemas.microsoft.com/office/drawing/2014/main" id="{B2129949-5249-46BD-8455-3917F4829D8C}"/>
              </a:ext>
            </a:extLst>
          </p:cNvPr>
          <p:cNvSpPr>
            <a:spLocks noGrp="1"/>
          </p:cNvSpPr>
          <p:nvPr>
            <p:ph idx="1"/>
          </p:nvPr>
        </p:nvSpPr>
        <p:spPr/>
        <p:txBody>
          <a:bodyPr>
            <a:normAutofit/>
          </a:bodyPr>
          <a:lstStyle/>
          <a:p>
            <a:r>
              <a:rPr lang="en-US" dirty="0"/>
              <a:t>Europeans believe that science emerges from philosophy</a:t>
            </a:r>
          </a:p>
          <a:p>
            <a:r>
              <a:rPr lang="en-US" dirty="0"/>
              <a:t>All university students in Europe study philosophy</a:t>
            </a:r>
          </a:p>
          <a:p>
            <a:r>
              <a:rPr lang="en-US" dirty="0"/>
              <a:t>National identities are rooted in national philosophies, for example French rationalism, British empiricism, German idealism, American pragmatism</a:t>
            </a:r>
          </a:p>
          <a:p>
            <a:r>
              <a:rPr lang="en-US" dirty="0"/>
              <a:t>Different countries have different philosophical leaders</a:t>
            </a:r>
          </a:p>
          <a:p>
            <a:r>
              <a:rPr lang="en-US" dirty="0"/>
              <a:t>Europeans associate nationalities with their philosophical leaders</a:t>
            </a:r>
          </a:p>
        </p:txBody>
      </p:sp>
    </p:spTree>
    <p:extLst>
      <p:ext uri="{BB962C8B-B14F-4D97-AF65-F5344CB8AC3E}">
        <p14:creationId xmlns:p14="http://schemas.microsoft.com/office/powerpoint/2010/main" val="252703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FBFE4-2426-407A-820D-6D78E4FE7457}"/>
              </a:ext>
            </a:extLst>
          </p:cNvPr>
          <p:cNvSpPr>
            <a:spLocks noGrp="1"/>
          </p:cNvSpPr>
          <p:nvPr>
            <p:ph type="title"/>
          </p:nvPr>
        </p:nvSpPr>
        <p:spPr/>
        <p:txBody>
          <a:bodyPr/>
          <a:lstStyle/>
          <a:p>
            <a:r>
              <a:rPr lang="en-US" dirty="0"/>
              <a:t>A tree of knowledge</a:t>
            </a:r>
          </a:p>
        </p:txBody>
      </p:sp>
      <p:sp>
        <p:nvSpPr>
          <p:cNvPr id="3" name="Content Placeholder 2">
            <a:extLst>
              <a:ext uri="{FF2B5EF4-FFF2-40B4-BE49-F238E27FC236}">
                <a16:creationId xmlns:a16="http://schemas.microsoft.com/office/drawing/2014/main" id="{8978580F-F1E2-4E99-B5C8-342B5C8079D4}"/>
              </a:ext>
            </a:extLst>
          </p:cNvPr>
          <p:cNvSpPr>
            <a:spLocks noGrp="1"/>
          </p:cNvSpPr>
          <p:nvPr>
            <p:ph idx="1"/>
          </p:nvPr>
        </p:nvSpPr>
        <p:spPr/>
        <p:txBody>
          <a:bodyPr/>
          <a:lstStyle/>
          <a:p>
            <a:r>
              <a:rPr lang="en-US" dirty="0"/>
              <a:t>Europeans study the history of philosophy for 2 years in high school</a:t>
            </a:r>
          </a:p>
          <a:p>
            <a:r>
              <a:rPr lang="en-US" dirty="0"/>
              <a:t>They must pass an exam on the ideas of the leading philosophers</a:t>
            </a:r>
          </a:p>
          <a:p>
            <a:r>
              <a:rPr lang="en-US" dirty="0"/>
              <a:t>Students arrive at universities with a “tree of knowledge” in their minds</a:t>
            </a:r>
          </a:p>
          <a:p>
            <a:r>
              <a:rPr lang="en-US" dirty="0"/>
              <a:t>They have a mental map of how the various disciplines emerged and how they are related</a:t>
            </a:r>
          </a:p>
          <a:p>
            <a:r>
              <a:rPr lang="en-US" dirty="0"/>
              <a:t>For American students different disciplines have completely separate histories</a:t>
            </a:r>
          </a:p>
          <a:p>
            <a:r>
              <a:rPr lang="en-US" dirty="0"/>
              <a:t>The disciplines are not part of a “tree of knowledge”</a:t>
            </a:r>
          </a:p>
          <a:p>
            <a:endParaRPr lang="en-US" dirty="0"/>
          </a:p>
        </p:txBody>
      </p:sp>
    </p:spTree>
    <p:extLst>
      <p:ext uri="{BB962C8B-B14F-4D97-AF65-F5344CB8AC3E}">
        <p14:creationId xmlns:p14="http://schemas.microsoft.com/office/powerpoint/2010/main" val="368044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7B90-9C8B-4EC7-8061-89BD8E3E545F}"/>
              </a:ext>
            </a:extLst>
          </p:cNvPr>
          <p:cNvSpPr>
            <a:spLocks noGrp="1"/>
          </p:cNvSpPr>
          <p:nvPr>
            <p:ph type="title"/>
          </p:nvPr>
        </p:nvSpPr>
        <p:spPr/>
        <p:txBody>
          <a:bodyPr/>
          <a:lstStyle/>
          <a:p>
            <a:r>
              <a:rPr lang="en-US" dirty="0"/>
              <a:t>A new economy requires a new foundation</a:t>
            </a:r>
          </a:p>
        </p:txBody>
      </p:sp>
      <p:sp>
        <p:nvSpPr>
          <p:cNvPr id="3" name="Content Placeholder 2">
            <a:extLst>
              <a:ext uri="{FF2B5EF4-FFF2-40B4-BE49-F238E27FC236}">
                <a16:creationId xmlns:a16="http://schemas.microsoft.com/office/drawing/2014/main" id="{8EDC6EB0-DBD4-425D-830A-71C4DB818E93}"/>
              </a:ext>
            </a:extLst>
          </p:cNvPr>
          <p:cNvSpPr>
            <a:spLocks noGrp="1"/>
          </p:cNvSpPr>
          <p:nvPr>
            <p:ph idx="1"/>
          </p:nvPr>
        </p:nvSpPr>
        <p:spPr/>
        <p:txBody>
          <a:bodyPr/>
          <a:lstStyle/>
          <a:p>
            <a:r>
              <a:rPr lang="en-US" dirty="0"/>
              <a:t>Meanwhile the economy is changing from an industrial society to an information society</a:t>
            </a:r>
          </a:p>
          <a:p>
            <a:r>
              <a:rPr lang="en-US" dirty="0"/>
              <a:t>Philosophy for an industrial society is based mostly on realism and Aristotle</a:t>
            </a:r>
          </a:p>
          <a:p>
            <a:r>
              <a:rPr lang="en-US" dirty="0"/>
              <a:t>Philosophy for an information society is based mostly on idealism or constructivism and Plato</a:t>
            </a:r>
          </a:p>
          <a:p>
            <a:r>
              <a:rPr lang="en-US" dirty="0"/>
              <a:t>Americans feel more comfortable with a realist philosophy than an idealist philosophy</a:t>
            </a:r>
          </a:p>
          <a:p>
            <a:endParaRPr lang="en-US" dirty="0"/>
          </a:p>
        </p:txBody>
      </p:sp>
    </p:spTree>
    <p:extLst>
      <p:ext uri="{BB962C8B-B14F-4D97-AF65-F5344CB8AC3E}">
        <p14:creationId xmlns:p14="http://schemas.microsoft.com/office/powerpoint/2010/main" val="188948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C76CF-E97F-4C41-85AD-B739A470B662}"/>
              </a:ext>
            </a:extLst>
          </p:cNvPr>
          <p:cNvSpPr>
            <a:spLocks noGrp="1"/>
          </p:cNvSpPr>
          <p:nvPr>
            <p:ph type="title"/>
          </p:nvPr>
        </p:nvSpPr>
        <p:spPr/>
        <p:txBody>
          <a:bodyPr/>
          <a:lstStyle/>
          <a:p>
            <a:r>
              <a:rPr lang="en-US" dirty="0"/>
              <a:t>A blind spot in American science and education</a:t>
            </a:r>
          </a:p>
        </p:txBody>
      </p:sp>
      <p:sp>
        <p:nvSpPr>
          <p:cNvPr id="3" name="Content Placeholder 2">
            <a:extLst>
              <a:ext uri="{FF2B5EF4-FFF2-40B4-BE49-F238E27FC236}">
                <a16:creationId xmlns:a16="http://schemas.microsoft.com/office/drawing/2014/main" id="{ED752E9B-7559-483E-AE15-E8058C0DAC17}"/>
              </a:ext>
            </a:extLst>
          </p:cNvPr>
          <p:cNvSpPr>
            <a:spLocks noGrp="1"/>
          </p:cNvSpPr>
          <p:nvPr>
            <p:ph idx="1"/>
          </p:nvPr>
        </p:nvSpPr>
        <p:spPr/>
        <p:txBody>
          <a:bodyPr>
            <a:normAutofit/>
          </a:bodyPr>
          <a:lstStyle/>
          <a:p>
            <a:r>
              <a:rPr lang="en-US" dirty="0"/>
              <a:t>Aristotle’s philosophy aids us in understanding things, nature</a:t>
            </a:r>
          </a:p>
          <a:p>
            <a:r>
              <a:rPr lang="en-US" dirty="0"/>
              <a:t>Plato’s philosophy aids us in understanding ideas, purposes and the behavior of individuals and institutions</a:t>
            </a:r>
          </a:p>
          <a:p>
            <a:r>
              <a:rPr lang="en-US" dirty="0"/>
              <a:t>The part of philosophy that Americans choose not to study is the part of philosophy most important for an information society</a:t>
            </a:r>
          </a:p>
          <a:p>
            <a:pPr marL="0" indent="0">
              <a:buNone/>
            </a:pPr>
            <a:endParaRPr lang="en-US" dirty="0"/>
          </a:p>
        </p:txBody>
      </p:sp>
    </p:spTree>
    <p:extLst>
      <p:ext uri="{BB962C8B-B14F-4D97-AF65-F5344CB8AC3E}">
        <p14:creationId xmlns:p14="http://schemas.microsoft.com/office/powerpoint/2010/main" val="1197496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1FB2-D3AF-4D90-BAA1-8C462A4CF47E}"/>
              </a:ext>
            </a:extLst>
          </p:cNvPr>
          <p:cNvSpPr>
            <a:spLocks noGrp="1"/>
          </p:cNvSpPr>
          <p:nvPr>
            <p:ph type="title"/>
          </p:nvPr>
        </p:nvSpPr>
        <p:spPr/>
        <p:txBody>
          <a:bodyPr/>
          <a:lstStyle/>
          <a:p>
            <a:r>
              <a:rPr lang="en-US" dirty="0"/>
              <a:t>Does the neglect of subjectivity matter?</a:t>
            </a:r>
          </a:p>
        </p:txBody>
      </p:sp>
      <p:sp>
        <p:nvSpPr>
          <p:cNvPr id="3" name="Content Placeholder 2">
            <a:extLst>
              <a:ext uri="{FF2B5EF4-FFF2-40B4-BE49-F238E27FC236}">
                <a16:creationId xmlns:a16="http://schemas.microsoft.com/office/drawing/2014/main" id="{462C55CC-8DDE-4A4F-A024-1C33D6A8A0A9}"/>
              </a:ext>
            </a:extLst>
          </p:cNvPr>
          <p:cNvSpPr>
            <a:spLocks noGrp="1"/>
          </p:cNvSpPr>
          <p:nvPr>
            <p:ph idx="1"/>
          </p:nvPr>
        </p:nvSpPr>
        <p:spPr/>
        <p:txBody>
          <a:bodyPr/>
          <a:lstStyle/>
          <a:p>
            <a:r>
              <a:rPr lang="en-US" dirty="0"/>
              <a:t>The US tends to emphasize objectivity and neglect subjectivity</a:t>
            </a:r>
          </a:p>
          <a:p>
            <a:r>
              <a:rPr lang="en-US" dirty="0"/>
              <a:t>Does this matter?</a:t>
            </a:r>
          </a:p>
          <a:p>
            <a:r>
              <a:rPr lang="en-US" dirty="0"/>
              <a:t>Consider the election of 2016, the phenomenon of fake news and how Americans regulate social media</a:t>
            </a:r>
          </a:p>
          <a:p>
            <a:r>
              <a:rPr lang="en-US" dirty="0"/>
              <a:t>The algorithms built into social media reinforce existing views and have the effect of increasing polarization in political views</a:t>
            </a:r>
          </a:p>
          <a:p>
            <a:r>
              <a:rPr lang="en-US" dirty="0"/>
              <a:t>We have not yet developed rules for managing the new information environment</a:t>
            </a:r>
          </a:p>
        </p:txBody>
      </p:sp>
    </p:spTree>
    <p:extLst>
      <p:ext uri="{BB962C8B-B14F-4D97-AF65-F5344CB8AC3E}">
        <p14:creationId xmlns:p14="http://schemas.microsoft.com/office/powerpoint/2010/main" val="1641709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2DB33-6E59-4A14-AF07-A22D66AE8498}"/>
              </a:ext>
            </a:extLst>
          </p:cNvPr>
          <p:cNvSpPr>
            <a:spLocks noGrp="1"/>
          </p:cNvSpPr>
          <p:nvPr>
            <p:ph type="title"/>
          </p:nvPr>
        </p:nvSpPr>
        <p:spPr/>
        <p:txBody>
          <a:bodyPr/>
          <a:lstStyle/>
          <a:p>
            <a:r>
              <a:rPr lang="en-US" dirty="0"/>
              <a:t>Does the neglect of subjectivity matter in policy making?</a:t>
            </a:r>
          </a:p>
        </p:txBody>
      </p:sp>
      <p:sp>
        <p:nvSpPr>
          <p:cNvPr id="3" name="Content Placeholder 2">
            <a:extLst>
              <a:ext uri="{FF2B5EF4-FFF2-40B4-BE49-F238E27FC236}">
                <a16:creationId xmlns:a16="http://schemas.microsoft.com/office/drawing/2014/main" id="{5AADB537-DE84-485F-8467-D586D0BCADCB}"/>
              </a:ext>
            </a:extLst>
          </p:cNvPr>
          <p:cNvSpPr>
            <a:spLocks noGrp="1"/>
          </p:cNvSpPr>
          <p:nvPr>
            <p:ph idx="1"/>
          </p:nvPr>
        </p:nvSpPr>
        <p:spPr/>
        <p:txBody>
          <a:bodyPr/>
          <a:lstStyle/>
          <a:p>
            <a:r>
              <a:rPr lang="en-US" dirty="0"/>
              <a:t>Americans who were formulating US policy toward Viet Nam did not know the history of Viet Nam and its long resistance to domination by China</a:t>
            </a:r>
          </a:p>
          <a:p>
            <a:r>
              <a:rPr lang="en-US" dirty="0"/>
              <a:t>Americans still do not have a good understanding of the culture of Afghanistan</a:t>
            </a:r>
          </a:p>
          <a:p>
            <a:r>
              <a:rPr lang="en-US" dirty="0"/>
              <a:t>In domestic policy Americans have struggled with race and gender</a:t>
            </a:r>
          </a:p>
          <a:p>
            <a:r>
              <a:rPr lang="en-US" dirty="0"/>
              <a:t>More attention to the thoughts, ideas, and feelings of different groups of people would help in formulating wise policies</a:t>
            </a:r>
          </a:p>
        </p:txBody>
      </p:sp>
    </p:spTree>
    <p:extLst>
      <p:ext uri="{BB962C8B-B14F-4D97-AF65-F5344CB8AC3E}">
        <p14:creationId xmlns:p14="http://schemas.microsoft.com/office/powerpoint/2010/main" val="2871772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DE174-7150-41AB-B57A-95755052B62A}"/>
              </a:ext>
            </a:extLst>
          </p:cNvPr>
          <p:cNvSpPr>
            <a:spLocks noGrp="1"/>
          </p:cNvSpPr>
          <p:nvPr>
            <p:ph type="title"/>
          </p:nvPr>
        </p:nvSpPr>
        <p:spPr/>
        <p:txBody>
          <a:bodyPr/>
          <a:lstStyle/>
          <a:p>
            <a:r>
              <a:rPr lang="en-US" dirty="0"/>
              <a:t>How could a different philosophy affect science?</a:t>
            </a:r>
          </a:p>
        </p:txBody>
      </p:sp>
      <p:sp>
        <p:nvSpPr>
          <p:cNvPr id="3" name="Content Placeholder 2">
            <a:extLst>
              <a:ext uri="{FF2B5EF4-FFF2-40B4-BE49-F238E27FC236}">
                <a16:creationId xmlns:a16="http://schemas.microsoft.com/office/drawing/2014/main" id="{741FC1EB-555F-4C9C-A7A6-72DBE6E3AB51}"/>
              </a:ext>
            </a:extLst>
          </p:cNvPr>
          <p:cNvSpPr>
            <a:spLocks noGrp="1"/>
          </p:cNvSpPr>
          <p:nvPr>
            <p:ph idx="1"/>
          </p:nvPr>
        </p:nvSpPr>
        <p:spPr/>
        <p:txBody>
          <a:bodyPr>
            <a:normAutofit fontScale="92500" lnSpcReduction="20000"/>
          </a:bodyPr>
          <a:lstStyle/>
          <a:p>
            <a:r>
              <a:rPr lang="en-US" dirty="0"/>
              <a:t>Academic social science emphasizes working with data and statistics</a:t>
            </a:r>
          </a:p>
          <a:p>
            <a:r>
              <a:rPr lang="en-US" dirty="0"/>
              <a:t>“Action research” emphasizes helping people in organizations to formulate problems, devise solutions and develop plans to achieve their goals</a:t>
            </a:r>
          </a:p>
          <a:p>
            <a:r>
              <a:rPr lang="en-US" dirty="0"/>
              <a:t>In academic social research the observer exists outside what is observed</a:t>
            </a:r>
          </a:p>
          <a:p>
            <a:r>
              <a:rPr lang="en-US" dirty="0"/>
              <a:t>But action research assumes the observer is part of the action</a:t>
            </a:r>
          </a:p>
          <a:p>
            <a:r>
              <a:rPr lang="en-US" dirty="0"/>
              <a:t>Action research is practiced by private voluntary organizations</a:t>
            </a:r>
          </a:p>
          <a:p>
            <a:r>
              <a:rPr lang="en-US" dirty="0"/>
              <a:t>Group process methods emphasize participation</a:t>
            </a:r>
          </a:p>
          <a:p>
            <a:r>
              <a:rPr lang="en-US" dirty="0"/>
              <a:t>If action research were brought inside the university and within social science, it would help in providing methods for conducting participatory social science research and action</a:t>
            </a:r>
          </a:p>
          <a:p>
            <a:r>
              <a:rPr lang="en-US" dirty="0"/>
              <a:t>There would be less emphasis on finding truth and more emphasis on conversation</a:t>
            </a:r>
          </a:p>
        </p:txBody>
      </p:sp>
    </p:spTree>
    <p:extLst>
      <p:ext uri="{BB962C8B-B14F-4D97-AF65-F5344CB8AC3E}">
        <p14:creationId xmlns:p14="http://schemas.microsoft.com/office/powerpoint/2010/main" val="2706678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435AB-2FAB-4B7B-B6DF-B77D08A36F2E}"/>
              </a:ext>
            </a:extLst>
          </p:cNvPr>
          <p:cNvSpPr>
            <a:spLocks noGrp="1"/>
          </p:cNvSpPr>
          <p:nvPr>
            <p:ph type="title"/>
          </p:nvPr>
        </p:nvSpPr>
        <p:spPr/>
        <p:txBody>
          <a:bodyPr/>
          <a:lstStyle/>
          <a:p>
            <a:r>
              <a:rPr lang="en-US" dirty="0"/>
              <a:t>Cybernetics has a different philosophy, theories and methods</a:t>
            </a:r>
          </a:p>
        </p:txBody>
      </p:sp>
      <p:sp>
        <p:nvSpPr>
          <p:cNvPr id="3" name="Content Placeholder 2">
            <a:extLst>
              <a:ext uri="{FF2B5EF4-FFF2-40B4-BE49-F238E27FC236}">
                <a16:creationId xmlns:a16="http://schemas.microsoft.com/office/drawing/2014/main" id="{1C52FA25-4C8C-4D80-8697-8D35ED0AA2B9}"/>
              </a:ext>
            </a:extLst>
          </p:cNvPr>
          <p:cNvSpPr>
            <a:spLocks noGrp="1"/>
          </p:cNvSpPr>
          <p:nvPr>
            <p:ph idx="1"/>
          </p:nvPr>
        </p:nvSpPr>
        <p:spPr/>
        <p:txBody>
          <a:bodyPr>
            <a:normAutofit/>
          </a:bodyPr>
          <a:lstStyle/>
          <a:p>
            <a:r>
              <a:rPr lang="en-US" dirty="0"/>
              <a:t>Cybernetics not only uses philosophies, theories, and methods borrowed from other fields, it has its own philosophy, theories and methods</a:t>
            </a:r>
          </a:p>
          <a:p>
            <a:r>
              <a:rPr lang="en-US" dirty="0"/>
              <a:t>The philosophy, called constructivism, borrows from realism but is also based on the empirical study of neurophysiology</a:t>
            </a:r>
          </a:p>
          <a:p>
            <a:r>
              <a:rPr lang="en-US" dirty="0"/>
              <a:t>The theories come mostly from the field of cybernetics but also the systems sciences and the traditional disciplines</a:t>
            </a:r>
          </a:p>
          <a:p>
            <a:r>
              <a:rPr lang="en-US" dirty="0"/>
              <a:t>The practical methods come from the systems sciences and the traditional disciplines</a:t>
            </a:r>
          </a:p>
        </p:txBody>
      </p:sp>
    </p:spTree>
    <p:extLst>
      <p:ext uri="{BB962C8B-B14F-4D97-AF65-F5344CB8AC3E}">
        <p14:creationId xmlns:p14="http://schemas.microsoft.com/office/powerpoint/2010/main" val="352118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640C-B784-4F22-A594-D0F4C9406483}"/>
              </a:ext>
            </a:extLst>
          </p:cNvPr>
          <p:cNvSpPr>
            <a:spLocks noGrp="1"/>
          </p:cNvSpPr>
          <p:nvPr>
            <p:ph type="title"/>
          </p:nvPr>
        </p:nvSpPr>
        <p:spPr/>
        <p:txBody>
          <a:bodyPr/>
          <a:lstStyle/>
          <a:p>
            <a:r>
              <a:rPr lang="en-US" dirty="0"/>
              <a:t>What is the infrastructure of science?</a:t>
            </a:r>
          </a:p>
        </p:txBody>
      </p:sp>
      <p:sp>
        <p:nvSpPr>
          <p:cNvPr id="3" name="Content Placeholder 2">
            <a:extLst>
              <a:ext uri="{FF2B5EF4-FFF2-40B4-BE49-F238E27FC236}">
                <a16:creationId xmlns:a16="http://schemas.microsoft.com/office/drawing/2014/main" id="{E8ECC3B3-073B-4E78-A5BB-9C26F25292A7}"/>
              </a:ext>
            </a:extLst>
          </p:cNvPr>
          <p:cNvSpPr>
            <a:spLocks noGrp="1"/>
          </p:cNvSpPr>
          <p:nvPr>
            <p:ph idx="1"/>
          </p:nvPr>
        </p:nvSpPr>
        <p:spPr/>
        <p:txBody>
          <a:bodyPr/>
          <a:lstStyle/>
          <a:p>
            <a:r>
              <a:rPr lang="en-US" dirty="0"/>
              <a:t>Classrooms and libraries</a:t>
            </a:r>
          </a:p>
          <a:p>
            <a:r>
              <a:rPr lang="en-US" dirty="0"/>
              <a:t>Computers and the internet</a:t>
            </a:r>
          </a:p>
          <a:p>
            <a:r>
              <a:rPr lang="en-US" dirty="0"/>
              <a:t>Microscopes and telescopes</a:t>
            </a:r>
          </a:p>
          <a:p>
            <a:r>
              <a:rPr lang="en-US" dirty="0"/>
              <a:t>A conception of what science is and how it operates</a:t>
            </a:r>
          </a:p>
          <a:p>
            <a:r>
              <a:rPr lang="en-US" dirty="0"/>
              <a:t>An overview of philosophy – where we have been and where we are going</a:t>
            </a:r>
          </a:p>
          <a:p>
            <a:r>
              <a:rPr lang="en-US" dirty="0"/>
              <a:t>What we think we know and what we want to know</a:t>
            </a:r>
          </a:p>
        </p:txBody>
      </p:sp>
    </p:spTree>
    <p:extLst>
      <p:ext uri="{BB962C8B-B14F-4D97-AF65-F5344CB8AC3E}">
        <p14:creationId xmlns:p14="http://schemas.microsoft.com/office/powerpoint/2010/main" val="3667890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1D796-9443-4BE4-95C5-5AD85EC5E22B}"/>
              </a:ext>
            </a:extLst>
          </p:cNvPr>
          <p:cNvSpPr>
            <a:spLocks noGrp="1"/>
          </p:cNvSpPr>
          <p:nvPr>
            <p:ph type="title"/>
          </p:nvPr>
        </p:nvSpPr>
        <p:spPr/>
        <p:txBody>
          <a:bodyPr/>
          <a:lstStyle/>
          <a:p>
            <a:r>
              <a:rPr lang="en-US" dirty="0"/>
              <a:t>A Copernican Revolution</a:t>
            </a:r>
          </a:p>
        </p:txBody>
      </p:sp>
      <p:sp>
        <p:nvSpPr>
          <p:cNvPr id="3" name="Content Placeholder 2">
            <a:extLst>
              <a:ext uri="{FF2B5EF4-FFF2-40B4-BE49-F238E27FC236}">
                <a16:creationId xmlns:a16="http://schemas.microsoft.com/office/drawing/2014/main" id="{63742FB4-1DAE-4887-A6F6-9991B5A6CF10}"/>
              </a:ext>
            </a:extLst>
          </p:cNvPr>
          <p:cNvSpPr>
            <a:spLocks noGrp="1"/>
          </p:cNvSpPr>
          <p:nvPr>
            <p:ph idx="1"/>
          </p:nvPr>
        </p:nvSpPr>
        <p:spPr>
          <a:xfrm>
            <a:off x="838200" y="1499443"/>
            <a:ext cx="10515600" cy="4677520"/>
          </a:xfrm>
        </p:spPr>
        <p:txBody>
          <a:bodyPr>
            <a:normAutofit fontScale="92500" lnSpcReduction="10000"/>
          </a:bodyPr>
          <a:lstStyle/>
          <a:p>
            <a:r>
              <a:rPr lang="en-US" dirty="0"/>
              <a:t>Heinz von Foerster created second order cybernetics to mark a difference between early, engineering cybernetics and later more philosophical cybernetics</a:t>
            </a:r>
          </a:p>
          <a:p>
            <a:r>
              <a:rPr lang="en-US" dirty="0"/>
              <a:t>Von Foerster described second order cybernetics as a Copernican revolution</a:t>
            </a:r>
          </a:p>
          <a:p>
            <a:r>
              <a:rPr lang="en-US" dirty="0"/>
              <a:t>What did Copernicus do?  He changed the center of the solar system  from the Earth to the Sun, a different frame of reference</a:t>
            </a:r>
          </a:p>
          <a:p>
            <a:r>
              <a:rPr lang="en-US" dirty="0"/>
              <a:t>If we assume that observations are not purely objective but are instead influenced by the experiences and purposes of the scientist, how will science change? </a:t>
            </a:r>
          </a:p>
          <a:p>
            <a:r>
              <a:rPr lang="en-US" dirty="0"/>
              <a:t>More attention will be given to the background and point of view of the observer and his or her disciplinary background and nationality</a:t>
            </a:r>
          </a:p>
        </p:txBody>
      </p:sp>
    </p:spTree>
    <p:extLst>
      <p:ext uri="{BB962C8B-B14F-4D97-AF65-F5344CB8AC3E}">
        <p14:creationId xmlns:p14="http://schemas.microsoft.com/office/powerpoint/2010/main" val="4280138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778B-2473-4B64-8468-2DB374AE555C}"/>
              </a:ext>
            </a:extLst>
          </p:cNvPr>
          <p:cNvSpPr>
            <a:spLocks noGrp="1"/>
          </p:cNvSpPr>
          <p:nvPr>
            <p:ph type="title"/>
          </p:nvPr>
        </p:nvSpPr>
        <p:spPr/>
        <p:txBody>
          <a:bodyPr/>
          <a:lstStyle/>
          <a:p>
            <a:r>
              <a:rPr lang="en-US" dirty="0"/>
              <a:t>How a change in philosophy can change science</a:t>
            </a:r>
          </a:p>
        </p:txBody>
      </p:sp>
      <p:sp>
        <p:nvSpPr>
          <p:cNvPr id="3" name="Content Placeholder 2">
            <a:extLst>
              <a:ext uri="{FF2B5EF4-FFF2-40B4-BE49-F238E27FC236}">
                <a16:creationId xmlns:a16="http://schemas.microsoft.com/office/drawing/2014/main" id="{89958863-EBEB-4964-9795-7DFDF9AD27A7}"/>
              </a:ext>
            </a:extLst>
          </p:cNvPr>
          <p:cNvSpPr>
            <a:spLocks noGrp="1"/>
          </p:cNvSpPr>
          <p:nvPr>
            <p:ph idx="1"/>
          </p:nvPr>
        </p:nvSpPr>
        <p:spPr/>
        <p:txBody>
          <a:bodyPr/>
          <a:lstStyle/>
          <a:p>
            <a:r>
              <a:rPr lang="en-US" dirty="0"/>
              <a:t>How does a different conception of philosophy lead to a different approach to science?</a:t>
            </a:r>
          </a:p>
          <a:p>
            <a:r>
              <a:rPr lang="en-US" dirty="0"/>
              <a:t>From hypothesis testing to the design and management of conversations</a:t>
            </a:r>
          </a:p>
          <a:p>
            <a:r>
              <a:rPr lang="en-US" dirty="0"/>
              <a:t>From the observer outside the observed system to the observer inside the observed system</a:t>
            </a:r>
          </a:p>
          <a:p>
            <a:r>
              <a:rPr lang="en-US" dirty="0"/>
              <a:t>Let me describe a few examples of action research or group process methods</a:t>
            </a:r>
          </a:p>
        </p:txBody>
      </p:sp>
    </p:spTree>
    <p:extLst>
      <p:ext uri="{BB962C8B-B14F-4D97-AF65-F5344CB8AC3E}">
        <p14:creationId xmlns:p14="http://schemas.microsoft.com/office/powerpoint/2010/main" val="2838619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5C22A-653F-45A5-A028-73379E1B78D9}"/>
              </a:ext>
            </a:extLst>
          </p:cNvPr>
          <p:cNvSpPr>
            <a:spLocks noGrp="1"/>
          </p:cNvSpPr>
          <p:nvPr>
            <p:ph type="title"/>
          </p:nvPr>
        </p:nvSpPr>
        <p:spPr/>
        <p:txBody>
          <a:bodyPr/>
          <a:lstStyle/>
          <a:p>
            <a:r>
              <a:rPr lang="en-US" dirty="0"/>
              <a:t>Group process methods are used to structure conversations</a:t>
            </a:r>
          </a:p>
        </p:txBody>
      </p:sp>
      <p:sp>
        <p:nvSpPr>
          <p:cNvPr id="3" name="Content Placeholder 2">
            <a:extLst>
              <a:ext uri="{FF2B5EF4-FFF2-40B4-BE49-F238E27FC236}">
                <a16:creationId xmlns:a16="http://schemas.microsoft.com/office/drawing/2014/main" id="{4CF44199-B994-4C4C-9597-7706C191275E}"/>
              </a:ext>
            </a:extLst>
          </p:cNvPr>
          <p:cNvSpPr>
            <a:spLocks noGrp="1"/>
          </p:cNvSpPr>
          <p:nvPr>
            <p:ph idx="1"/>
          </p:nvPr>
        </p:nvSpPr>
        <p:spPr/>
        <p:txBody>
          <a:bodyPr>
            <a:normAutofit fontScale="92500" lnSpcReduction="20000"/>
          </a:bodyPr>
          <a:lstStyle/>
          <a:p>
            <a:pPr marL="0" indent="0">
              <a:buNone/>
            </a:pPr>
            <a:endParaRPr lang="en-US" dirty="0"/>
          </a:p>
          <a:p>
            <a:r>
              <a:rPr lang="en-US" dirty="0"/>
              <a:t>Participatory Strategic Planning is a method for leading people with a common interest through a conversation lasting 2 to 5 days.</a:t>
            </a:r>
          </a:p>
          <a:p>
            <a:r>
              <a:rPr lang="en-US" dirty="0"/>
              <a:t>The activity begins by asking for their vision of the future.  What do they want to see in place in about 5 years?  People write down their ideas on cards and post them on a wall.  Then they group the cards with similar ideas together.  They name each group of ideas with a key idea.  The result is a set of ideas about their future.</a:t>
            </a:r>
          </a:p>
          <a:p>
            <a:r>
              <a:rPr lang="en-US" dirty="0"/>
              <a:t>Later the facilitator asks, “If that is what you want, why do you not already have it?  What are the obstacles that are standing in the way?  Again, people write down their thoughts on cards and post them on a wall.</a:t>
            </a:r>
          </a:p>
          <a:p>
            <a:r>
              <a:rPr lang="en-US" dirty="0"/>
              <a:t>They then group the ideas that are similar and put a name on each group.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8413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AD37-430C-4ED8-9FCB-A8868A8D2E3E}"/>
              </a:ext>
            </a:extLst>
          </p:cNvPr>
          <p:cNvSpPr>
            <a:spLocks noGrp="1"/>
          </p:cNvSpPr>
          <p:nvPr>
            <p:ph type="title"/>
          </p:nvPr>
        </p:nvSpPr>
        <p:spPr/>
        <p:txBody>
          <a:bodyPr/>
          <a:lstStyle/>
          <a:p>
            <a:r>
              <a:rPr lang="en-US" dirty="0"/>
              <a:t>Formulating strategies and tactics</a:t>
            </a:r>
          </a:p>
        </p:txBody>
      </p:sp>
      <p:sp>
        <p:nvSpPr>
          <p:cNvPr id="3" name="Content Placeholder 2">
            <a:extLst>
              <a:ext uri="{FF2B5EF4-FFF2-40B4-BE49-F238E27FC236}">
                <a16:creationId xmlns:a16="http://schemas.microsoft.com/office/drawing/2014/main" id="{95125C83-5D0E-4EA4-B62D-897D5A7D8D92}"/>
              </a:ext>
            </a:extLst>
          </p:cNvPr>
          <p:cNvSpPr>
            <a:spLocks noGrp="1"/>
          </p:cNvSpPr>
          <p:nvPr>
            <p:ph idx="1"/>
          </p:nvPr>
        </p:nvSpPr>
        <p:spPr/>
        <p:txBody>
          <a:bodyPr>
            <a:normAutofit fontScale="92500"/>
          </a:bodyPr>
          <a:lstStyle/>
          <a:p>
            <a:r>
              <a:rPr lang="en-US" dirty="0"/>
              <a:t>With a description of the obstacles that they face, the facilitator then asks the participants to suggest strategies that would remove the obstacles.</a:t>
            </a:r>
          </a:p>
          <a:p>
            <a:r>
              <a:rPr lang="en-US" dirty="0"/>
              <a:t>Again, people write their ideas on cards, cluster them and name the clusters.</a:t>
            </a:r>
          </a:p>
          <a:p>
            <a:r>
              <a:rPr lang="en-US" dirty="0"/>
              <a:t>Given the strategies, the facilitator then asks what tactics are needed to implement the strategies.</a:t>
            </a:r>
          </a:p>
          <a:p>
            <a:r>
              <a:rPr lang="en-US" dirty="0"/>
              <a:t>Finally people are asked to volunteer for tactics that they want to work on.</a:t>
            </a:r>
          </a:p>
          <a:p>
            <a:r>
              <a:rPr lang="en-US" dirty="0"/>
              <a:t>These plans are then assembled into a report that describes what work needs to be done to accomplish the group’s goals.</a:t>
            </a:r>
          </a:p>
        </p:txBody>
      </p:sp>
    </p:spTree>
    <p:extLst>
      <p:ext uri="{BB962C8B-B14F-4D97-AF65-F5344CB8AC3E}">
        <p14:creationId xmlns:p14="http://schemas.microsoft.com/office/powerpoint/2010/main" val="3000152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2035-739F-4F8C-8B6C-116DC84833C7}"/>
              </a:ext>
            </a:extLst>
          </p:cNvPr>
          <p:cNvSpPr>
            <a:spLocks noGrp="1"/>
          </p:cNvSpPr>
          <p:nvPr>
            <p:ph type="title"/>
          </p:nvPr>
        </p:nvSpPr>
        <p:spPr/>
        <p:txBody>
          <a:bodyPr/>
          <a:lstStyle/>
          <a:p>
            <a:r>
              <a:rPr lang="en-US" dirty="0"/>
              <a:t>Follow up and repeat</a:t>
            </a:r>
          </a:p>
        </p:txBody>
      </p:sp>
      <p:sp>
        <p:nvSpPr>
          <p:cNvPr id="3" name="Content Placeholder 2">
            <a:extLst>
              <a:ext uri="{FF2B5EF4-FFF2-40B4-BE49-F238E27FC236}">
                <a16:creationId xmlns:a16="http://schemas.microsoft.com/office/drawing/2014/main" id="{50BFB429-4CCB-4A88-8C0F-52AE802164F1}"/>
              </a:ext>
            </a:extLst>
          </p:cNvPr>
          <p:cNvSpPr>
            <a:spLocks noGrp="1"/>
          </p:cNvSpPr>
          <p:nvPr>
            <p:ph idx="1"/>
          </p:nvPr>
        </p:nvSpPr>
        <p:spPr/>
        <p:txBody>
          <a:bodyPr>
            <a:normAutofit lnSpcReduction="10000"/>
          </a:bodyPr>
          <a:lstStyle/>
          <a:p>
            <a:r>
              <a:rPr lang="en-US" dirty="0"/>
              <a:t>Actions are then taken to implement the plans over a period of a few months</a:t>
            </a:r>
          </a:p>
          <a:p>
            <a:r>
              <a:rPr lang="en-US" dirty="0"/>
              <a:t>At the end of that time the results of actions are assessed</a:t>
            </a:r>
          </a:p>
          <a:p>
            <a:r>
              <a:rPr lang="en-US" dirty="0"/>
              <a:t>What did we say we would do?</a:t>
            </a:r>
          </a:p>
          <a:p>
            <a:r>
              <a:rPr lang="en-US" dirty="0"/>
              <a:t>What did we actually do?</a:t>
            </a:r>
          </a:p>
          <a:p>
            <a:r>
              <a:rPr lang="en-US" dirty="0"/>
              <a:t>What was easier than expected?</a:t>
            </a:r>
          </a:p>
          <a:p>
            <a:r>
              <a:rPr lang="en-US" dirty="0"/>
              <a:t>What was more difficult than expected?</a:t>
            </a:r>
          </a:p>
          <a:p>
            <a:r>
              <a:rPr lang="en-US" dirty="0"/>
              <a:t>What have we learned?</a:t>
            </a:r>
          </a:p>
          <a:p>
            <a:r>
              <a:rPr lang="en-US" dirty="0"/>
              <a:t>Then the group repeats the strategic planning process</a:t>
            </a:r>
          </a:p>
        </p:txBody>
      </p:sp>
    </p:spTree>
    <p:extLst>
      <p:ext uri="{BB962C8B-B14F-4D97-AF65-F5344CB8AC3E}">
        <p14:creationId xmlns:p14="http://schemas.microsoft.com/office/powerpoint/2010/main" val="1803117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0EA8B-353B-4BF4-848E-26FE4169F7EC}"/>
              </a:ext>
            </a:extLst>
          </p:cNvPr>
          <p:cNvSpPr>
            <a:spLocks noGrp="1"/>
          </p:cNvSpPr>
          <p:nvPr>
            <p:ph type="title"/>
          </p:nvPr>
        </p:nvSpPr>
        <p:spPr/>
        <p:txBody>
          <a:bodyPr/>
          <a:lstStyle/>
          <a:p>
            <a:r>
              <a:rPr lang="en-US" dirty="0"/>
              <a:t>Creating a learning organization</a:t>
            </a:r>
          </a:p>
        </p:txBody>
      </p:sp>
      <p:sp>
        <p:nvSpPr>
          <p:cNvPr id="3" name="Content Placeholder 2">
            <a:extLst>
              <a:ext uri="{FF2B5EF4-FFF2-40B4-BE49-F238E27FC236}">
                <a16:creationId xmlns:a16="http://schemas.microsoft.com/office/drawing/2014/main" id="{14D64742-9779-4549-A6F7-3D150B68E84A}"/>
              </a:ext>
            </a:extLst>
          </p:cNvPr>
          <p:cNvSpPr>
            <a:spLocks noGrp="1"/>
          </p:cNvSpPr>
          <p:nvPr>
            <p:ph idx="1"/>
          </p:nvPr>
        </p:nvSpPr>
        <p:spPr/>
        <p:txBody>
          <a:bodyPr>
            <a:normAutofit fontScale="92500"/>
          </a:bodyPr>
          <a:lstStyle/>
          <a:p>
            <a:r>
              <a:rPr lang="en-US" dirty="0"/>
              <a:t>The process is – reflection, planning, action, reflection…</a:t>
            </a:r>
          </a:p>
          <a:p>
            <a:r>
              <a:rPr lang="en-US" dirty="0"/>
              <a:t>People learn the process through practice and they become more skilled in conducting these conversations</a:t>
            </a:r>
          </a:p>
          <a:p>
            <a:r>
              <a:rPr lang="en-US" dirty="0"/>
              <a:t>People become aware of new obstacles and opportunities</a:t>
            </a:r>
          </a:p>
          <a:p>
            <a:r>
              <a:rPr lang="en-US" dirty="0"/>
              <a:t>By working together, they develop their skills and learn the skills of others</a:t>
            </a:r>
          </a:p>
          <a:p>
            <a:r>
              <a:rPr lang="en-US" dirty="0"/>
              <a:t>People from outside the organization are involved to provide fresh perspectives and additional experiences </a:t>
            </a:r>
          </a:p>
          <a:p>
            <a:r>
              <a:rPr lang="en-US" dirty="0"/>
              <a:t>Objective data, including maps, charts, graphs and surveys, is continually collected and shared in reports and on walls to help others understand what is happening and to become involved through informal conversations</a:t>
            </a:r>
          </a:p>
        </p:txBody>
      </p:sp>
    </p:spTree>
    <p:extLst>
      <p:ext uri="{BB962C8B-B14F-4D97-AF65-F5344CB8AC3E}">
        <p14:creationId xmlns:p14="http://schemas.microsoft.com/office/powerpoint/2010/main" val="2828291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FE17F-34FB-4661-B61F-80490C68FD25}"/>
              </a:ext>
            </a:extLst>
          </p:cNvPr>
          <p:cNvSpPr>
            <a:spLocks noGrp="1"/>
          </p:cNvSpPr>
          <p:nvPr>
            <p:ph type="title"/>
          </p:nvPr>
        </p:nvSpPr>
        <p:spPr/>
        <p:txBody>
          <a:bodyPr/>
          <a:lstStyle/>
          <a:p>
            <a:r>
              <a:rPr lang="en-US" dirty="0"/>
              <a:t>Appreciative Inquiry	</a:t>
            </a:r>
          </a:p>
        </p:txBody>
      </p:sp>
      <p:sp>
        <p:nvSpPr>
          <p:cNvPr id="3" name="Content Placeholder 2">
            <a:extLst>
              <a:ext uri="{FF2B5EF4-FFF2-40B4-BE49-F238E27FC236}">
                <a16:creationId xmlns:a16="http://schemas.microsoft.com/office/drawing/2014/main" id="{EBB2D402-54CF-4BDD-A4D4-D364FB40B934}"/>
              </a:ext>
            </a:extLst>
          </p:cNvPr>
          <p:cNvSpPr>
            <a:spLocks noGrp="1"/>
          </p:cNvSpPr>
          <p:nvPr>
            <p:ph idx="1"/>
          </p:nvPr>
        </p:nvSpPr>
        <p:spPr/>
        <p:txBody>
          <a:bodyPr>
            <a:normAutofit fontScale="92500" lnSpcReduction="10000"/>
          </a:bodyPr>
          <a:lstStyle/>
          <a:p>
            <a:r>
              <a:rPr lang="en-US" dirty="0"/>
              <a:t>There are other ways to lead a planning conversation</a:t>
            </a:r>
          </a:p>
          <a:p>
            <a:r>
              <a:rPr lang="en-US" dirty="0"/>
              <a:t>Appreciative Inquiry is a similar but different method</a:t>
            </a:r>
          </a:p>
          <a:p>
            <a:r>
              <a:rPr lang="en-US" dirty="0"/>
              <a:t>It focuses less on problems to be solved and more on what has been achieved</a:t>
            </a:r>
          </a:p>
          <a:p>
            <a:r>
              <a:rPr lang="en-US" dirty="0"/>
              <a:t>There is an assumption that much has been learned that has not been widely shared</a:t>
            </a:r>
          </a:p>
          <a:p>
            <a:r>
              <a:rPr lang="en-US" dirty="0"/>
              <a:t>The task is not so much to critique as to learn from past successes</a:t>
            </a:r>
          </a:p>
          <a:p>
            <a:r>
              <a:rPr lang="en-US" dirty="0"/>
              <a:t>Appreciative Inquiry is more positive, more hopeful, less an inventory of problems</a:t>
            </a:r>
          </a:p>
          <a:p>
            <a:r>
              <a:rPr lang="en-US" dirty="0"/>
              <a:t>However, Participatory Strategic Planning, by focusing on problems, tries to bring to the surface obstacles that are denied or not mentioned</a:t>
            </a:r>
          </a:p>
        </p:txBody>
      </p:sp>
    </p:spTree>
    <p:extLst>
      <p:ext uri="{BB962C8B-B14F-4D97-AF65-F5344CB8AC3E}">
        <p14:creationId xmlns:p14="http://schemas.microsoft.com/office/powerpoint/2010/main" val="3367873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61B9-67B5-4CC7-B1EC-AC81C7857687}"/>
              </a:ext>
            </a:extLst>
          </p:cNvPr>
          <p:cNvSpPr>
            <a:spLocks noGrp="1"/>
          </p:cNvSpPr>
          <p:nvPr>
            <p:ph type="title"/>
          </p:nvPr>
        </p:nvSpPr>
        <p:spPr/>
        <p:txBody>
          <a:bodyPr/>
          <a:lstStyle/>
          <a:p>
            <a:r>
              <a:rPr lang="en-US" dirty="0"/>
              <a:t>A large, recent experiment – open social innovation</a:t>
            </a:r>
          </a:p>
        </p:txBody>
      </p:sp>
      <p:sp>
        <p:nvSpPr>
          <p:cNvPr id="3" name="Content Placeholder 2">
            <a:extLst>
              <a:ext uri="{FF2B5EF4-FFF2-40B4-BE49-F238E27FC236}">
                <a16:creationId xmlns:a16="http://schemas.microsoft.com/office/drawing/2014/main" id="{881C86A6-830F-4D56-9C99-F0D98193A91F}"/>
              </a:ext>
            </a:extLst>
          </p:cNvPr>
          <p:cNvSpPr>
            <a:spLocks noGrp="1"/>
          </p:cNvSpPr>
          <p:nvPr>
            <p:ph idx="1"/>
          </p:nvPr>
        </p:nvSpPr>
        <p:spPr/>
        <p:txBody>
          <a:bodyPr>
            <a:normAutofit fontScale="92500" lnSpcReduction="10000"/>
          </a:bodyPr>
          <a:lstStyle/>
          <a:p>
            <a:r>
              <a:rPr lang="en-US" dirty="0"/>
              <a:t>In the summer of 2021 there was an effort to coordinate the actions of people in many countries in an effort to deal with covid19</a:t>
            </a:r>
          </a:p>
          <a:p>
            <a:r>
              <a:rPr lang="en-US" dirty="0"/>
              <a:t>Seven organizations in Germany came together as We against the Virus</a:t>
            </a:r>
          </a:p>
          <a:p>
            <a:r>
              <a:rPr lang="en-US" dirty="0"/>
              <a:t>They requested and received support from the German government</a:t>
            </a:r>
          </a:p>
          <a:p>
            <a:r>
              <a:rPr lang="en-US" dirty="0"/>
              <a:t>The hackathon, a brain-storming activity, began on twitter with 28,000 participants</a:t>
            </a:r>
          </a:p>
          <a:p>
            <a:r>
              <a:rPr lang="en-US" dirty="0"/>
              <a:t>In 48 hours they formed teams and generated 1,500 ideas</a:t>
            </a:r>
          </a:p>
          <a:p>
            <a:r>
              <a:rPr lang="en-US" dirty="0"/>
              <a:t>After one week 600 people with expertise evaluated the ideas and selected 20 as the “best solutions”</a:t>
            </a:r>
          </a:p>
          <a:p>
            <a:r>
              <a:rPr lang="en-US" dirty="0"/>
              <a:t>A program was created to further develop and expand the ideas</a:t>
            </a:r>
          </a:p>
        </p:txBody>
      </p:sp>
    </p:spTree>
    <p:extLst>
      <p:ext uri="{BB962C8B-B14F-4D97-AF65-F5344CB8AC3E}">
        <p14:creationId xmlns:p14="http://schemas.microsoft.com/office/powerpoint/2010/main" val="1583266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FE93-8787-4C07-91A5-F8F9E0DE6DC2}"/>
              </a:ext>
            </a:extLst>
          </p:cNvPr>
          <p:cNvSpPr>
            <a:spLocks noGrp="1"/>
          </p:cNvSpPr>
          <p:nvPr>
            <p:ph type="title"/>
          </p:nvPr>
        </p:nvSpPr>
        <p:spPr/>
        <p:txBody>
          <a:bodyPr/>
          <a:lstStyle/>
          <a:p>
            <a:r>
              <a:rPr lang="en-US" dirty="0"/>
              <a:t>The Open Social Innovation Process</a:t>
            </a:r>
          </a:p>
        </p:txBody>
      </p:sp>
      <p:sp>
        <p:nvSpPr>
          <p:cNvPr id="3" name="Content Placeholder 2">
            <a:extLst>
              <a:ext uri="{FF2B5EF4-FFF2-40B4-BE49-F238E27FC236}">
                <a16:creationId xmlns:a16="http://schemas.microsoft.com/office/drawing/2014/main" id="{CF8567B9-7FEF-432D-9D6F-EF874F666B2D}"/>
              </a:ext>
            </a:extLst>
          </p:cNvPr>
          <p:cNvSpPr>
            <a:spLocks noGrp="1"/>
          </p:cNvSpPr>
          <p:nvPr>
            <p:ph idx="1"/>
          </p:nvPr>
        </p:nvSpPr>
        <p:spPr/>
        <p:txBody>
          <a:bodyPr>
            <a:normAutofit fontScale="92500" lnSpcReduction="10000"/>
          </a:bodyPr>
          <a:lstStyle/>
          <a:p>
            <a:r>
              <a:rPr lang="en-US" dirty="0"/>
              <a:t>The Open Social Innovation (OSI) process consists of four steps</a:t>
            </a:r>
          </a:p>
          <a:p>
            <a:r>
              <a:rPr lang="en-US" b="1" dirty="0"/>
              <a:t>Mobilizing</a:t>
            </a:r>
            <a:r>
              <a:rPr lang="en-US" dirty="0"/>
              <a:t> – specify a call to action and disseminate it</a:t>
            </a:r>
          </a:p>
          <a:p>
            <a:r>
              <a:rPr lang="en-US" b="1" dirty="0"/>
              <a:t>Bundling</a:t>
            </a:r>
            <a:r>
              <a:rPr lang="en-US" dirty="0"/>
              <a:t> – establish a place for creating, developing and gathering ideas; this effort used </a:t>
            </a:r>
            <a:r>
              <a:rPr lang="en-US" b="1" dirty="0"/>
              <a:t>Slack</a:t>
            </a:r>
            <a:r>
              <a:rPr lang="en-US" dirty="0"/>
              <a:t>, a social team software</a:t>
            </a:r>
          </a:p>
          <a:p>
            <a:r>
              <a:rPr lang="en-US" b="1" dirty="0"/>
              <a:t>Curating</a:t>
            </a:r>
            <a:r>
              <a:rPr lang="en-US" dirty="0"/>
              <a:t> – sort out solutions and organize support for the remaining solutions</a:t>
            </a:r>
          </a:p>
          <a:p>
            <a:r>
              <a:rPr lang="en-US" b="1" dirty="0"/>
              <a:t>Scaling</a:t>
            </a:r>
            <a:r>
              <a:rPr lang="en-US" dirty="0"/>
              <a:t> – provide resource support and direct innovators to scaling options</a:t>
            </a:r>
          </a:p>
          <a:p>
            <a:r>
              <a:rPr lang="en-US" dirty="0"/>
              <a:t>A list of frequently asked questions was developed and shared</a:t>
            </a:r>
          </a:p>
          <a:p>
            <a:r>
              <a:rPr lang="en-US" dirty="0"/>
              <a:t>The participants met every Wednesday evening on zoom for 6 months, 100 to 400 people attended each meeting</a:t>
            </a:r>
          </a:p>
          <a:p>
            <a:endParaRPr lang="en-US" dirty="0"/>
          </a:p>
        </p:txBody>
      </p:sp>
    </p:spTree>
    <p:extLst>
      <p:ext uri="{BB962C8B-B14F-4D97-AF65-F5344CB8AC3E}">
        <p14:creationId xmlns:p14="http://schemas.microsoft.com/office/powerpoint/2010/main" val="702931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59CA1-C492-4020-9470-4E768B283173}"/>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CFAB7DA9-C2DA-40E2-85D7-4F7F6A68762C}"/>
              </a:ext>
            </a:extLst>
          </p:cNvPr>
          <p:cNvSpPr>
            <a:spLocks noGrp="1"/>
          </p:cNvSpPr>
          <p:nvPr>
            <p:ph idx="1"/>
          </p:nvPr>
        </p:nvSpPr>
        <p:spPr/>
        <p:txBody>
          <a:bodyPr/>
          <a:lstStyle/>
          <a:p>
            <a:r>
              <a:rPr lang="en-US" dirty="0"/>
              <a:t>How has cybernetics altered philosophy and science in the US?</a:t>
            </a:r>
          </a:p>
          <a:p>
            <a:r>
              <a:rPr lang="en-US" dirty="0"/>
              <a:t>Cybernetics uses an idealist or constructivist theory of knowledge.  This philosophy is well-known in Europe but known by only a few people in the US, and very few scientists.</a:t>
            </a:r>
          </a:p>
          <a:p>
            <a:r>
              <a:rPr lang="en-US" dirty="0"/>
              <a:t>Cybernetics has modified science in the US by emphasizing the importance of action research as a supplement to the usual statistical empirical research.</a:t>
            </a:r>
          </a:p>
        </p:txBody>
      </p:sp>
    </p:spTree>
    <p:extLst>
      <p:ext uri="{BB962C8B-B14F-4D97-AF65-F5344CB8AC3E}">
        <p14:creationId xmlns:p14="http://schemas.microsoft.com/office/powerpoint/2010/main" val="96545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99DC-A717-4587-94EB-D95D3AA5864D}"/>
              </a:ext>
            </a:extLst>
          </p:cNvPr>
          <p:cNvSpPr>
            <a:spLocks noGrp="1"/>
          </p:cNvSpPr>
          <p:nvPr>
            <p:ph type="title"/>
          </p:nvPr>
        </p:nvSpPr>
        <p:spPr/>
        <p:txBody>
          <a:bodyPr/>
          <a:lstStyle/>
          <a:p>
            <a:r>
              <a:rPr lang="en-US" dirty="0"/>
              <a:t>The history of cybernetics in various countries</a:t>
            </a:r>
          </a:p>
        </p:txBody>
      </p:sp>
      <p:sp>
        <p:nvSpPr>
          <p:cNvPr id="3" name="Content Placeholder 2">
            <a:extLst>
              <a:ext uri="{FF2B5EF4-FFF2-40B4-BE49-F238E27FC236}">
                <a16:creationId xmlns:a16="http://schemas.microsoft.com/office/drawing/2014/main" id="{2F25F71E-F70F-4FDA-BE73-0171998A1B61}"/>
              </a:ext>
            </a:extLst>
          </p:cNvPr>
          <p:cNvSpPr>
            <a:spLocks noGrp="1"/>
          </p:cNvSpPr>
          <p:nvPr>
            <p:ph idx="1"/>
          </p:nvPr>
        </p:nvSpPr>
        <p:spPr/>
        <p:txBody>
          <a:bodyPr/>
          <a:lstStyle/>
          <a:p>
            <a:r>
              <a:rPr lang="en-US" dirty="0"/>
              <a:t>Those working to advance cybernetics in the US have encountered difficulties that have not emerged in other countries, particularly, Europe</a:t>
            </a:r>
          </a:p>
          <a:p>
            <a:r>
              <a:rPr lang="en-US" dirty="0"/>
              <a:t>It is noteworthy that European academic conversations frequently involve references to leading philosophers</a:t>
            </a:r>
          </a:p>
          <a:p>
            <a:r>
              <a:rPr lang="en-US" dirty="0"/>
              <a:t>Some of the newer ideas in cybernetics, such as second order cybernetics, have been welcomed in Europe but rejected in the US</a:t>
            </a:r>
          </a:p>
          <a:p>
            <a:r>
              <a:rPr lang="en-US" dirty="0"/>
              <a:t>Attitudes regarding the role of philosophy in science are different in the US and Europe</a:t>
            </a:r>
          </a:p>
        </p:txBody>
      </p:sp>
    </p:spTree>
    <p:extLst>
      <p:ext uri="{BB962C8B-B14F-4D97-AF65-F5344CB8AC3E}">
        <p14:creationId xmlns:p14="http://schemas.microsoft.com/office/powerpoint/2010/main" val="3988351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0B18-D138-4146-8D7A-5CBCC72A089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54BF67B-4949-4A18-9D82-B520C537C328}"/>
              </a:ext>
            </a:extLst>
          </p:cNvPr>
          <p:cNvSpPr>
            <a:spLocks noGrp="1"/>
          </p:cNvSpPr>
          <p:nvPr>
            <p:ph idx="1"/>
          </p:nvPr>
        </p:nvSpPr>
        <p:spPr/>
        <p:txBody>
          <a:bodyPr/>
          <a:lstStyle/>
          <a:p>
            <a:r>
              <a:rPr lang="en-US" dirty="0"/>
              <a:t>The American Society for Cybernetics was founded in 1964</a:t>
            </a:r>
          </a:p>
          <a:p>
            <a:r>
              <a:rPr lang="en-US" dirty="0"/>
              <a:t>We think we have now created an empirically grounded philosophy (through the study of neurophysiology, psychology and sociology)</a:t>
            </a:r>
          </a:p>
          <a:p>
            <a:r>
              <a:rPr lang="en-US" dirty="0"/>
              <a:t>There are theories of control and communication that are similar in style to theories of matter and energy in physics</a:t>
            </a:r>
          </a:p>
          <a:p>
            <a:r>
              <a:rPr lang="en-US" dirty="0"/>
              <a:t>We have methods of conversation which help groups of people work together more effectively</a:t>
            </a:r>
          </a:p>
          <a:p>
            <a:r>
              <a:rPr lang="en-US" dirty="0"/>
              <a:t>What is needed now is to create university curricula to increase education and research in cybernetics in universities</a:t>
            </a:r>
          </a:p>
        </p:txBody>
      </p:sp>
    </p:spTree>
    <p:extLst>
      <p:ext uri="{BB962C8B-B14F-4D97-AF65-F5344CB8AC3E}">
        <p14:creationId xmlns:p14="http://schemas.microsoft.com/office/powerpoint/2010/main" val="2261592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E689-CF85-4751-910C-C90F43E36A49}"/>
              </a:ext>
            </a:extLst>
          </p:cNvPr>
          <p:cNvSpPr>
            <a:spLocks noGrp="1"/>
          </p:cNvSpPr>
          <p:nvPr>
            <p:ph type="title"/>
          </p:nvPr>
        </p:nvSpPr>
        <p:spPr/>
        <p:txBody>
          <a:bodyPr/>
          <a:lstStyle/>
          <a:p>
            <a:r>
              <a:rPr lang="en-US" dirty="0"/>
              <a:t>Some references</a:t>
            </a:r>
          </a:p>
        </p:txBody>
      </p:sp>
      <p:sp>
        <p:nvSpPr>
          <p:cNvPr id="3" name="Content Placeholder 2">
            <a:extLst>
              <a:ext uri="{FF2B5EF4-FFF2-40B4-BE49-F238E27FC236}">
                <a16:creationId xmlns:a16="http://schemas.microsoft.com/office/drawing/2014/main" id="{F4134F5C-174E-41D8-B7DA-2C74D45CEDDF}"/>
              </a:ext>
            </a:extLst>
          </p:cNvPr>
          <p:cNvSpPr>
            <a:spLocks noGrp="1"/>
          </p:cNvSpPr>
          <p:nvPr>
            <p:ph idx="1"/>
          </p:nvPr>
        </p:nvSpPr>
        <p:spPr/>
        <p:txBody>
          <a:bodyPr/>
          <a:lstStyle/>
          <a:p>
            <a:pPr marL="0" indent="0">
              <a:buNone/>
            </a:pPr>
            <a:r>
              <a:rPr lang="en-US" dirty="0"/>
              <a:t>Umpleby, S. “Modifying Philosophy and Science in the US in order to Advance Cybernetics.”</a:t>
            </a:r>
          </a:p>
          <a:p>
            <a:pPr marL="0" indent="0">
              <a:buNone/>
            </a:pPr>
            <a:r>
              <a:rPr lang="en-US" dirty="0"/>
              <a:t>Johanna Mair and Thomas </a:t>
            </a:r>
            <a:r>
              <a:rPr lang="en-US" dirty="0" err="1"/>
              <a:t>Gegenhuber</a:t>
            </a:r>
            <a:r>
              <a:rPr lang="en-US" dirty="0"/>
              <a:t>, “Open Social Innovation,” Stanford Social Innovation Review, Fall 2021, </a:t>
            </a:r>
            <a:r>
              <a:rPr lang="en-US" dirty="0">
                <a:hlinkClick r:id="rId2"/>
              </a:rPr>
              <a:t>www.ssir.org</a:t>
            </a:r>
            <a:r>
              <a:rPr lang="en-US" dirty="0"/>
              <a:t>, Email:  </a:t>
            </a:r>
            <a:r>
              <a:rPr lang="en-US" dirty="0">
                <a:hlinkClick r:id="rId3"/>
              </a:rPr>
              <a:t>editor@ssir.org</a:t>
            </a:r>
            <a:endParaRPr lang="en-US" dirty="0"/>
          </a:p>
          <a:p>
            <a:pPr marL="0" indent="0">
              <a:buNone/>
            </a:pPr>
            <a:r>
              <a:rPr lang="en-US" b="0" i="0" dirty="0">
                <a:solidFill>
                  <a:srgbClr val="4A4A4A"/>
                </a:solidFill>
                <a:effectLst/>
                <a:latin typeface="Avenir"/>
              </a:rPr>
              <a:t>Papers on </a:t>
            </a:r>
            <a:r>
              <a:rPr lang="en-US" b="0" i="0" u="none" strike="noStrike" dirty="0">
                <a:solidFill>
                  <a:srgbClr val="A75523"/>
                </a:solidFill>
                <a:effectLst/>
                <a:latin typeface="Avenir"/>
                <a:hlinkClick r:id="rId4"/>
              </a:rPr>
              <a:t>Cybernetics and Systems Science</a:t>
            </a:r>
            <a:r>
              <a:rPr lang="en-US" b="0" i="0" u="none" strike="noStrike" dirty="0">
                <a:solidFill>
                  <a:srgbClr val="A75523"/>
                </a:solidFill>
                <a:effectLst/>
                <a:latin typeface="Avenir"/>
              </a:rPr>
              <a:t> by  S. Umpleby</a:t>
            </a:r>
            <a:endParaRPr lang="en-US" dirty="0"/>
          </a:p>
          <a:p>
            <a:pPr marL="0" indent="0">
              <a:buNone/>
            </a:pPr>
            <a:r>
              <a:rPr lang="en-US" b="0" i="0" dirty="0">
                <a:solidFill>
                  <a:srgbClr val="4A4A4A"/>
                </a:solidFill>
                <a:effectLst/>
                <a:latin typeface="Avenir"/>
              </a:rPr>
              <a:t>Papers on the </a:t>
            </a:r>
            <a:r>
              <a:rPr lang="en-US" b="0" i="0" u="sng" dirty="0">
                <a:solidFill>
                  <a:srgbClr val="0073AA"/>
                </a:solidFill>
                <a:effectLst/>
                <a:latin typeface="Avenir"/>
                <a:hlinkClick r:id="rId5"/>
              </a:rPr>
              <a:t>Technology of Participation</a:t>
            </a:r>
            <a:r>
              <a:rPr lang="en-US" b="0" i="0" u="sng" dirty="0">
                <a:solidFill>
                  <a:srgbClr val="0073AA"/>
                </a:solidFill>
                <a:effectLst/>
                <a:latin typeface="Avenir"/>
              </a:rPr>
              <a:t> by </a:t>
            </a:r>
            <a:r>
              <a:rPr lang="en-US" b="0" i="0" u="sng" dirty="0" err="1">
                <a:solidFill>
                  <a:srgbClr val="0073AA"/>
                </a:solidFill>
                <a:effectLst/>
                <a:latin typeface="Avenir"/>
              </a:rPr>
              <a:t>S.Umpleby</a:t>
            </a:r>
            <a:endParaRPr lang="en-US" dirty="0"/>
          </a:p>
        </p:txBody>
      </p:sp>
    </p:spTree>
    <p:extLst>
      <p:ext uri="{BB962C8B-B14F-4D97-AF65-F5344CB8AC3E}">
        <p14:creationId xmlns:p14="http://schemas.microsoft.com/office/powerpoint/2010/main" val="4051532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81200" y="228600"/>
            <a:ext cx="8229600" cy="1143000"/>
          </a:xfrm>
        </p:spPr>
        <p:txBody>
          <a:bodyPr/>
          <a:lstStyle/>
          <a:p>
            <a:r>
              <a:rPr lang="en-US" altLang="en-US" dirty="0"/>
              <a:t>Contact information</a:t>
            </a:r>
          </a:p>
        </p:txBody>
      </p:sp>
      <p:sp>
        <p:nvSpPr>
          <p:cNvPr id="46083" name="Content Placeholder 2"/>
          <p:cNvSpPr>
            <a:spLocks noGrp="1"/>
          </p:cNvSpPr>
          <p:nvPr>
            <p:ph idx="1"/>
          </p:nvPr>
        </p:nvSpPr>
        <p:spPr/>
        <p:txBody>
          <a:bodyPr>
            <a:normAutofit/>
          </a:bodyPr>
          <a:lstStyle/>
          <a:p>
            <a:pPr>
              <a:buFontTx/>
              <a:buNone/>
            </a:pPr>
            <a:r>
              <a:rPr lang="en-US" altLang="en-US" dirty="0"/>
              <a:t>Stuart A. Umpleby, Professor Emeritus</a:t>
            </a:r>
          </a:p>
          <a:p>
            <a:pPr>
              <a:buFontTx/>
              <a:buNone/>
            </a:pPr>
            <a:r>
              <a:rPr lang="en-US" altLang="en-US" dirty="0"/>
              <a:t>Department of Management</a:t>
            </a:r>
          </a:p>
          <a:p>
            <a:pPr>
              <a:buFontTx/>
              <a:buNone/>
            </a:pPr>
            <a:r>
              <a:rPr lang="en-US" altLang="en-US" dirty="0"/>
              <a:t>The George Washington University</a:t>
            </a:r>
          </a:p>
          <a:p>
            <a:pPr>
              <a:buFontTx/>
              <a:buNone/>
            </a:pPr>
            <a:r>
              <a:rPr lang="en-US" altLang="en-US" dirty="0"/>
              <a:t>Washington, DC 20052 USA</a:t>
            </a:r>
          </a:p>
          <a:p>
            <a:pPr>
              <a:buFontTx/>
              <a:buNone/>
            </a:pPr>
            <a:endParaRPr lang="en-US" altLang="en-US" dirty="0"/>
          </a:p>
          <a:p>
            <a:pPr>
              <a:buFontTx/>
              <a:buNone/>
            </a:pPr>
            <a:r>
              <a:rPr lang="en-US" altLang="en-US" dirty="0"/>
              <a:t>blogs.gwu.edu/umpleby </a:t>
            </a:r>
          </a:p>
          <a:p>
            <a:pPr>
              <a:buFontTx/>
              <a:buNone/>
            </a:pPr>
            <a:r>
              <a:rPr lang="en-US" altLang="en-US" dirty="0">
                <a:hlinkClick r:id="rId3"/>
              </a:rPr>
              <a:t>umpleby@gmail.com</a:t>
            </a:r>
            <a:r>
              <a:rPr lang="en-US" altLang="en-US" dirty="0"/>
              <a:t> </a:t>
            </a:r>
          </a:p>
        </p:txBody>
      </p:sp>
    </p:spTree>
    <p:extLst>
      <p:ext uri="{BB962C8B-B14F-4D97-AF65-F5344CB8AC3E}">
        <p14:creationId xmlns:p14="http://schemas.microsoft.com/office/powerpoint/2010/main" val="2695930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7FE5-F3A1-4500-BADB-9B2BB4CE5A7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44A1C59-3F8A-498C-B48B-E0F52CD4B3B4}"/>
              </a:ext>
            </a:extLst>
          </p:cNvPr>
          <p:cNvSpPr>
            <a:spLocks noGrp="1"/>
          </p:cNvSpPr>
          <p:nvPr>
            <p:ph idx="1"/>
          </p:nvPr>
        </p:nvSpPr>
        <p:spPr/>
        <p:txBody>
          <a:bodyPr>
            <a:normAutofit fontScale="92500" lnSpcReduction="20000"/>
          </a:bodyPr>
          <a:lstStyle/>
          <a:p>
            <a:pPr marL="0" indent="0">
              <a:buNone/>
            </a:pPr>
            <a:r>
              <a:rPr lang="en-US" dirty="0"/>
              <a:t>A keynote address for a </a:t>
            </a:r>
          </a:p>
          <a:p>
            <a:pPr marL="0" indent="0">
              <a:buNone/>
            </a:pPr>
            <a:r>
              <a:rPr lang="en-US" dirty="0"/>
              <a:t>A meeting of the </a:t>
            </a:r>
          </a:p>
          <a:p>
            <a:pPr marL="0" indent="0">
              <a:buNone/>
            </a:pPr>
            <a:r>
              <a:rPr lang="en-US" dirty="0"/>
              <a:t>World Organization for Systems and Cybernetics</a:t>
            </a:r>
          </a:p>
          <a:p>
            <a:pPr marL="0" indent="0">
              <a:buNone/>
            </a:pPr>
            <a:endParaRPr lang="en-US" dirty="0"/>
          </a:p>
          <a:p>
            <a:pPr marL="0" indent="0">
              <a:buNone/>
            </a:pPr>
            <a:endParaRPr lang="en-US" dirty="0"/>
          </a:p>
          <a:p>
            <a:pPr marL="0" indent="0">
              <a:buNone/>
            </a:pPr>
            <a:r>
              <a:rPr lang="en-US" dirty="0"/>
              <a:t>A virtual conference arranged with </a:t>
            </a:r>
          </a:p>
          <a:p>
            <a:pPr marL="0" indent="0">
              <a:buNone/>
            </a:pPr>
            <a:r>
              <a:rPr lang="en-US" dirty="0"/>
              <a:t>The Russian Academy of Sciences</a:t>
            </a:r>
          </a:p>
          <a:p>
            <a:pPr marL="0" indent="0">
              <a:buNone/>
            </a:pPr>
            <a:endParaRPr lang="en-US" dirty="0"/>
          </a:p>
          <a:p>
            <a:pPr marL="0" indent="0">
              <a:buNone/>
            </a:pPr>
            <a:endParaRPr lang="en-US" dirty="0"/>
          </a:p>
          <a:p>
            <a:pPr marL="0" indent="0">
              <a:buNone/>
            </a:pPr>
            <a:r>
              <a:rPr lang="en-US" dirty="0"/>
              <a:t>September 27-30, 2021</a:t>
            </a:r>
          </a:p>
        </p:txBody>
      </p:sp>
    </p:spTree>
    <p:extLst>
      <p:ext uri="{BB962C8B-B14F-4D97-AF65-F5344CB8AC3E}">
        <p14:creationId xmlns:p14="http://schemas.microsoft.com/office/powerpoint/2010/main" val="1309926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4165-B217-4053-AAB4-95D24A3F44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D1DE0B-E5DA-47A4-B716-F2B86F847DF3}"/>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a:t>					END</a:t>
            </a:r>
            <a:endParaRPr lang="en-US" dirty="0"/>
          </a:p>
        </p:txBody>
      </p:sp>
    </p:spTree>
    <p:extLst>
      <p:ext uri="{BB962C8B-B14F-4D97-AF65-F5344CB8AC3E}">
        <p14:creationId xmlns:p14="http://schemas.microsoft.com/office/powerpoint/2010/main" val="3139756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D614-9AD4-48E6-A0B8-1F662F554D81}"/>
              </a:ext>
            </a:extLst>
          </p:cNvPr>
          <p:cNvSpPr>
            <a:spLocks noGrp="1"/>
          </p:cNvSpPr>
          <p:nvPr>
            <p:ph type="title"/>
          </p:nvPr>
        </p:nvSpPr>
        <p:spPr/>
        <p:txBody>
          <a:bodyPr/>
          <a:lstStyle/>
          <a:p>
            <a:r>
              <a:rPr lang="en-US" dirty="0"/>
              <a:t>A Participatory Strategic Planning Exercise</a:t>
            </a:r>
          </a:p>
        </p:txBody>
      </p:sp>
      <p:sp>
        <p:nvSpPr>
          <p:cNvPr id="3" name="Content Placeholder 2">
            <a:extLst>
              <a:ext uri="{FF2B5EF4-FFF2-40B4-BE49-F238E27FC236}">
                <a16:creationId xmlns:a16="http://schemas.microsoft.com/office/drawing/2014/main" id="{B1DB22A7-2B4E-463B-8BEF-90FDB9ECBC8D}"/>
              </a:ext>
            </a:extLst>
          </p:cNvPr>
          <p:cNvSpPr>
            <a:spLocks noGrp="1"/>
          </p:cNvSpPr>
          <p:nvPr>
            <p:ph idx="1"/>
          </p:nvPr>
        </p:nvSpPr>
        <p:spPr/>
        <p:txBody>
          <a:bodyPr/>
          <a:lstStyle/>
          <a:p>
            <a:r>
              <a:rPr lang="en-US" dirty="0"/>
              <a:t>What is your vision for the future?</a:t>
            </a:r>
          </a:p>
          <a:p>
            <a:r>
              <a:rPr lang="en-US" dirty="0"/>
              <a:t>What obstacles have you encountered?</a:t>
            </a:r>
          </a:p>
          <a:p>
            <a:r>
              <a:rPr lang="en-US" dirty="0"/>
              <a:t>What are some strategies for removing the obstacles?</a:t>
            </a:r>
          </a:p>
          <a:p>
            <a:r>
              <a:rPr lang="en-US" dirty="0"/>
              <a:t>What tactics could be used to implement the strategies?</a:t>
            </a:r>
          </a:p>
          <a:p>
            <a:r>
              <a:rPr lang="en-US" dirty="0"/>
              <a:t>What actions are needed to implement the tactics?</a:t>
            </a:r>
          </a:p>
          <a:p>
            <a:r>
              <a:rPr lang="en-US" dirty="0"/>
              <a:t>Who will work on the various tactics?</a:t>
            </a:r>
          </a:p>
        </p:txBody>
      </p:sp>
    </p:spTree>
    <p:extLst>
      <p:ext uri="{BB962C8B-B14F-4D97-AF65-F5344CB8AC3E}">
        <p14:creationId xmlns:p14="http://schemas.microsoft.com/office/powerpoint/2010/main" val="1286419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9F16-93FC-4EEC-A0C5-76292988D8AE}"/>
              </a:ext>
            </a:extLst>
          </p:cNvPr>
          <p:cNvSpPr>
            <a:spLocks noGrp="1"/>
          </p:cNvSpPr>
          <p:nvPr>
            <p:ph type="title"/>
          </p:nvPr>
        </p:nvSpPr>
        <p:spPr/>
        <p:txBody>
          <a:bodyPr/>
          <a:lstStyle/>
          <a:p>
            <a:r>
              <a:rPr lang="en-US" dirty="0"/>
              <a:t>The workshop method</a:t>
            </a:r>
          </a:p>
        </p:txBody>
      </p:sp>
      <p:sp>
        <p:nvSpPr>
          <p:cNvPr id="3" name="Content Placeholder 2">
            <a:extLst>
              <a:ext uri="{FF2B5EF4-FFF2-40B4-BE49-F238E27FC236}">
                <a16:creationId xmlns:a16="http://schemas.microsoft.com/office/drawing/2014/main" id="{7C475138-96DA-4692-A604-90642E4C5C2D}"/>
              </a:ext>
            </a:extLst>
          </p:cNvPr>
          <p:cNvSpPr>
            <a:spLocks noGrp="1"/>
          </p:cNvSpPr>
          <p:nvPr>
            <p:ph idx="1"/>
          </p:nvPr>
        </p:nvSpPr>
        <p:spPr/>
        <p:txBody>
          <a:bodyPr/>
          <a:lstStyle/>
          <a:p>
            <a:r>
              <a:rPr lang="en-US" dirty="0"/>
              <a:t>The Workshop Method is used in each step of the process of Participatory Strategic Planning</a:t>
            </a:r>
          </a:p>
          <a:p>
            <a:r>
              <a:rPr lang="en-US" dirty="0"/>
              <a:t>Provide an introduction and context</a:t>
            </a:r>
          </a:p>
          <a:p>
            <a:r>
              <a:rPr lang="en-US" dirty="0"/>
              <a:t>Ask participants to answer each question in the strategic planning process</a:t>
            </a:r>
          </a:p>
          <a:p>
            <a:r>
              <a:rPr lang="en-US" dirty="0"/>
              <a:t>Answers are written on cards that are posted on a board</a:t>
            </a:r>
          </a:p>
          <a:p>
            <a:r>
              <a:rPr lang="en-US" dirty="0"/>
              <a:t>These answers are grouped so that similar ideas are placed together</a:t>
            </a:r>
          </a:p>
          <a:p>
            <a:r>
              <a:rPr lang="en-US" dirty="0"/>
              <a:t>The key idea in each group is identified</a:t>
            </a:r>
          </a:p>
          <a:p>
            <a:r>
              <a:rPr lang="en-US" dirty="0"/>
              <a:t>People are asked if they agree with the grouping of ideas</a:t>
            </a:r>
          </a:p>
        </p:txBody>
      </p:sp>
    </p:spTree>
    <p:extLst>
      <p:ext uri="{BB962C8B-B14F-4D97-AF65-F5344CB8AC3E}">
        <p14:creationId xmlns:p14="http://schemas.microsoft.com/office/powerpoint/2010/main" val="271279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044D-0C30-4133-8356-25F23C776A27}"/>
              </a:ext>
            </a:extLst>
          </p:cNvPr>
          <p:cNvSpPr>
            <a:spLocks noGrp="1"/>
          </p:cNvSpPr>
          <p:nvPr>
            <p:ph type="title"/>
          </p:nvPr>
        </p:nvSpPr>
        <p:spPr/>
        <p:txBody>
          <a:bodyPr/>
          <a:lstStyle/>
          <a:p>
            <a:r>
              <a:rPr lang="en-US" dirty="0"/>
              <a:t>Two views of philosophy</a:t>
            </a:r>
          </a:p>
        </p:txBody>
      </p:sp>
      <p:sp>
        <p:nvSpPr>
          <p:cNvPr id="3" name="Content Placeholder 2">
            <a:extLst>
              <a:ext uri="{FF2B5EF4-FFF2-40B4-BE49-F238E27FC236}">
                <a16:creationId xmlns:a16="http://schemas.microsoft.com/office/drawing/2014/main" id="{65DF958C-FA21-4EE4-ADD2-3DEEB80B1839}"/>
              </a:ext>
            </a:extLst>
          </p:cNvPr>
          <p:cNvSpPr>
            <a:spLocks noGrp="1"/>
          </p:cNvSpPr>
          <p:nvPr>
            <p:ph idx="1"/>
          </p:nvPr>
        </p:nvSpPr>
        <p:spPr/>
        <p:txBody>
          <a:bodyPr>
            <a:normAutofit fontScale="92500" lnSpcReduction="20000"/>
          </a:bodyPr>
          <a:lstStyle/>
          <a:p>
            <a:r>
              <a:rPr lang="en-US" dirty="0"/>
              <a:t>In Europe philosophy is regarded as the mother discipline, the field from which the other branches of knowledge emerged</a:t>
            </a:r>
          </a:p>
          <a:p>
            <a:r>
              <a:rPr lang="en-US" dirty="0"/>
              <a:t>In the US philosophy is regarded as one of the humanities, a neighboring field to the arts, languages and history with no connection to science except to the methodology of science</a:t>
            </a:r>
          </a:p>
          <a:p>
            <a:r>
              <a:rPr lang="en-US" dirty="0"/>
              <a:t>Americans do not study the philosophical origins of the various disciplines, for example before Adam Smith created economics he taught moral philosophy</a:t>
            </a:r>
          </a:p>
          <a:p>
            <a:r>
              <a:rPr lang="en-US" dirty="0"/>
              <a:t>In Europe the history of philosophy is taught as a conversation between the followers of Plato and the followers of Aristotle</a:t>
            </a:r>
          </a:p>
          <a:p>
            <a:r>
              <a:rPr lang="en-US" dirty="0"/>
              <a:t>The following notes on philosophy are from </a:t>
            </a:r>
            <a:r>
              <a:rPr lang="en-US" dirty="0" err="1"/>
              <a:t>Dik</a:t>
            </a:r>
            <a:r>
              <a:rPr lang="en-US" dirty="0"/>
              <a:t> Gregory, an AI researcher in the UK</a:t>
            </a:r>
          </a:p>
        </p:txBody>
      </p:sp>
    </p:spTree>
    <p:extLst>
      <p:ext uri="{BB962C8B-B14F-4D97-AF65-F5344CB8AC3E}">
        <p14:creationId xmlns:p14="http://schemas.microsoft.com/office/powerpoint/2010/main" val="179566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4D135-D184-43D6-82EF-A962F5F95A44}"/>
              </a:ext>
            </a:extLst>
          </p:cNvPr>
          <p:cNvSpPr>
            <a:spLocks noGrp="1"/>
          </p:cNvSpPr>
          <p:nvPr>
            <p:ph type="title"/>
          </p:nvPr>
        </p:nvSpPr>
        <p:spPr/>
        <p:txBody>
          <a:bodyPr/>
          <a:lstStyle/>
          <a:p>
            <a:r>
              <a:rPr lang="en-US" dirty="0"/>
              <a:t>                        Realism vs. idealism</a:t>
            </a:r>
          </a:p>
        </p:txBody>
      </p:sp>
      <p:sp>
        <p:nvSpPr>
          <p:cNvPr id="3" name="Content Placeholder 2">
            <a:extLst>
              <a:ext uri="{FF2B5EF4-FFF2-40B4-BE49-F238E27FC236}">
                <a16:creationId xmlns:a16="http://schemas.microsoft.com/office/drawing/2014/main" id="{6D5D79E3-F5BF-47CD-BD35-2CF34BC4B2D7}"/>
              </a:ext>
            </a:extLst>
          </p:cNvPr>
          <p:cNvSpPr>
            <a:spLocks noGrp="1"/>
          </p:cNvSpPr>
          <p:nvPr>
            <p:ph sz="half" idx="1"/>
          </p:nvPr>
        </p:nvSpPr>
        <p:spPr/>
        <p:txBody>
          <a:bodyPr>
            <a:normAutofit/>
          </a:bodyPr>
          <a:lstStyle/>
          <a:p>
            <a:r>
              <a:rPr lang="en-US" dirty="0"/>
              <a:t>The real world consists of matter</a:t>
            </a:r>
          </a:p>
          <a:p>
            <a:pPr marL="0" indent="0">
              <a:buNone/>
            </a:pPr>
            <a:endParaRPr lang="en-US" dirty="0"/>
          </a:p>
          <a:p>
            <a:r>
              <a:rPr lang="en-US" dirty="0"/>
              <a:t>We are logically distinct from the world we observe</a:t>
            </a:r>
          </a:p>
          <a:p>
            <a:pPr marL="0" indent="0">
              <a:buNone/>
            </a:pPr>
            <a:endParaRPr lang="en-US" dirty="0"/>
          </a:p>
          <a:p>
            <a:r>
              <a:rPr lang="en-US" dirty="0"/>
              <a:t>The truth of our knowledge is an empirical, correspondence truth</a:t>
            </a:r>
          </a:p>
        </p:txBody>
      </p:sp>
      <p:sp>
        <p:nvSpPr>
          <p:cNvPr id="4" name="Content Placeholder 3">
            <a:extLst>
              <a:ext uri="{FF2B5EF4-FFF2-40B4-BE49-F238E27FC236}">
                <a16:creationId xmlns:a16="http://schemas.microsoft.com/office/drawing/2014/main" id="{7C118608-7AA1-4D0A-A597-4352685277F4}"/>
              </a:ext>
            </a:extLst>
          </p:cNvPr>
          <p:cNvSpPr>
            <a:spLocks noGrp="1"/>
          </p:cNvSpPr>
          <p:nvPr>
            <p:ph sz="half" idx="2"/>
          </p:nvPr>
        </p:nvSpPr>
        <p:spPr/>
        <p:txBody>
          <a:bodyPr>
            <a:normAutofit/>
          </a:bodyPr>
          <a:lstStyle/>
          <a:p>
            <a:r>
              <a:rPr lang="en-US" dirty="0"/>
              <a:t>The real world consists of what matters</a:t>
            </a:r>
          </a:p>
          <a:p>
            <a:r>
              <a:rPr lang="en-US" dirty="0"/>
              <a:t>What is observed interpenetrates with the process of observing</a:t>
            </a:r>
          </a:p>
          <a:p>
            <a:r>
              <a:rPr lang="en-US" dirty="0"/>
              <a:t>Truth is coherence, not correspondence</a:t>
            </a:r>
          </a:p>
        </p:txBody>
      </p:sp>
    </p:spTree>
    <p:extLst>
      <p:ext uri="{BB962C8B-B14F-4D97-AF65-F5344CB8AC3E}">
        <p14:creationId xmlns:p14="http://schemas.microsoft.com/office/powerpoint/2010/main" val="356803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DA15F-E656-4022-9586-9E78456C4FE7}"/>
              </a:ext>
            </a:extLst>
          </p:cNvPr>
          <p:cNvSpPr>
            <a:spLocks noGrp="1"/>
          </p:cNvSpPr>
          <p:nvPr>
            <p:ph type="title"/>
          </p:nvPr>
        </p:nvSpPr>
        <p:spPr/>
        <p:txBody>
          <a:bodyPr/>
          <a:lstStyle/>
          <a:p>
            <a:r>
              <a:rPr lang="en-US" dirty="0"/>
              <a:t>    Realist metaphor vs idealist metaphor</a:t>
            </a:r>
          </a:p>
        </p:txBody>
      </p:sp>
      <p:sp>
        <p:nvSpPr>
          <p:cNvPr id="3" name="Content Placeholder 2">
            <a:extLst>
              <a:ext uri="{FF2B5EF4-FFF2-40B4-BE49-F238E27FC236}">
                <a16:creationId xmlns:a16="http://schemas.microsoft.com/office/drawing/2014/main" id="{56F537A2-A4A8-4BE9-B9BD-6609C45D229E}"/>
              </a:ext>
            </a:extLst>
          </p:cNvPr>
          <p:cNvSpPr>
            <a:spLocks noGrp="1"/>
          </p:cNvSpPr>
          <p:nvPr>
            <p:ph sz="half" idx="1"/>
          </p:nvPr>
        </p:nvSpPr>
        <p:spPr/>
        <p:txBody>
          <a:bodyPr>
            <a:normAutofit lnSpcReduction="10000"/>
          </a:bodyPr>
          <a:lstStyle/>
          <a:p>
            <a:r>
              <a:rPr lang="en-US" dirty="0"/>
              <a:t>Knowledge is a commodity</a:t>
            </a:r>
          </a:p>
          <a:p>
            <a:r>
              <a:rPr lang="en-US" dirty="0"/>
              <a:t>Knowledge is distinct from its knower</a:t>
            </a:r>
          </a:p>
          <a:p>
            <a:r>
              <a:rPr lang="en-US" dirty="0"/>
              <a:t>Knowledge is facts and rules</a:t>
            </a:r>
          </a:p>
          <a:p>
            <a:pPr marL="0" indent="0">
              <a:buNone/>
            </a:pPr>
            <a:endParaRPr lang="en-US" dirty="0"/>
          </a:p>
          <a:p>
            <a:r>
              <a:rPr lang="en-US" dirty="0"/>
              <a:t>Knowledge can be broken down into primitives</a:t>
            </a:r>
          </a:p>
          <a:p>
            <a:r>
              <a:rPr lang="en-US" dirty="0"/>
              <a:t>The goal is to represent the world as it really is</a:t>
            </a:r>
          </a:p>
        </p:txBody>
      </p:sp>
      <p:sp>
        <p:nvSpPr>
          <p:cNvPr id="4" name="Content Placeholder 3">
            <a:extLst>
              <a:ext uri="{FF2B5EF4-FFF2-40B4-BE49-F238E27FC236}">
                <a16:creationId xmlns:a16="http://schemas.microsoft.com/office/drawing/2014/main" id="{9B0815CE-8931-49CA-93B0-A00FC6860083}"/>
              </a:ext>
            </a:extLst>
          </p:cNvPr>
          <p:cNvSpPr>
            <a:spLocks noGrp="1"/>
          </p:cNvSpPr>
          <p:nvPr>
            <p:ph sz="half" idx="2"/>
          </p:nvPr>
        </p:nvSpPr>
        <p:spPr/>
        <p:txBody>
          <a:bodyPr>
            <a:normAutofit lnSpcReduction="10000"/>
          </a:bodyPr>
          <a:lstStyle/>
          <a:p>
            <a:r>
              <a:rPr lang="en-US" dirty="0"/>
              <a:t>Knowledge is  a process</a:t>
            </a:r>
          </a:p>
          <a:p>
            <a:r>
              <a:rPr lang="en-US" dirty="0"/>
              <a:t>Knowledge is coherent systems of relationships among ideas</a:t>
            </a:r>
          </a:p>
          <a:p>
            <a:r>
              <a:rPr lang="en-US" dirty="0"/>
              <a:t>Knowledge connects knowers with the world</a:t>
            </a:r>
          </a:p>
          <a:p>
            <a:r>
              <a:rPr lang="en-US" dirty="0"/>
              <a:t>What is basic depends on the knower</a:t>
            </a:r>
          </a:p>
          <a:p>
            <a:r>
              <a:rPr lang="en-US" dirty="0"/>
              <a:t>The problem is to render different perspectives coherent with each other</a:t>
            </a:r>
          </a:p>
          <a:p>
            <a:endParaRPr lang="en-US" dirty="0"/>
          </a:p>
        </p:txBody>
      </p:sp>
    </p:spTree>
    <p:extLst>
      <p:ext uri="{BB962C8B-B14F-4D97-AF65-F5344CB8AC3E}">
        <p14:creationId xmlns:p14="http://schemas.microsoft.com/office/powerpoint/2010/main" val="335196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2A83-D679-4CFB-8E05-9AD8383CF9AB}"/>
              </a:ext>
            </a:extLst>
          </p:cNvPr>
          <p:cNvSpPr>
            <a:spLocks noGrp="1"/>
          </p:cNvSpPr>
          <p:nvPr>
            <p:ph type="title"/>
          </p:nvPr>
        </p:nvSpPr>
        <p:spPr/>
        <p:txBody>
          <a:bodyPr/>
          <a:lstStyle/>
          <a:p>
            <a:r>
              <a:rPr lang="en-US" dirty="0"/>
              <a:t>        Realist and idealist philosophers</a:t>
            </a:r>
          </a:p>
        </p:txBody>
      </p:sp>
      <p:sp>
        <p:nvSpPr>
          <p:cNvPr id="3" name="Content Placeholder 2">
            <a:extLst>
              <a:ext uri="{FF2B5EF4-FFF2-40B4-BE49-F238E27FC236}">
                <a16:creationId xmlns:a16="http://schemas.microsoft.com/office/drawing/2014/main" id="{F7B997BF-25AD-4C2A-8E86-C6BA89DB1D98}"/>
              </a:ext>
            </a:extLst>
          </p:cNvPr>
          <p:cNvSpPr>
            <a:spLocks noGrp="1"/>
          </p:cNvSpPr>
          <p:nvPr>
            <p:ph sz="half" idx="1"/>
          </p:nvPr>
        </p:nvSpPr>
        <p:spPr/>
        <p:txBody>
          <a:bodyPr>
            <a:normAutofit lnSpcReduction="10000"/>
          </a:bodyPr>
          <a:lstStyle/>
          <a:p>
            <a:r>
              <a:rPr lang="en-US" dirty="0"/>
              <a:t>Democritus (460-370 BC)</a:t>
            </a:r>
          </a:p>
          <a:p>
            <a:r>
              <a:rPr lang="en-US" dirty="0"/>
              <a:t>Aristotle (384-322 BC)</a:t>
            </a:r>
          </a:p>
          <a:p>
            <a:r>
              <a:rPr lang="en-US" dirty="0"/>
              <a:t>Vives (1492-1540)</a:t>
            </a:r>
          </a:p>
          <a:p>
            <a:r>
              <a:rPr lang="en-US" dirty="0"/>
              <a:t>Galileo (1564-1642)</a:t>
            </a:r>
          </a:p>
          <a:p>
            <a:r>
              <a:rPr lang="en-US" dirty="0"/>
              <a:t>Descartes (1596-1650)</a:t>
            </a:r>
          </a:p>
          <a:p>
            <a:r>
              <a:rPr lang="en-US" dirty="0"/>
              <a:t>Newton (1642-1727)</a:t>
            </a:r>
          </a:p>
          <a:p>
            <a:r>
              <a:rPr lang="en-US" dirty="0"/>
              <a:t>Comte (1798-1857)</a:t>
            </a:r>
          </a:p>
          <a:p>
            <a:r>
              <a:rPr lang="en-US" dirty="0"/>
              <a:t>Vienna Circle (1920s)</a:t>
            </a:r>
          </a:p>
          <a:p>
            <a:r>
              <a:rPr lang="en-US" dirty="0"/>
              <a:t>Watson, Skinner, Einstein, AI</a:t>
            </a:r>
          </a:p>
          <a:p>
            <a:endParaRPr lang="en-US" dirty="0"/>
          </a:p>
        </p:txBody>
      </p:sp>
      <p:sp>
        <p:nvSpPr>
          <p:cNvPr id="4" name="Content Placeholder 3">
            <a:extLst>
              <a:ext uri="{FF2B5EF4-FFF2-40B4-BE49-F238E27FC236}">
                <a16:creationId xmlns:a16="http://schemas.microsoft.com/office/drawing/2014/main" id="{52947A05-CEE8-4FE6-876F-450CF9B7C765}"/>
              </a:ext>
            </a:extLst>
          </p:cNvPr>
          <p:cNvSpPr>
            <a:spLocks noGrp="1"/>
          </p:cNvSpPr>
          <p:nvPr>
            <p:ph sz="half" idx="2"/>
          </p:nvPr>
        </p:nvSpPr>
        <p:spPr/>
        <p:txBody>
          <a:bodyPr>
            <a:normAutofit lnSpcReduction="10000"/>
          </a:bodyPr>
          <a:lstStyle/>
          <a:p>
            <a:r>
              <a:rPr lang="en-US" dirty="0"/>
              <a:t>Plato (427-347 BC)</a:t>
            </a:r>
          </a:p>
          <a:p>
            <a:r>
              <a:rPr lang="en-US" dirty="0"/>
              <a:t>St. Augustine (354-430)</a:t>
            </a:r>
          </a:p>
          <a:p>
            <a:r>
              <a:rPr lang="en-US" dirty="0"/>
              <a:t>Aquinas (1225-1274)</a:t>
            </a:r>
          </a:p>
          <a:p>
            <a:r>
              <a:rPr lang="en-US" dirty="0"/>
              <a:t>Berkeley (1685-1753)</a:t>
            </a:r>
          </a:p>
          <a:p>
            <a:r>
              <a:rPr lang="en-US" dirty="0"/>
              <a:t>Hume (1711-1776)</a:t>
            </a:r>
          </a:p>
          <a:p>
            <a:r>
              <a:rPr lang="en-US" dirty="0"/>
              <a:t>Kant (1724-1804)</a:t>
            </a:r>
          </a:p>
          <a:p>
            <a:r>
              <a:rPr lang="en-US" dirty="0"/>
              <a:t>Fichte (1762-1814)</a:t>
            </a:r>
          </a:p>
          <a:p>
            <a:r>
              <a:rPr lang="en-US"/>
              <a:t>Bergson (1859-1941)</a:t>
            </a:r>
            <a:endParaRPr lang="en-US" dirty="0"/>
          </a:p>
          <a:p>
            <a:r>
              <a:rPr lang="en-US" dirty="0"/>
              <a:t>Bohr; Heisenberg; cybernetics</a:t>
            </a:r>
          </a:p>
        </p:txBody>
      </p:sp>
    </p:spTree>
    <p:extLst>
      <p:ext uri="{BB962C8B-B14F-4D97-AF65-F5344CB8AC3E}">
        <p14:creationId xmlns:p14="http://schemas.microsoft.com/office/powerpoint/2010/main" val="263246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BCB4-D4DA-48EF-A4D4-BF4C40259122}"/>
              </a:ext>
            </a:extLst>
          </p:cNvPr>
          <p:cNvSpPr>
            <a:spLocks noGrp="1"/>
          </p:cNvSpPr>
          <p:nvPr>
            <p:ph type="title"/>
          </p:nvPr>
        </p:nvSpPr>
        <p:spPr/>
        <p:txBody>
          <a:bodyPr/>
          <a:lstStyle/>
          <a:p>
            <a:r>
              <a:rPr lang="en-US" dirty="0"/>
              <a:t>A large gap in philosophy in the US</a:t>
            </a:r>
          </a:p>
        </p:txBody>
      </p:sp>
      <p:sp>
        <p:nvSpPr>
          <p:cNvPr id="3" name="Content Placeholder 2">
            <a:extLst>
              <a:ext uri="{FF2B5EF4-FFF2-40B4-BE49-F238E27FC236}">
                <a16:creationId xmlns:a16="http://schemas.microsoft.com/office/drawing/2014/main" id="{7B570BDB-F466-426D-8D8A-C635DACE3378}"/>
              </a:ext>
            </a:extLst>
          </p:cNvPr>
          <p:cNvSpPr>
            <a:spLocks noGrp="1"/>
          </p:cNvSpPr>
          <p:nvPr>
            <p:ph idx="1"/>
          </p:nvPr>
        </p:nvSpPr>
        <p:spPr/>
        <p:txBody>
          <a:bodyPr>
            <a:normAutofit/>
          </a:bodyPr>
          <a:lstStyle/>
          <a:p>
            <a:r>
              <a:rPr lang="en-US" dirty="0"/>
              <a:t>The idealist part of philosophy which is taught in Europe is not widely known in the US</a:t>
            </a:r>
          </a:p>
          <a:p>
            <a:r>
              <a:rPr lang="en-US" dirty="0"/>
              <a:t>The point is not that one view is right and the other is wrong</a:t>
            </a:r>
          </a:p>
          <a:p>
            <a:r>
              <a:rPr lang="en-US" dirty="0"/>
              <a:t>The point is that knowing both points of view provides a larger set of conceptual possibilities</a:t>
            </a:r>
          </a:p>
          <a:p>
            <a:r>
              <a:rPr lang="en-US" dirty="0"/>
              <a:t>The conceptual infrastructure of science in Europe is larger than the conceptual infrastructure of science in the US</a:t>
            </a:r>
          </a:p>
          <a:p>
            <a:r>
              <a:rPr lang="en-US" dirty="0"/>
              <a:t>Philosophical foundations that are taken for granted in Europe are not known by scientists in the US</a:t>
            </a:r>
          </a:p>
        </p:txBody>
      </p:sp>
    </p:spTree>
    <p:extLst>
      <p:ext uri="{BB962C8B-B14F-4D97-AF65-F5344CB8AC3E}">
        <p14:creationId xmlns:p14="http://schemas.microsoft.com/office/powerpoint/2010/main" val="1198669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39CA-83D1-4003-9400-9F7C1022D9BC}"/>
              </a:ext>
            </a:extLst>
          </p:cNvPr>
          <p:cNvSpPr>
            <a:spLocks noGrp="1"/>
          </p:cNvSpPr>
          <p:nvPr>
            <p:ph type="title"/>
          </p:nvPr>
        </p:nvSpPr>
        <p:spPr/>
        <p:txBody>
          <a:bodyPr>
            <a:normAutofit/>
          </a:bodyPr>
          <a:lstStyle/>
          <a:p>
            <a:r>
              <a:rPr lang="en-US" dirty="0"/>
              <a:t>Two quite different conceptions of knowledge</a:t>
            </a:r>
          </a:p>
        </p:txBody>
      </p:sp>
      <p:sp>
        <p:nvSpPr>
          <p:cNvPr id="3" name="Content Placeholder 2">
            <a:extLst>
              <a:ext uri="{FF2B5EF4-FFF2-40B4-BE49-F238E27FC236}">
                <a16:creationId xmlns:a16="http://schemas.microsoft.com/office/drawing/2014/main" id="{34D6F91D-E915-4239-80E3-7C584A4B79FC}"/>
              </a:ext>
            </a:extLst>
          </p:cNvPr>
          <p:cNvSpPr>
            <a:spLocks noGrp="1"/>
          </p:cNvSpPr>
          <p:nvPr>
            <p:ph idx="1"/>
          </p:nvPr>
        </p:nvSpPr>
        <p:spPr/>
        <p:txBody>
          <a:bodyPr>
            <a:normAutofit/>
          </a:bodyPr>
          <a:lstStyle/>
          <a:p>
            <a:r>
              <a:rPr lang="en-US" dirty="0"/>
              <a:t>Realism, an extension of Aristotle, and idealism or constructivism, an extension of Plato</a:t>
            </a:r>
          </a:p>
          <a:p>
            <a:r>
              <a:rPr lang="en-US" dirty="0"/>
              <a:t>Realism provided the industrial age with a philosophy based on matter and energy</a:t>
            </a:r>
          </a:p>
          <a:p>
            <a:r>
              <a:rPr lang="en-US" dirty="0"/>
              <a:t>A philosophy for the information age will need to emphasize control and communication, signal and selection, meaning, metaphor and understanding</a:t>
            </a:r>
          </a:p>
        </p:txBody>
      </p:sp>
    </p:spTree>
    <p:extLst>
      <p:ext uri="{BB962C8B-B14F-4D97-AF65-F5344CB8AC3E}">
        <p14:creationId xmlns:p14="http://schemas.microsoft.com/office/powerpoint/2010/main" val="2242080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2770</TotalTime>
  <Words>2757</Words>
  <Application>Microsoft Office PowerPoint</Application>
  <PresentationFormat>Widescreen</PresentationFormat>
  <Paragraphs>246</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Avenir</vt:lpstr>
      <vt:lpstr>Calibri</vt:lpstr>
      <vt:lpstr>Calibri Light</vt:lpstr>
      <vt:lpstr>Times New Roman</vt:lpstr>
      <vt:lpstr>Office Theme</vt:lpstr>
      <vt:lpstr>MODIFYING PHILOSOPHY AND SCIENCE IN THE US IN ORDER TO ADVANCE CYBERNETICS</vt:lpstr>
      <vt:lpstr>What is the infrastructure of science?</vt:lpstr>
      <vt:lpstr>The history of cybernetics in various countries</vt:lpstr>
      <vt:lpstr>Two views of philosophy</vt:lpstr>
      <vt:lpstr>                        Realism vs. idealism</vt:lpstr>
      <vt:lpstr>    Realist metaphor vs idealist metaphor</vt:lpstr>
      <vt:lpstr>        Realist and idealist philosophers</vt:lpstr>
      <vt:lpstr>A large gap in philosophy in the US</vt:lpstr>
      <vt:lpstr>Two quite different conceptions of knowledge</vt:lpstr>
      <vt:lpstr>The gap is beginning to be filled</vt:lpstr>
      <vt:lpstr>NAS decadal studies </vt:lpstr>
      <vt:lpstr>A problem with US educational policy</vt:lpstr>
      <vt:lpstr>A tree of knowledge</vt:lpstr>
      <vt:lpstr>A new economy requires a new foundation</vt:lpstr>
      <vt:lpstr>A blind spot in American science and education</vt:lpstr>
      <vt:lpstr>Does the neglect of subjectivity matter?</vt:lpstr>
      <vt:lpstr>Does the neglect of subjectivity matter in policy making?</vt:lpstr>
      <vt:lpstr>How could a different philosophy affect science?</vt:lpstr>
      <vt:lpstr>Cybernetics has a different philosophy, theories and methods</vt:lpstr>
      <vt:lpstr>A Copernican Revolution</vt:lpstr>
      <vt:lpstr>How a change in philosophy can change science</vt:lpstr>
      <vt:lpstr>Group process methods are used to structure conversations</vt:lpstr>
      <vt:lpstr>Formulating strategies and tactics</vt:lpstr>
      <vt:lpstr>Follow up and repeat</vt:lpstr>
      <vt:lpstr>Creating a learning organization</vt:lpstr>
      <vt:lpstr>Appreciative Inquiry </vt:lpstr>
      <vt:lpstr>A large, recent experiment – open social innovation</vt:lpstr>
      <vt:lpstr>The Open Social Innovation Process</vt:lpstr>
      <vt:lpstr>Recap</vt:lpstr>
      <vt:lpstr>Conclusion</vt:lpstr>
      <vt:lpstr>Some references</vt:lpstr>
      <vt:lpstr>Contact information</vt:lpstr>
      <vt:lpstr>PowerPoint Presentation</vt:lpstr>
      <vt:lpstr>PowerPoint Presentation</vt:lpstr>
      <vt:lpstr>A Participatory Strategic Planning Exercise</vt:lpstr>
      <vt:lpstr>The workshop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AND CYBERNETICS: A TOPIC OF CONCERN TO ME</dc:title>
  <dc:creator>Stuart Umpleby</dc:creator>
  <cp:lastModifiedBy>Stuart Umpleby</cp:lastModifiedBy>
  <cp:revision>36</cp:revision>
  <cp:lastPrinted>2021-10-17T01:19:32Z</cp:lastPrinted>
  <dcterms:created xsi:type="dcterms:W3CDTF">2020-12-30T02:02:16Z</dcterms:created>
  <dcterms:modified xsi:type="dcterms:W3CDTF">2021-10-17T01:20:35Z</dcterms:modified>
</cp:coreProperties>
</file>