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3" r:id="rId8"/>
    <p:sldId id="261" r:id="rId9"/>
    <p:sldId id="272" r:id="rId10"/>
    <p:sldId id="277" r:id="rId11"/>
    <p:sldId id="278" r:id="rId12"/>
    <p:sldId id="268" r:id="rId13"/>
    <p:sldId id="262" r:id="rId14"/>
    <p:sldId id="276" r:id="rId15"/>
    <p:sldId id="264" r:id="rId16"/>
    <p:sldId id="265" r:id="rId17"/>
    <p:sldId id="267" r:id="rId18"/>
    <p:sldId id="271" r:id="rId19"/>
    <p:sldId id="275" r:id="rId20"/>
    <p:sldId id="280" r:id="rId21"/>
    <p:sldId id="273" r:id="rId22"/>
    <p:sldId id="274" r:id="rId23"/>
    <p:sldId id="270" r:id="rId24"/>
    <p:sldId id="279" r:id="rId25"/>
    <p:sldId id="282" r:id="rId26"/>
    <p:sldId id="269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163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DCF8-62B9-429E-9659-DE0649BE8590}" type="datetimeFigureOut">
              <a:rPr lang="de-DE" smtClean="0"/>
              <a:t>25.11.2014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0E04-9D8F-454E-ADC3-F96C8079C61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DCF8-62B9-429E-9659-DE0649BE8590}" type="datetimeFigureOut">
              <a:rPr lang="de-DE" smtClean="0"/>
              <a:t>25.11.2014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0E04-9D8F-454E-ADC3-F96C8079C61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DCF8-62B9-429E-9659-DE0649BE8590}" type="datetimeFigureOut">
              <a:rPr lang="de-DE" smtClean="0"/>
              <a:t>25.11.2014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0E04-9D8F-454E-ADC3-F96C8079C61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DCF8-62B9-429E-9659-DE0649BE8590}" type="datetimeFigureOut">
              <a:rPr lang="de-DE" smtClean="0"/>
              <a:t>25.11.2014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0E04-9D8F-454E-ADC3-F96C8079C61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DCF8-62B9-429E-9659-DE0649BE8590}" type="datetimeFigureOut">
              <a:rPr lang="de-DE" smtClean="0"/>
              <a:t>25.11.2014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0E04-9D8F-454E-ADC3-F96C8079C61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DCF8-62B9-429E-9659-DE0649BE8590}" type="datetimeFigureOut">
              <a:rPr lang="de-DE" smtClean="0"/>
              <a:t>25.11.2014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0E04-9D8F-454E-ADC3-F96C8079C61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DCF8-62B9-429E-9659-DE0649BE8590}" type="datetimeFigureOut">
              <a:rPr lang="de-DE" smtClean="0"/>
              <a:t>25.11.2014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0E04-9D8F-454E-ADC3-F96C8079C61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DCF8-62B9-429E-9659-DE0649BE8590}" type="datetimeFigureOut">
              <a:rPr lang="de-DE" smtClean="0"/>
              <a:t>25.11.2014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0E04-9D8F-454E-ADC3-F96C8079C61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DCF8-62B9-429E-9659-DE0649BE8590}" type="datetimeFigureOut">
              <a:rPr lang="de-DE" smtClean="0"/>
              <a:t>25.11.2014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0E04-9D8F-454E-ADC3-F96C8079C61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DCF8-62B9-429E-9659-DE0649BE8590}" type="datetimeFigureOut">
              <a:rPr lang="de-DE" smtClean="0"/>
              <a:t>25.11.2014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0E04-9D8F-454E-ADC3-F96C8079C61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DCF8-62B9-429E-9659-DE0649BE8590}" type="datetimeFigureOut">
              <a:rPr lang="de-DE" smtClean="0"/>
              <a:t>25.11.2014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50E04-9D8F-454E-ADC3-F96C8079C61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D450E04-9D8F-454E-ADC3-F96C8079C61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FFDCF8-62B9-429E-9659-DE0649BE8590}" type="datetimeFigureOut">
              <a:rPr lang="de-DE" smtClean="0"/>
              <a:t>25.11.2014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U1815@stw.de" TargetMode="External"/><Relationship Id="rId2" Type="http://schemas.openxmlformats.org/officeDocument/2006/relationships/hyperlink" Target="mailto:khm@chello.a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543800" cy="2593975"/>
          </a:xfrm>
        </p:spPr>
        <p:txBody>
          <a:bodyPr/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Second-Order Science: A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Vast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Largly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Unexplored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Science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Frontier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2800" dirty="0" smtClean="0">
                <a:solidFill>
                  <a:srgbClr val="00B050"/>
                </a:solidFill>
              </a:rPr>
              <a:t>Karl H. Müller</a:t>
            </a:r>
          </a:p>
          <a:p>
            <a:r>
              <a:rPr lang="de-DE" sz="2800" dirty="0" err="1" smtClean="0">
                <a:solidFill>
                  <a:srgbClr val="00B050"/>
                </a:solidFill>
              </a:rPr>
              <a:t>Steinbeis</a:t>
            </a:r>
            <a:r>
              <a:rPr lang="de-DE" sz="2800" dirty="0" smtClean="0">
                <a:solidFill>
                  <a:srgbClr val="00B050"/>
                </a:solidFill>
              </a:rPr>
              <a:t> Transfer Center</a:t>
            </a:r>
          </a:p>
          <a:p>
            <a:r>
              <a:rPr lang="de-DE" sz="2800" b="1" dirty="0" smtClean="0">
                <a:solidFill>
                  <a:srgbClr val="00B050"/>
                </a:solidFill>
              </a:rPr>
              <a:t>New </a:t>
            </a:r>
            <a:r>
              <a:rPr lang="de-DE" sz="2800" b="1" dirty="0" err="1" smtClean="0">
                <a:solidFill>
                  <a:srgbClr val="00B050"/>
                </a:solidFill>
              </a:rPr>
              <a:t>Cybernetics</a:t>
            </a:r>
            <a:endParaRPr lang="de-DE" sz="2800" b="1" dirty="0" smtClean="0">
              <a:solidFill>
                <a:srgbClr val="00B050"/>
              </a:solidFill>
            </a:endParaRPr>
          </a:p>
          <a:p>
            <a:pPr algn="ctr"/>
            <a:r>
              <a:rPr lang="de-DE" sz="2800" dirty="0" smtClean="0">
                <a:solidFill>
                  <a:srgbClr val="00B050"/>
                </a:solidFill>
              </a:rPr>
              <a:t>Washington, November 26, 2014</a:t>
            </a:r>
            <a:endParaRPr lang="de-DE" sz="28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Materialien\Steinbeis Transfer-Zentrum NK\Steinbeis-Dokumente\117541-html\logo_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" y="116632"/>
            <a:ext cx="7494613" cy="15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Second-Order 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Science: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Re-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First-Order Elements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dirty="0" smtClean="0"/>
              <a:t>Examples of Re-entries:</a:t>
            </a:r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sz="2400" dirty="0" smtClean="0"/>
              <a:t>“Computation </a:t>
            </a:r>
            <a:r>
              <a:rPr lang="en-US" sz="2400" dirty="0"/>
              <a:t>of computation, cybernetics of cybernetics, geometry of geometry, linguistics of linguistics, logic of logic, magic of magic, mathematics of mathematics, pattern of pattern, teaching of teaching, will of will</a:t>
            </a:r>
            <a:r>
              <a:rPr lang="en-US" sz="2400" dirty="0" smtClean="0"/>
              <a:t>.” </a:t>
            </a:r>
            <a:r>
              <a:rPr lang="en-US" sz="2400" dirty="0"/>
              <a:t>(Kauffman, 2005: 129</a:t>
            </a:r>
            <a:r>
              <a:rPr lang="en-US" sz="2400" dirty="0" smtClean="0"/>
              <a:t>)</a:t>
            </a:r>
          </a:p>
          <a:p>
            <a:pPr marL="11430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Second-Order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Level: A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Largely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Unexplored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Science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Frontier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D:\WISDOM-Buchreihen\Complexity, Design, Society\Buch 21-NSC IV\Band4\Grafiken\Grafiken Band 4\Neueste Grafiken 072014\gr53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3600400" cy="890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39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de-DE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Second-Order Science 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Grafik 5" descr="Description: Grafiken/Grafiken%20Band%204/Neueste%20Grafiken%20072014/Neueste%20Grafiken/gr68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74" y="2708920"/>
            <a:ext cx="6324711" cy="26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599006" y="1585640"/>
            <a:ext cx="7357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Second-Order Science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an Innovation Pump: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valuation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valuations,  Impact-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tudy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Impact-Studies, etc.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0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Re-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4729336" cy="2292377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81128"/>
            <a:ext cx="34671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Post-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Disciplinary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(New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7105600" cy="35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6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Second-Order Science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Goals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Second-Order Science .</a:t>
            </a: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Outlets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Innovation Pump: Second-Order Science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innovative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 open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rontier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Robust Knowledge: Second-Order Science provides quality controls for first-order science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(meta-analysis)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Levels of Integration, Generality,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Second-order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lead to more integrative, general or deeper building blocks when compared to their corresponding first-order elements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9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Modes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Pursuing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First-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Second-Order Science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Exo-science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Mode: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Exploratory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 marL="11430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Mode,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bserver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Objectivity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11430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Endo-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Mode: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Observer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Part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   Field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Investigation</a:t>
            </a:r>
          </a:p>
          <a:p>
            <a:pPr marL="11430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3717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79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 smtClean="0">
                <a:solidFill>
                  <a:srgbClr val="00B050"/>
                </a:solidFill>
                <a:latin typeface="+mn-lt"/>
              </a:rPr>
              <a:t>Intersubjective</a:t>
            </a:r>
            <a:r>
              <a:rPr lang="de-DE" sz="4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+mn-lt"/>
              </a:rPr>
              <a:t>Reproducibility</a:t>
            </a:r>
            <a:r>
              <a:rPr lang="de-DE" sz="4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+mn-lt"/>
              </a:rPr>
              <a:t>as</a:t>
            </a:r>
            <a:r>
              <a:rPr lang="de-DE" sz="4000" dirty="0" smtClean="0">
                <a:solidFill>
                  <a:srgbClr val="00B050"/>
                </a:solidFill>
                <a:latin typeface="+mn-lt"/>
              </a:rPr>
              <a:t> Primary </a:t>
            </a:r>
            <a:r>
              <a:rPr lang="de-DE" sz="4000" dirty="0" smtClean="0">
                <a:solidFill>
                  <a:srgbClr val="00B050"/>
                </a:solidFill>
                <a:latin typeface="+mn-lt"/>
              </a:rPr>
              <a:t>Goal </a:t>
            </a:r>
            <a:r>
              <a:rPr lang="de-DE" sz="4000" dirty="0" err="1" smtClean="0">
                <a:solidFill>
                  <a:srgbClr val="00B050"/>
                </a:solidFill>
                <a:latin typeface="+mn-lt"/>
              </a:rPr>
              <a:t>for</a:t>
            </a:r>
            <a:r>
              <a:rPr lang="de-DE" sz="4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+mn-lt"/>
              </a:rPr>
              <a:t>the</a:t>
            </a:r>
            <a:r>
              <a:rPr lang="de-DE" sz="4000" dirty="0" smtClean="0">
                <a:solidFill>
                  <a:srgbClr val="00B050"/>
                </a:solidFill>
                <a:latin typeface="+mn-lt"/>
              </a:rPr>
              <a:t> Endo-Mode</a:t>
            </a:r>
            <a:endParaRPr lang="de-DE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Account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 Observer </a:t>
            </a:r>
          </a:p>
          <a:p>
            <a:pPr marL="114300" indent="0">
              <a:buNone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 in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Recipe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Reproduction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Recipe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Set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Recombination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Operators </a:t>
            </a:r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54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PhD-Programs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Second-Order Science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Science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Landscapes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 Different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Dimension</a:t>
            </a: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19" y="2636912"/>
            <a:ext cx="405025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25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Outline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PhD-Program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(Level 3 Bologna)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Second-Order Science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Field Courses (60 ECTS)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PhD-Related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Courses (120 ECTS)</a:t>
            </a:r>
          </a:p>
          <a:p>
            <a:pPr marL="11430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Field Courses (X):</a:t>
            </a:r>
          </a:p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Foundations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(X)</a:t>
            </a:r>
          </a:p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Widening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Deepening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(X)</a:t>
            </a: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Second-Order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(X)</a:t>
            </a: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Designs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Second-Order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(X)</a:t>
            </a: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Science-Society-Relations (X)</a:t>
            </a: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(X)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9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20000" cy="1143000"/>
          </a:xfrm>
        </p:spPr>
        <p:txBody>
          <a:bodyPr/>
          <a:lstStyle/>
          <a:p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Scienctific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Reflexivity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Reflexivity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all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triadic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Ob, a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RS.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4070356" cy="310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5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Mystery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Second-Order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Heinz von Foerster, a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Copernican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Revolution,</a:t>
            </a:r>
          </a:p>
          <a:p>
            <a:pPr marL="11430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but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Traces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Science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Levels, Zero-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First-Order Science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‚Science‘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‚2‘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Tasks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PhD-Programs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Second-Order Science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New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672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Scienctific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Reflexivity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Reflexivity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First-Order Science Building Blocks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Reflexivity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	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RE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X(X) 		</a:t>
            </a: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Patterns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patterns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theory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theories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models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models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etc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Reflexivity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Observers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Ob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(Ob)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Self-Reflexivity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		Ob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RE  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Ob(Ob)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writings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observings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observings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Reflexivity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Research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Society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E</a:t>
            </a: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Reflexivity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↔ X, 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↔ Ob, E ↔ Ob ↔ X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observers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observers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8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US" sz="7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First-Order </a:t>
            </a:r>
            <a:r>
              <a:rPr lang="en-US" sz="7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Cybernetics 	</a:t>
            </a:r>
            <a:r>
              <a:rPr lang="en-US" sz="7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Cybernetics</a:t>
            </a: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hangingPunc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Trans-disciplinary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Field for 	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Post-disciplinary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Field for the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	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as a Whole</a:t>
            </a:r>
          </a:p>
          <a:p>
            <a:pPr marL="114300" indent="0" hangingPunc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at the	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		at the Second-Order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First-Order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Level		Level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Steering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, Controlling of 	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Steering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, Navigating, through Technical, Natural or Societal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	Science Landscapes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First- and Second-Order </a:t>
            </a: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			Level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, Quality Control,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Engine for First-Order </a:t>
            </a: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			Research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Emphasis on Information	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Emphasis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on Knowledge, 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and on Information 		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Enhancements and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Knowledge </a:t>
            </a:r>
            <a:r>
              <a:rPr lang="en-US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Main Emphasis on Strong	Main Emphasis on Coordination </a:t>
            </a:r>
          </a:p>
          <a:p>
            <a:pPr marL="11430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Forms of Control 		and on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Weak Forms of Control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89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Control and 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Communication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Communication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	Coordination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Science</a:t>
            </a:r>
          </a:p>
          <a:p>
            <a:pPr marL="11430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and Technical		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 System in General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First-Order Level Research on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Second-Order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marL="11430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Society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	on First-Order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and</a:t>
            </a: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Researchers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Systems Observed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Observing Systems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Little Relevance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Self-Re-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Relevance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</a:p>
          <a:p>
            <a:pPr marL="114300" indent="0"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flexive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Research		Reflexive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marL="11430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Excluded from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Included in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 Processes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Intersubjective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26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Müller, K.H. (2014), </a:t>
            </a:r>
            <a:r>
              <a:rPr lang="en-US" sz="2800" i="1" dirty="0" smtClean="0"/>
              <a:t>New Cybernetics. The Structures of a Scientific </a:t>
            </a:r>
            <a:r>
              <a:rPr lang="en-US" sz="2800" i="1" dirty="0" err="1" smtClean="0"/>
              <a:t>Revoltion</a:t>
            </a:r>
            <a:r>
              <a:rPr lang="en-US" sz="2800" dirty="0" smtClean="0"/>
              <a:t>. </a:t>
            </a:r>
            <a:r>
              <a:rPr lang="en-US" sz="2800" dirty="0" err="1" smtClean="0"/>
              <a:t>Wien:edition</a:t>
            </a:r>
            <a:r>
              <a:rPr lang="en-US" sz="2800" dirty="0" smtClean="0"/>
              <a:t> </a:t>
            </a:r>
            <a:r>
              <a:rPr lang="en-US" sz="2800" dirty="0" err="1" smtClean="0"/>
              <a:t>echraum</a:t>
            </a:r>
            <a:r>
              <a:rPr lang="en-US" sz="2800" dirty="0" smtClean="0"/>
              <a:t> (forthcoming)</a:t>
            </a:r>
            <a:endParaRPr lang="de-DE" sz="2800" dirty="0"/>
          </a:p>
          <a:p>
            <a:r>
              <a:rPr lang="en-US" sz="2800" dirty="0" smtClean="0"/>
              <a:t>Müller, K.H. </a:t>
            </a:r>
            <a:r>
              <a:rPr lang="en-US" sz="2800" dirty="0"/>
              <a:t>(2015), “Towards a General Methodology of Second-Order Science”, in: </a:t>
            </a:r>
            <a:r>
              <a:rPr lang="en-US" sz="2800" i="1" dirty="0"/>
              <a:t>Journal of </a:t>
            </a:r>
            <a:r>
              <a:rPr lang="en-US" sz="2800" i="1" dirty="0" err="1"/>
              <a:t>Systemics</a:t>
            </a:r>
            <a:r>
              <a:rPr lang="en-US" sz="2800" i="1" dirty="0"/>
              <a:t>, Cybernetics and Informatics</a:t>
            </a:r>
            <a:r>
              <a:rPr lang="en-US" sz="2800" dirty="0"/>
              <a:t> (to be published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Riegler, A., Müller, K.H. (eds.), </a:t>
            </a:r>
            <a:r>
              <a:rPr lang="en-US" sz="2800" i="1" dirty="0"/>
              <a:t>Second-Order Science</a:t>
            </a:r>
            <a:r>
              <a:rPr lang="en-US" sz="2800" dirty="0"/>
              <a:t>, Special Issue of </a:t>
            </a:r>
            <a:r>
              <a:rPr lang="en-US" sz="2800" i="1" dirty="0"/>
              <a:t>Constructivist Foundations</a:t>
            </a:r>
            <a:r>
              <a:rPr lang="en-US" sz="2800" dirty="0"/>
              <a:t>, No. 1, Vol. 10, 2014</a:t>
            </a:r>
          </a:p>
          <a:p>
            <a:endParaRPr lang="de-DE" sz="2800" dirty="0"/>
          </a:p>
          <a:p>
            <a:pPr marL="11430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12611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Aphorism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de-DE" sz="2800" dirty="0" smtClean="0"/>
          </a:p>
          <a:p>
            <a:pPr marL="114300" indent="0">
              <a:buNone/>
            </a:pPr>
            <a:endParaRPr lang="de-DE" sz="2800" dirty="0" smtClean="0"/>
          </a:p>
          <a:p>
            <a:pPr marL="114300" indent="0">
              <a:buNone/>
            </a:pPr>
            <a:r>
              <a:rPr lang="de-DE" sz="2800" dirty="0" smtClean="0"/>
              <a:t>First-Order Science: </a:t>
            </a:r>
            <a:r>
              <a:rPr lang="de-DE" sz="2800" dirty="0" err="1" smtClean="0"/>
              <a:t>the</a:t>
            </a:r>
            <a:r>
              <a:rPr lang="de-DE" sz="2800" dirty="0" smtClean="0"/>
              <a:t> Science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Exploring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World </a:t>
            </a:r>
            <a:endParaRPr lang="de-DE" sz="2800" dirty="0" smtClean="0"/>
          </a:p>
          <a:p>
            <a:pPr marL="114300" indent="0">
              <a:buNone/>
            </a:pPr>
            <a:endParaRPr lang="de-DE" sz="2800" dirty="0" smtClean="0"/>
          </a:p>
          <a:p>
            <a:pPr marL="114300" indent="0">
              <a:buNone/>
            </a:pPr>
            <a:r>
              <a:rPr lang="de-DE" sz="2800" dirty="0" smtClean="0"/>
              <a:t>Second-Order Science: </a:t>
            </a:r>
            <a:r>
              <a:rPr lang="de-DE" sz="2800" dirty="0" err="1" smtClean="0"/>
              <a:t>the</a:t>
            </a:r>
            <a:r>
              <a:rPr lang="de-DE" sz="2800" dirty="0" smtClean="0"/>
              <a:t> Science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Reflecting</a:t>
            </a:r>
            <a:r>
              <a:rPr lang="de-DE" sz="2800" dirty="0" smtClean="0"/>
              <a:t> on </a:t>
            </a:r>
            <a:r>
              <a:rPr lang="de-DE" sz="2800" dirty="0" err="1" smtClean="0"/>
              <a:t>these</a:t>
            </a:r>
            <a:r>
              <a:rPr lang="de-DE" sz="2800" dirty="0" smtClean="0"/>
              <a:t> </a:t>
            </a:r>
            <a:r>
              <a:rPr lang="de-DE" sz="2800" dirty="0" err="1" smtClean="0"/>
              <a:t>Explorations</a:t>
            </a:r>
            <a:endParaRPr lang="de-DE" sz="2800" dirty="0" smtClean="0"/>
          </a:p>
          <a:p>
            <a:pPr marL="114300" indent="0">
              <a:buNone/>
            </a:pPr>
            <a:endParaRPr lang="de-DE" sz="2800" dirty="0"/>
          </a:p>
          <a:p>
            <a:pPr marL="114300" indent="0">
              <a:buNone/>
            </a:pPr>
            <a:endParaRPr lang="de-DE" sz="2800" dirty="0" smtClean="0"/>
          </a:p>
          <a:p>
            <a:pPr marL="11430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72381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de-DE" sz="2800" dirty="0" smtClean="0"/>
              <a:t>Karl H. Müller</a:t>
            </a:r>
          </a:p>
          <a:p>
            <a:pPr marL="114300" indent="0">
              <a:buNone/>
            </a:pPr>
            <a:r>
              <a:rPr lang="de-DE" sz="2800" dirty="0" err="1" smtClean="0"/>
              <a:t>Steinbeis</a:t>
            </a:r>
            <a:r>
              <a:rPr lang="de-DE" sz="2800" dirty="0" smtClean="0"/>
              <a:t> Transfer Center </a:t>
            </a:r>
          </a:p>
          <a:p>
            <a:pPr marL="114300" indent="0">
              <a:buNone/>
            </a:pPr>
            <a:r>
              <a:rPr lang="de-DE" sz="2800" dirty="0" smtClean="0"/>
              <a:t>New </a:t>
            </a:r>
            <a:r>
              <a:rPr lang="de-DE" sz="2800" dirty="0" err="1" smtClean="0"/>
              <a:t>Cybernetics</a:t>
            </a:r>
            <a:endParaRPr lang="de-DE" sz="2800" dirty="0" smtClean="0"/>
          </a:p>
          <a:p>
            <a:pPr marL="114300" indent="0">
              <a:buNone/>
            </a:pPr>
            <a:r>
              <a:rPr lang="de-DE" sz="2800" dirty="0" smtClean="0"/>
              <a:t>Vienna, Austria</a:t>
            </a:r>
          </a:p>
          <a:p>
            <a:pPr marL="114300" indent="0">
              <a:buNone/>
            </a:pPr>
            <a:endParaRPr lang="de-DE" sz="2800" dirty="0"/>
          </a:p>
          <a:p>
            <a:pPr marL="114300" indent="0">
              <a:buNone/>
            </a:pPr>
            <a:r>
              <a:rPr lang="de-DE" sz="2800" dirty="0" smtClean="0">
                <a:hlinkClick r:id="rId2"/>
              </a:rPr>
              <a:t>khm@chello.at</a:t>
            </a:r>
            <a:endParaRPr lang="de-DE" sz="2800" dirty="0" smtClean="0"/>
          </a:p>
          <a:p>
            <a:pPr marL="114300" indent="0">
              <a:buNone/>
            </a:pPr>
            <a:r>
              <a:rPr lang="de-DE" sz="2800" dirty="0" smtClean="0">
                <a:hlinkClick r:id="rId3"/>
              </a:rPr>
              <a:t>SU1815@stw.de</a:t>
            </a:r>
            <a:endParaRPr lang="de-DE" sz="2800" dirty="0" smtClean="0"/>
          </a:p>
          <a:p>
            <a:pPr marL="114300" indent="0">
              <a:buNone/>
            </a:pPr>
            <a:r>
              <a:rPr lang="de-DE" sz="2800" dirty="0" smtClean="0"/>
              <a:t>0043 </a:t>
            </a:r>
            <a:r>
              <a:rPr lang="de-DE" sz="2800" dirty="0" smtClean="0"/>
              <a:t>1 664 4191961</a:t>
            </a:r>
          </a:p>
          <a:p>
            <a:pPr marL="11430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86392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Clusters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PhD-Programs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in New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1" y="1600200"/>
            <a:ext cx="648729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</a:rPr>
              <a:t>The Mystery </a:t>
            </a:r>
            <a:r>
              <a:rPr lang="de-DE" sz="4000" dirty="0" err="1" smtClean="0">
                <a:solidFill>
                  <a:srgbClr val="00B050"/>
                </a:solidFill>
              </a:rPr>
              <a:t>of</a:t>
            </a:r>
            <a:r>
              <a:rPr lang="de-DE" sz="4000" dirty="0" smtClean="0">
                <a:solidFill>
                  <a:srgbClr val="00B050"/>
                </a:solidFill>
              </a:rPr>
              <a:t> Second-Order </a:t>
            </a:r>
            <a:r>
              <a:rPr lang="de-DE" sz="4000" dirty="0" err="1" smtClean="0">
                <a:solidFill>
                  <a:srgbClr val="00B050"/>
                </a:solidFill>
              </a:rPr>
              <a:t>Cybernetics</a:t>
            </a:r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Heinz von Foerster</a:t>
            </a: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(1911 – 2002):</a:t>
            </a:r>
          </a:p>
          <a:p>
            <a:pPr marL="11430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(1974):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Pages</a:t>
            </a:r>
          </a:p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(2003):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Pages</a:t>
            </a:r>
          </a:p>
          <a:p>
            <a:pPr marL="114300" indent="0">
              <a:buNone/>
            </a:pP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79" y="1772816"/>
            <a:ext cx="3099635" cy="473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Building Blocks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Foerster‘s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Second-Order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Cybernetics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43" y="1600200"/>
            <a:ext cx="478411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0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Contemporary Science</a:t>
            </a: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76872"/>
            <a:ext cx="2232541" cy="36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2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 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First-Order 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Science? 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(Science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World)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Definitely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Functionally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perationally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first-order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enturies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xploring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rdering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ossible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orlds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athematics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Tasks: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First-Order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Models,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Constructions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etc.)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First-Order Outputs (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Reports, Research Papers, Books, e-Content, etc.)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 Zero-Order Science? (Research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Definitely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Functionally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perationally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ero-order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isciplines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Reserach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ulfil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vital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atalytic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unction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430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First-Order Research (New Experiments,</a:t>
            </a:r>
          </a:p>
          <a:p>
            <a:pPr marL="11430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First-Order Research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Data-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etc. Information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</a:p>
          <a:p>
            <a:pPr marL="11430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3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Landscapes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1950s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1960s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 descr="D:\Artikel\NSC Curricula\Grafiken\gr02a.EP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252564" cy="3842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54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Second-Order Science, Science II </a:t>
            </a:r>
            <a:r>
              <a:rPr lang="de-DE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 2.0</a:t>
            </a:r>
            <a:endParaRPr lang="de-DE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Seemingly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but in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Semantic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Domains:</a:t>
            </a:r>
          </a:p>
          <a:p>
            <a:pPr marL="11430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I/II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refers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(Science I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16th Century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1900/1950, Science II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1950s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onward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2.0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net-based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co-opration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Second-Order Science?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15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he">
  <a:themeElements>
    <a:clrScheme name="Näh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Lariss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äh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876</Words>
  <Application>Microsoft Office PowerPoint</Application>
  <PresentationFormat>Bildschirmpräsentation (4:3)</PresentationFormat>
  <Paragraphs>172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Nähe</vt:lpstr>
      <vt:lpstr>Second-Order Science: A Vast and Largly Unexplored Science Frontier</vt:lpstr>
      <vt:lpstr>Overview</vt:lpstr>
      <vt:lpstr>The Mystery of Second-Order Cybernetics</vt:lpstr>
      <vt:lpstr>The Building Blocks of  Foerster‘s Second-Order Cybernetics</vt:lpstr>
      <vt:lpstr>A Three Level Architecture for Contemporary Science</vt:lpstr>
      <vt:lpstr>Do We Need First-Order Science? (Science of Exploring the World)</vt:lpstr>
      <vt:lpstr>Do We Need Zero-Order Science? (Research Infrastructures)</vt:lpstr>
      <vt:lpstr>Science Landscapes around the 1950s and 1960s</vt:lpstr>
      <vt:lpstr>Second-Order Science, Science II and Science 2.0</vt:lpstr>
      <vt:lpstr>Second-Order Science: Based on Re-entries in First-Order Elements</vt:lpstr>
      <vt:lpstr>Inversion of Novelty and the Rise of Second-Order Science </vt:lpstr>
      <vt:lpstr>Different Types of Re-Entries</vt:lpstr>
      <vt:lpstr>The Post-Disciplinary Configuration (New Cybernetics)</vt:lpstr>
      <vt:lpstr>Functions of Second-Order Science</vt:lpstr>
      <vt:lpstr>Two Modes for Pursuing First- and Second-Order Science</vt:lpstr>
      <vt:lpstr>Intersubjective Reproducibility as Primary Goal for the Endo-Mode</vt:lpstr>
      <vt:lpstr>PhD-Programs for Second-Order Science and New Cybernetics</vt:lpstr>
      <vt:lpstr>General Outline for a Three Year PhD-Program (Level 3 Bologna)</vt:lpstr>
      <vt:lpstr>Three Types of Scienctific Reflexivity</vt:lpstr>
      <vt:lpstr>Three Types of Scienctific Reflexivity</vt:lpstr>
      <vt:lpstr>Old and New Cybernetics</vt:lpstr>
      <vt:lpstr>Old and New Cybernetics</vt:lpstr>
      <vt:lpstr>Relevant Literature</vt:lpstr>
      <vt:lpstr>A Concluding Aphorism</vt:lpstr>
      <vt:lpstr>Contact:</vt:lpstr>
      <vt:lpstr>Clusters of PhD-Programs in New Cybernetics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Cybernetics: An Emerging Post-Disiplinary Field</dc:title>
  <dc:creator>So007krates</dc:creator>
  <cp:lastModifiedBy>So007krates</cp:lastModifiedBy>
  <cp:revision>64</cp:revision>
  <dcterms:created xsi:type="dcterms:W3CDTF">2014-07-15T11:33:45Z</dcterms:created>
  <dcterms:modified xsi:type="dcterms:W3CDTF">2014-11-26T10:53:56Z</dcterms:modified>
</cp:coreProperties>
</file>