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20" r:id="rId2"/>
    <p:sldId id="615" r:id="rId3"/>
    <p:sldId id="605" r:id="rId4"/>
    <p:sldId id="606" r:id="rId5"/>
    <p:sldId id="610" r:id="rId6"/>
    <p:sldId id="598" r:id="rId7"/>
    <p:sldId id="600" r:id="rId8"/>
    <p:sldId id="576" r:id="rId9"/>
    <p:sldId id="577" r:id="rId10"/>
    <p:sldId id="616" r:id="rId11"/>
    <p:sldId id="617" r:id="rId12"/>
    <p:sldId id="548" r:id="rId13"/>
    <p:sldId id="574" r:id="rId14"/>
    <p:sldId id="584" r:id="rId15"/>
    <p:sldId id="568" r:id="rId16"/>
    <p:sldId id="569" r:id="rId17"/>
    <p:sldId id="571" r:id="rId18"/>
    <p:sldId id="560" r:id="rId19"/>
    <p:sldId id="561" r:id="rId20"/>
    <p:sldId id="562" r:id="rId21"/>
    <p:sldId id="602" r:id="rId22"/>
    <p:sldId id="622" r:id="rId23"/>
    <p:sldId id="573" r:id="rId24"/>
    <p:sldId id="482" r:id="rId25"/>
    <p:sldId id="447" r:id="rId26"/>
    <p:sldId id="579" r:id="rId27"/>
    <p:sldId id="580" r:id="rId28"/>
    <p:sldId id="581" r:id="rId29"/>
    <p:sldId id="582" r:id="rId30"/>
    <p:sldId id="483" r:id="rId31"/>
    <p:sldId id="623" r:id="rId32"/>
    <p:sldId id="624" r:id="rId33"/>
    <p:sldId id="601" r:id="rId34"/>
    <p:sldId id="597" r:id="rId35"/>
    <p:sldId id="585" r:id="rId36"/>
    <p:sldId id="594" r:id="rId37"/>
    <p:sldId id="595" r:id="rId38"/>
    <p:sldId id="596" r:id="rId39"/>
    <p:sldId id="586" r:id="rId40"/>
    <p:sldId id="614" r:id="rId41"/>
    <p:sldId id="587" r:id="rId42"/>
    <p:sldId id="588" r:id="rId43"/>
    <p:sldId id="589" r:id="rId44"/>
    <p:sldId id="590" r:id="rId45"/>
    <p:sldId id="599" r:id="rId46"/>
    <p:sldId id="591" r:id="rId47"/>
    <p:sldId id="592" r:id="rId48"/>
    <p:sldId id="604" r:id="rId49"/>
    <p:sldId id="625" r:id="rId50"/>
    <p:sldId id="612" r:id="rId51"/>
    <p:sldId id="613" r:id="rId52"/>
    <p:sldId id="627" r:id="rId53"/>
    <p:sldId id="551" r:id="rId54"/>
    <p:sldId id="552" r:id="rId5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5FB2B0-ACC7-47E6-8DC0-5BC7F3EC0778}">
          <p14:sldIdLst>
            <p14:sldId id="520"/>
            <p14:sldId id="615"/>
            <p14:sldId id="605"/>
            <p14:sldId id="606"/>
            <p14:sldId id="610"/>
            <p14:sldId id="598"/>
            <p14:sldId id="600"/>
            <p14:sldId id="576"/>
            <p14:sldId id="577"/>
            <p14:sldId id="616"/>
            <p14:sldId id="617"/>
            <p14:sldId id="548"/>
            <p14:sldId id="574"/>
            <p14:sldId id="584"/>
            <p14:sldId id="568"/>
            <p14:sldId id="569"/>
            <p14:sldId id="571"/>
            <p14:sldId id="560"/>
            <p14:sldId id="561"/>
            <p14:sldId id="562"/>
            <p14:sldId id="602"/>
            <p14:sldId id="622"/>
            <p14:sldId id="573"/>
            <p14:sldId id="482"/>
            <p14:sldId id="447"/>
            <p14:sldId id="579"/>
            <p14:sldId id="580"/>
            <p14:sldId id="581"/>
            <p14:sldId id="582"/>
            <p14:sldId id="483"/>
            <p14:sldId id="623"/>
            <p14:sldId id="624"/>
            <p14:sldId id="601"/>
            <p14:sldId id="597"/>
            <p14:sldId id="585"/>
            <p14:sldId id="594"/>
            <p14:sldId id="595"/>
            <p14:sldId id="596"/>
            <p14:sldId id="586"/>
            <p14:sldId id="614"/>
            <p14:sldId id="587"/>
            <p14:sldId id="588"/>
            <p14:sldId id="589"/>
            <p14:sldId id="590"/>
            <p14:sldId id="599"/>
            <p14:sldId id="591"/>
            <p14:sldId id="592"/>
            <p14:sldId id="604"/>
            <p14:sldId id="625"/>
            <p14:sldId id="612"/>
            <p14:sldId id="613"/>
            <p14:sldId id="627"/>
            <p14:sldId id="551"/>
            <p14:sldId id="552"/>
          </p14:sldIdLst>
        </p14:section>
        <p14:section name="Untitled Section" id="{7EC84DEF-5F78-442C-98A8-7385F7B4BA7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0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66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r">
              <a:defRPr sz="1200"/>
            </a:lvl1pPr>
          </a:lstStyle>
          <a:p>
            <a:fld id="{B5CF54E9-221F-4B76-864D-09C8E800C164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r">
              <a:defRPr sz="1200"/>
            </a:lvl1pPr>
          </a:lstStyle>
          <a:p>
            <a:fld id="{501232AE-D018-496C-9768-BE3B81562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66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9779"/>
          </a:xfrm>
          <a:prstGeom prst="rect">
            <a:avLst/>
          </a:prstGeom>
        </p:spPr>
        <p:txBody>
          <a:bodyPr vert="horz" lIns="93037" tIns="46519" rIns="93037" bIns="46519" rtlCol="0"/>
          <a:lstStyle>
            <a:lvl1pPr algn="r">
              <a:defRPr sz="1200"/>
            </a:lvl1pPr>
          </a:lstStyle>
          <a:p>
            <a:fld id="{B7C6F95A-0C59-4714-9C35-B49EFDE95C18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7" tIns="46519" rIns="93037" bIns="465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037" tIns="46519" rIns="93037" bIns="465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8"/>
            <a:ext cx="3066733" cy="469778"/>
          </a:xfrm>
          <a:prstGeom prst="rect">
            <a:avLst/>
          </a:prstGeom>
        </p:spPr>
        <p:txBody>
          <a:bodyPr vert="horz" lIns="93037" tIns="46519" rIns="93037" bIns="46519" rtlCol="0" anchor="b"/>
          <a:lstStyle>
            <a:lvl1pPr algn="r">
              <a:defRPr sz="1200"/>
            </a:lvl1pPr>
          </a:lstStyle>
          <a:p>
            <a:fld id="{DAFBC793-F1E9-4679-8776-B1EAA625F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5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8FFBD-FC24-40FA-AB9D-5FD97EE42D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5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2E667E-CEE8-44DA-9BF1-49C785782ED1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54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69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B2877FBA-5DA1-48F5-981A-E52C4ECFAC08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98873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CD76D708-8A2C-4437-B736-3B3EEBFDFD4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75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55929" indent="-290742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62967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28153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93341" indent="-232594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5852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3023714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88901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954087" indent="-232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F1D7089D-96FE-4E6B-8D0F-31D51EC44A0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570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59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0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02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BC793-F1E9-4679-8776-B1EAA625FB3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66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6026" indent="-2907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117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28364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3610" indent="-2326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885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4104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89350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54597" indent="-2326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3C7181-EFE8-47D1-A7E3-C73B9180777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53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0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9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9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0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0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5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9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6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6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5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0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61280-F907-43CA-9A1B-70842D573D2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2ED72-AFEA-46BD-A795-A8575C756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06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mailto:umpleby@gmail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1535668"/>
          </a:xfrm>
        </p:spPr>
        <p:txBody>
          <a:bodyPr>
            <a:normAutofit/>
          </a:bodyPr>
          <a:lstStyle/>
          <a:p>
            <a:r>
              <a:rPr lang="en-US" b="1" dirty="0"/>
              <a:t>Complexity and Cybernetics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1618"/>
            <a:ext cx="6858000" cy="1241822"/>
          </a:xfrm>
        </p:spPr>
        <p:txBody>
          <a:bodyPr>
            <a:noAutofit/>
          </a:bodyPr>
          <a:lstStyle/>
          <a:p>
            <a:r>
              <a:rPr lang="en-US" dirty="0"/>
              <a:t>Stuart A. Umpleby</a:t>
            </a:r>
          </a:p>
          <a:p>
            <a:r>
              <a:rPr lang="en-US" dirty="0"/>
              <a:t>Department of Management</a:t>
            </a:r>
          </a:p>
          <a:p>
            <a:r>
              <a:rPr lang="en-US" dirty="0"/>
              <a:t>The George Washington University</a:t>
            </a:r>
          </a:p>
          <a:p>
            <a:r>
              <a:rPr lang="en-US" dirty="0"/>
              <a:t>Washington, DC 20052</a:t>
            </a:r>
          </a:p>
        </p:txBody>
      </p:sp>
    </p:spTree>
    <p:extLst>
      <p:ext uri="{BB962C8B-B14F-4D97-AF65-F5344CB8AC3E}">
        <p14:creationId xmlns:p14="http://schemas.microsoft.com/office/powerpoint/2010/main" val="1595623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the 1940s many people were killed because they thought they were right and others were wrong </a:t>
            </a:r>
          </a:p>
          <a:p>
            <a:r>
              <a:rPr lang="en-US" dirty="0" smtClean="0"/>
              <a:t>But can one be certain about what one believes?</a:t>
            </a:r>
          </a:p>
          <a:p>
            <a:r>
              <a:rPr lang="en-US" dirty="0" smtClean="0"/>
              <a:t>McCulloch</a:t>
            </a:r>
            <a:r>
              <a:rPr lang="en-US" dirty="0"/>
              <a:t>, </a:t>
            </a:r>
            <a:r>
              <a:rPr lang="en-US" dirty="0" err="1"/>
              <a:t>Maturana</a:t>
            </a:r>
            <a:r>
              <a:rPr lang="en-US" dirty="0"/>
              <a:t>, von </a:t>
            </a:r>
            <a:r>
              <a:rPr lang="en-US" dirty="0" err="1"/>
              <a:t>Foerster</a:t>
            </a:r>
            <a:r>
              <a:rPr lang="en-US" dirty="0"/>
              <a:t> and others </a:t>
            </a:r>
            <a:r>
              <a:rPr lang="en-US" dirty="0" smtClean="0"/>
              <a:t>wanted to understand cognition</a:t>
            </a:r>
          </a:p>
          <a:p>
            <a:r>
              <a:rPr lang="en-US" dirty="0"/>
              <a:t>They tested theories of </a:t>
            </a:r>
            <a:r>
              <a:rPr lang="en-US" dirty="0" smtClean="0"/>
              <a:t>knowledge </a:t>
            </a:r>
            <a:r>
              <a:rPr lang="en-US" dirty="0"/>
              <a:t>using </a:t>
            </a:r>
            <a:r>
              <a:rPr lang="en-US" dirty="0" smtClean="0"/>
              <a:t>biological experiments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concluded that observations independent of observers are not physically possible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1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location for cybernetics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McCulloch and Wiener, both at MIT, died in the 1960s</a:t>
            </a:r>
          </a:p>
          <a:p>
            <a:r>
              <a:rPr lang="en-US" dirty="0" smtClean="0"/>
              <a:t>The center of cybernetics research then moved to the University of Illinois and von </a:t>
            </a:r>
            <a:r>
              <a:rPr lang="en-US" dirty="0" err="1" smtClean="0"/>
              <a:t>Foerster’s</a:t>
            </a:r>
            <a:r>
              <a:rPr lang="en-US" dirty="0" smtClean="0"/>
              <a:t> Biological Computer Laboratory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921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Heinz von </a:t>
            </a:r>
            <a:r>
              <a:rPr lang="en-US" dirty="0" err="1"/>
              <a:t>Foerster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132" y="1143000"/>
            <a:ext cx="5067736" cy="697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262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418C7-C510-464D-BC5E-27FC396D8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the observer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8FFE82-0D7E-4332-8A09-DABC44D26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Building on the empirical work, Von Foerster sought to include the observer within science</a:t>
            </a:r>
          </a:p>
          <a:p>
            <a:r>
              <a:rPr lang="en-US" i="1" dirty="0" smtClean="0"/>
              <a:t>Here is the key point: the prevailing conception of science is based on an assumption that was tested and proven false</a:t>
            </a:r>
          </a:p>
          <a:p>
            <a:r>
              <a:rPr lang="en-US" dirty="0" smtClean="0"/>
              <a:t>The new view is widely accepted in Europe but not the US</a:t>
            </a:r>
          </a:p>
          <a:p>
            <a:r>
              <a:rPr lang="en-US" dirty="0" smtClean="0"/>
              <a:t>In </a:t>
            </a:r>
            <a:r>
              <a:rPr lang="en-US" dirty="0"/>
              <a:t>1974 </a:t>
            </a:r>
            <a:r>
              <a:rPr lang="en-US" dirty="0" smtClean="0"/>
              <a:t>von </a:t>
            </a:r>
            <a:r>
              <a:rPr lang="en-US" dirty="0" err="1" smtClean="0"/>
              <a:t>Foerster</a:t>
            </a:r>
            <a:r>
              <a:rPr lang="en-US" dirty="0" smtClean="0"/>
              <a:t> </a:t>
            </a:r>
            <a:r>
              <a:rPr lang="en-US" dirty="0"/>
              <a:t>invented the term “second order cybernetics” hoping to shift the focus of attention in cybernetics from technical applications to the study of cognition</a:t>
            </a:r>
          </a:p>
        </p:txBody>
      </p:sp>
    </p:spTree>
    <p:extLst>
      <p:ext uri="{BB962C8B-B14F-4D97-AF65-F5344CB8AC3E}">
        <p14:creationId xmlns:p14="http://schemas.microsoft.com/office/powerpoint/2010/main" val="398509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First and second order cybernetics</a:t>
            </a:r>
            <a:br>
              <a:rPr lang="en-US" altLang="en-US" dirty="0"/>
            </a:br>
            <a:r>
              <a:rPr lang="en-US" altLang="en-US" dirty="0"/>
              <a:t>in the 1970s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3838" cy="4525963"/>
          </a:xfrm>
        </p:spPr>
        <p:txBody>
          <a:bodyPr/>
          <a:lstStyle/>
          <a:p>
            <a:r>
              <a:rPr lang="en-US" altLang="en-US" sz="2800" dirty="0"/>
              <a:t>Observed systems</a:t>
            </a:r>
          </a:p>
          <a:p>
            <a:r>
              <a:rPr lang="en-US" altLang="en-US" sz="2800" dirty="0"/>
              <a:t>The purpose of a </a:t>
            </a:r>
            <a:r>
              <a:rPr lang="en-US" altLang="en-US" sz="2800" dirty="0" smtClean="0"/>
              <a:t>model</a:t>
            </a:r>
            <a:endParaRPr lang="en-US" altLang="en-US" sz="2800" dirty="0"/>
          </a:p>
          <a:p>
            <a:r>
              <a:rPr lang="en-US" altLang="en-US" sz="2800" dirty="0"/>
              <a:t>Controlled </a:t>
            </a:r>
            <a:r>
              <a:rPr lang="en-US" altLang="en-US" sz="2800" dirty="0" smtClean="0"/>
              <a:t>systems</a:t>
            </a:r>
            <a:endParaRPr lang="en-US" altLang="en-US" sz="2800" dirty="0"/>
          </a:p>
          <a:p>
            <a:r>
              <a:rPr lang="en-US" altLang="en-US" sz="2800" dirty="0"/>
              <a:t>Interaction among variables in a system</a:t>
            </a:r>
          </a:p>
          <a:p>
            <a:r>
              <a:rPr lang="en-US" altLang="en-US" sz="2800" dirty="0"/>
              <a:t>Theories of social systems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Observing systems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 purpose of the </a:t>
            </a:r>
            <a:r>
              <a:rPr lang="en-US" altLang="en-US" sz="2800" dirty="0" smtClean="0"/>
              <a:t>modeler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Autonomous sys.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Interaction between observer and observed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Theories of the interaction between ideas and society</a:t>
            </a:r>
          </a:p>
        </p:txBody>
      </p:sp>
    </p:spTree>
    <p:extLst>
      <p:ext uri="{BB962C8B-B14F-4D97-AF65-F5344CB8AC3E}">
        <p14:creationId xmlns:p14="http://schemas.microsoft.com/office/powerpoint/2010/main" val="211660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688579-4A6A-4720-96D4-BFFA3019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Efforts to make a scientific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00164C-694E-4E84-A635-B418F074B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group of people connected with BCL and ASC conducted tutorials </a:t>
            </a:r>
            <a:r>
              <a:rPr lang="en-US" dirty="0"/>
              <a:t>about the history and fundamentals of </a:t>
            </a:r>
            <a:r>
              <a:rPr lang="en-US" dirty="0" smtClean="0"/>
              <a:t>cybernetics </a:t>
            </a:r>
            <a:r>
              <a:rPr lang="en-US" dirty="0"/>
              <a:t>at conferences in the U.S. and Europe beginning in the late 1970s</a:t>
            </a:r>
          </a:p>
          <a:p>
            <a:r>
              <a:rPr lang="en-US" dirty="0"/>
              <a:t>Tutorials were necessary because of the lack of university courses and degree programs</a:t>
            </a:r>
          </a:p>
          <a:p>
            <a:r>
              <a:rPr lang="en-US" dirty="0" smtClean="0"/>
              <a:t>We saw this work as making a scientific revolution</a:t>
            </a:r>
          </a:p>
          <a:p>
            <a:r>
              <a:rPr lang="en-US" dirty="0" smtClean="0"/>
              <a:t>After giving tutorials </a:t>
            </a:r>
            <a:r>
              <a:rPr lang="en-US" dirty="0"/>
              <a:t>for several years </a:t>
            </a:r>
            <a:r>
              <a:rPr lang="en-US" dirty="0" smtClean="0"/>
              <a:t>we wanted to move to a period of normal science</a:t>
            </a:r>
          </a:p>
          <a:p>
            <a:r>
              <a:rPr lang="en-US" dirty="0" smtClean="0"/>
              <a:t>How </a:t>
            </a:r>
            <a:r>
              <a:rPr lang="en-US" dirty="0"/>
              <a:t>does a scientific revolution end?</a:t>
            </a:r>
          </a:p>
        </p:txBody>
      </p:sp>
    </p:spTree>
    <p:extLst>
      <p:ext uri="{BB962C8B-B14F-4D97-AF65-F5344CB8AC3E}">
        <p14:creationId xmlns:p14="http://schemas.microsoft.com/office/powerpoint/2010/main" val="3643920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6908E-78FB-4B3B-9C33-2799B209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Kuhn’s description of a scientific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6542B6-BC97-434C-8D93-39EA79458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Periods of normal science and periods of revolutionary science</a:t>
            </a:r>
          </a:p>
          <a:p>
            <a:r>
              <a:rPr lang="en-US" dirty="0"/>
              <a:t>Kuhn emphasized the transition from normal science to a revolutionary period due to “incommensurable definitions”</a:t>
            </a:r>
          </a:p>
          <a:p>
            <a:r>
              <a:rPr lang="en-US" dirty="0"/>
              <a:t>He said that a revolutionary period ended when the younger generation was persuaded to adopt the new point of view</a:t>
            </a:r>
          </a:p>
        </p:txBody>
      </p:sp>
    </p:spTree>
    <p:extLst>
      <p:ext uri="{BB962C8B-B14F-4D97-AF65-F5344CB8AC3E}">
        <p14:creationId xmlns:p14="http://schemas.microsoft.com/office/powerpoint/2010/main" val="398599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The cybernetics of science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" y="2286000"/>
            <a:ext cx="8839200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000"/>
              <a:t>                                                                                 </a:t>
            </a:r>
            <a:r>
              <a:rPr lang="en-US" altLang="en-US" sz="3200"/>
              <a:t>NORMAL SCIENCE</a:t>
            </a:r>
          </a:p>
          <a:p>
            <a:r>
              <a:rPr lang="en-US" altLang="en-US" sz="3200"/>
              <a:t>                                 </a:t>
            </a:r>
          </a:p>
          <a:p>
            <a:r>
              <a:rPr lang="en-US" altLang="en-US" sz="3200"/>
              <a:t>The correspondence                      Incommensurable</a:t>
            </a:r>
          </a:p>
          <a:p>
            <a:r>
              <a:rPr lang="en-US" altLang="en-US" sz="3200"/>
              <a:t>principle                                        definitions</a:t>
            </a:r>
          </a:p>
          <a:p>
            <a:r>
              <a:rPr lang="en-US" altLang="en-US" sz="3200"/>
              <a:t>	                          </a:t>
            </a:r>
          </a:p>
          <a:p>
            <a:r>
              <a:rPr lang="en-US" altLang="en-US" sz="3200"/>
              <a:t>                    SCIENTIFIC REVOLUTION</a:t>
            </a:r>
          </a:p>
          <a:p>
            <a:endParaRPr lang="en-US" altLang="en-US" sz="3200"/>
          </a:p>
        </p:txBody>
      </p:sp>
      <p:sp>
        <p:nvSpPr>
          <p:cNvPr id="3" name="Arc 2"/>
          <p:cNvSpPr/>
          <p:nvPr/>
        </p:nvSpPr>
        <p:spPr>
          <a:xfrm rot="2654420">
            <a:off x="3392488" y="2727325"/>
            <a:ext cx="2112962" cy="2089150"/>
          </a:xfrm>
          <a:prstGeom prst="arc">
            <a:avLst/>
          </a:prstGeom>
          <a:solidFill>
            <a:schemeClr val="tx1">
              <a:alpha val="0"/>
            </a:schemeClr>
          </a:solidFill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Arc 7"/>
          <p:cNvSpPr/>
          <p:nvPr/>
        </p:nvSpPr>
        <p:spPr>
          <a:xfrm rot="13694408">
            <a:off x="3630612" y="2781301"/>
            <a:ext cx="2111375" cy="2089150"/>
          </a:xfrm>
          <a:prstGeom prst="arc">
            <a:avLst/>
          </a:prstGeom>
          <a:solidFill>
            <a:schemeClr val="tx1">
              <a:alpha val="0"/>
            </a:schemeClr>
          </a:solidFill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5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28600" y="228600"/>
            <a:ext cx="9144000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000000"/>
                </a:solidFill>
                <a:ea typeface="MS Mincho" panose="02020609040205080304" pitchFamily="49" charset="-128"/>
              </a:rPr>
              <a:t> </a:t>
            </a:r>
            <a:endParaRPr lang="en-US" altLang="en-US" sz="1200" b="1">
              <a:solidFill>
                <a:srgbClr val="000000"/>
              </a:solidFill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eaLnBrk="1" hangingPunct="1"/>
            <a:endParaRPr lang="en-US" altLang="en-US" sz="1200" b="1">
              <a:solidFill>
                <a:srgbClr val="000000"/>
              </a:solidFill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eaLnBrk="1" hangingPunct="1"/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>
                <a:solidFill>
                  <a:srgbClr val="000000"/>
                </a:solidFill>
                <a:latin typeface="Courier New" panose="02070309020205020404" pitchFamily="49" charset="0"/>
                <a:ea typeface="MS Mincho" panose="02020609040205080304" pitchFamily="49" charset="-128"/>
              </a:rPr>
              <a:t>                           </a:t>
            </a:r>
            <a:r>
              <a:rPr lang="en-US" altLang="en-US">
                <a:solidFill>
                  <a:srgbClr val="000000"/>
                </a:solidFill>
                <a:ea typeface="MS Mincho" panose="02020609040205080304" pitchFamily="49" charset="-128"/>
              </a:rPr>
              <a:t>New philosophy of science</a:t>
            </a:r>
            <a:endParaRPr lang="en-US" altLang="en-US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r>
              <a:rPr lang="en-US" altLang="en-US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 sz="1000" b="1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>
                <a:solidFill>
                  <a:srgbClr val="000000"/>
                </a:solidFill>
              </a:rPr>
              <a:t>       An Application of the Correspondence Principle</a:t>
            </a:r>
            <a:endParaRPr lang="en-US" altLang="en-US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algn="ctr"/>
            <a:r>
              <a:rPr lang="en-US" altLang="en-US" sz="1000" b="1">
                <a:solidFill>
                  <a:srgbClr val="000000"/>
                </a:solidFill>
                <a:cs typeface="Courier New" panose="02070309020205020404" pitchFamily="49" charset="0"/>
              </a:rPr>
              <a:t> </a:t>
            </a:r>
            <a:endParaRPr lang="en-US" altLang="en-US" sz="1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37891" name="Group 3"/>
          <p:cNvGrpSpPr>
            <a:grpSpLocks noChangeAspect="1"/>
          </p:cNvGrpSpPr>
          <p:nvPr/>
        </p:nvGrpSpPr>
        <p:grpSpPr bwMode="auto">
          <a:xfrm>
            <a:off x="0" y="1066800"/>
            <a:ext cx="8001000" cy="3251200"/>
            <a:chOff x="1800" y="1440"/>
            <a:chExt cx="5760" cy="2340"/>
          </a:xfrm>
        </p:grpSpPr>
        <p:sp>
          <p:nvSpPr>
            <p:cNvPr id="37893" name="AutoShape 4"/>
            <p:cNvSpPr>
              <a:spLocks noChangeAspect="1" noChangeArrowheads="1" noTextEdit="1"/>
            </p:cNvSpPr>
            <p:nvPr/>
          </p:nvSpPr>
          <p:spPr bwMode="auto">
            <a:xfrm>
              <a:off x="1800" y="1440"/>
              <a:ext cx="5760" cy="2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4" name="Oval 5"/>
            <p:cNvSpPr>
              <a:spLocks noChangeArrowheads="1"/>
            </p:cNvSpPr>
            <p:nvPr/>
          </p:nvSpPr>
          <p:spPr bwMode="auto">
            <a:xfrm>
              <a:off x="1980" y="1620"/>
              <a:ext cx="5400" cy="21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5" name="Oval 6"/>
            <p:cNvSpPr>
              <a:spLocks noChangeArrowheads="1"/>
            </p:cNvSpPr>
            <p:nvPr/>
          </p:nvSpPr>
          <p:spPr bwMode="auto">
            <a:xfrm>
              <a:off x="2520" y="2160"/>
              <a:ext cx="1080" cy="10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6" name="Line 7"/>
            <p:cNvSpPr>
              <a:spLocks noChangeShapeType="1"/>
            </p:cNvSpPr>
            <p:nvPr/>
          </p:nvSpPr>
          <p:spPr bwMode="auto">
            <a:xfrm>
              <a:off x="3060" y="2700"/>
              <a:ext cx="378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8"/>
            <p:cNvSpPr txBox="1">
              <a:spLocks noChangeArrowheads="1"/>
            </p:cNvSpPr>
            <p:nvPr/>
          </p:nvSpPr>
          <p:spPr bwMode="auto">
            <a:xfrm>
              <a:off x="3420" y="1800"/>
              <a:ext cx="270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Old philosophy of science</a:t>
              </a:r>
            </a:p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8" name="Text Box 9"/>
            <p:cNvSpPr txBox="1">
              <a:spLocks noChangeArrowheads="1"/>
            </p:cNvSpPr>
            <p:nvPr/>
          </p:nvSpPr>
          <p:spPr bwMode="auto">
            <a:xfrm>
              <a:off x="3600" y="2700"/>
              <a:ext cx="2881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rgbClr val="000000"/>
                  </a:solidFill>
                </a:rPr>
                <a:t>Amount of attention paid to the observer</a:t>
              </a:r>
            </a:p>
            <a:p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37899" name="Line 10"/>
            <p:cNvSpPr>
              <a:spLocks noChangeShapeType="1"/>
            </p:cNvSpPr>
            <p:nvPr/>
          </p:nvSpPr>
          <p:spPr bwMode="auto">
            <a:xfrm flipH="1">
              <a:off x="3240" y="1980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 flipH="1">
              <a:off x="7020" y="1740"/>
              <a:ext cx="540" cy="34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892" name="Rectangle 12"/>
          <p:cNvSpPr>
            <a:spLocks noChangeArrowheads="1"/>
          </p:cNvSpPr>
          <p:nvPr/>
        </p:nvSpPr>
        <p:spPr bwMode="auto">
          <a:xfrm>
            <a:off x="3733800" y="457200"/>
            <a:ext cx="601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43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Niels</a:t>
            </a:r>
            <a:r>
              <a:rPr lang="en-US" dirty="0"/>
              <a:t> Bohr</a:t>
            </a:r>
          </a:p>
        </p:txBody>
      </p:sp>
      <p:pic>
        <p:nvPicPr>
          <p:cNvPr id="4" name="Content Placeholder 3" descr="220px-Niels_Boh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417638"/>
            <a:ext cx="4038600" cy="5059362"/>
          </a:xfrm>
        </p:spPr>
      </p:pic>
    </p:spTree>
    <p:extLst>
      <p:ext uri="{BB962C8B-B14F-4D97-AF65-F5344CB8AC3E}">
        <p14:creationId xmlns:p14="http://schemas.microsoft.com/office/powerpoint/2010/main" val="2196142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University of Illinois in Urbana-Champaign I studied engineering, political science and communications</a:t>
            </a:r>
          </a:p>
          <a:p>
            <a:r>
              <a:rPr lang="en-US" dirty="0" smtClean="0"/>
              <a:t>For my dissertation I worked with Heinz von </a:t>
            </a:r>
            <a:r>
              <a:rPr lang="en-US" dirty="0" err="1" smtClean="0"/>
              <a:t>Foerster</a:t>
            </a:r>
            <a:r>
              <a:rPr lang="en-US" dirty="0" smtClean="0"/>
              <a:t> and Ross Ashby in the Biological Computer Laboratory</a:t>
            </a:r>
          </a:p>
          <a:p>
            <a:r>
              <a:rPr lang="en-US" dirty="0" smtClean="0"/>
              <a:t>I was president of the Am. Society for Cybernetics from 1980 to 1982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03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Correspondence Principle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Proposed by Niels Bohr when developing the quantum theory</a:t>
            </a:r>
          </a:p>
          <a:p>
            <a:pPr eaLnBrk="1" hangingPunct="1"/>
            <a:r>
              <a:rPr lang="en-US" altLang="en-US" dirty="0"/>
              <a:t>Any new theory should reduce to the old theory to which it corresponds for those cases in which the old theory is known to hold</a:t>
            </a:r>
          </a:p>
          <a:p>
            <a:pPr eaLnBrk="1" hangingPunct="1"/>
            <a:r>
              <a:rPr lang="en-US" altLang="en-US" dirty="0" err="1" smtClean="0"/>
              <a:t>Wladyslaw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Krajewsky</a:t>
            </a:r>
            <a:r>
              <a:rPr lang="en-US" altLang="en-US" dirty="0" smtClean="0"/>
              <a:t> said the Correspondence Principle provides a way to understand the growth of science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1123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EA9CDC-6D19-43BC-9C41-27238FB9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Advantages of using the Correspondence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F381A4-81B5-4395-A61D-57BAE717D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needs a new dimension which </a:t>
            </a:r>
            <a:r>
              <a:rPr lang="en-US" dirty="0"/>
              <a:t>was previously not known or assumed not to be significant (e.g., relativity theory and the gas laws)</a:t>
            </a:r>
          </a:p>
          <a:p>
            <a:r>
              <a:rPr lang="en-US" dirty="0"/>
              <a:t>All the data that supported the old theory also supports the new theory (small circle)</a:t>
            </a:r>
          </a:p>
          <a:p>
            <a:r>
              <a:rPr lang="en-US" dirty="0"/>
              <a:t>Now many more experiments can be conducted to investigate the region created by the new dimension (large oval)</a:t>
            </a:r>
          </a:p>
        </p:txBody>
      </p:sp>
    </p:spTree>
    <p:extLst>
      <p:ext uri="{BB962C8B-B14F-4D97-AF65-F5344CB8AC3E}">
        <p14:creationId xmlns:p14="http://schemas.microsoft.com/office/powerpoint/2010/main" val="4205088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in the development of cybernetics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cybernetics</a:t>
            </a:r>
          </a:p>
          <a:p>
            <a:r>
              <a:rPr lang="en-US" dirty="0" smtClean="0"/>
              <a:t>Biological cybernetics</a:t>
            </a:r>
          </a:p>
          <a:p>
            <a:r>
              <a:rPr lang="en-US" dirty="0" smtClean="0"/>
              <a:t>Social cybernetics</a:t>
            </a:r>
          </a:p>
          <a:p>
            <a:r>
              <a:rPr lang="en-US" dirty="0" smtClean="0"/>
              <a:t>Philosophical cybernetics</a:t>
            </a:r>
          </a:p>
          <a:p>
            <a:r>
              <a:rPr lang="en-US" dirty="0" smtClean="0"/>
              <a:t>A foundation for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75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Microsoft PowerPoint Slide" r:id="rId4" imgW="4572000" imgH="3429000" progId="PowerPoint.Slide.8">
                  <p:embed/>
                </p:oleObj>
              </mc:Choice>
              <mc:Fallback>
                <p:oleObj name="Microsoft PowerPoint Slide" r:id="rId4" imgW="4572000" imgH="3429000" progId="PowerPoint.Slide.8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570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Strategies for advancing social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many decades social scientists have tried to imitate the physical sciences</a:t>
            </a:r>
          </a:p>
          <a:p>
            <a:r>
              <a:rPr lang="en-US" dirty="0"/>
              <a:t>Physics was regarded as an example of how to do science</a:t>
            </a:r>
          </a:p>
          <a:p>
            <a:r>
              <a:rPr lang="en-US" dirty="0"/>
              <a:t>More recently the idea is to expand science so the physical sciences become a special case of a larger view of science</a:t>
            </a:r>
          </a:p>
          <a:p>
            <a:r>
              <a:rPr lang="en-US" dirty="0"/>
              <a:t>The new view includes purposeful systems</a:t>
            </a:r>
          </a:p>
          <a:p>
            <a:r>
              <a:rPr lang="en-US" dirty="0"/>
              <a:t>Inanimate objects (physics) are a special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32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second order cybernetics to second order science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Philosophers of science usually place the scientist outside what is observed</a:t>
            </a:r>
          </a:p>
          <a:p>
            <a:r>
              <a:rPr lang="en-US" dirty="0"/>
              <a:t>Second order cybernetics claims that descriptions are constructed in the minds of scientists</a:t>
            </a:r>
          </a:p>
          <a:p>
            <a:r>
              <a:rPr lang="en-US" dirty="0"/>
              <a:t>It places a scientist inside the social system that is observed</a:t>
            </a:r>
          </a:p>
          <a:p>
            <a:r>
              <a:rPr lang="en-US" dirty="0"/>
              <a:t>These thoughts are bringing about a reconsideration of our conception of science</a:t>
            </a:r>
          </a:p>
        </p:txBody>
      </p:sp>
    </p:spTree>
    <p:extLst>
      <p:ext uri="{BB962C8B-B14F-4D97-AF65-F5344CB8AC3E}">
        <p14:creationId xmlns:p14="http://schemas.microsoft.com/office/powerpoint/2010/main" val="4149278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91339-28F5-401D-8778-6C2E5717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expand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24E421-FDDB-4361-83E7-377814FA3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Correspondence Principle suggests how to make a persuasive case that science has been expanded:  add a new dimension or a new consideration</a:t>
            </a:r>
          </a:p>
          <a:p>
            <a:r>
              <a:rPr lang="en-US" dirty="0"/>
              <a:t>Three new additions can now be claimed</a:t>
            </a:r>
          </a:p>
          <a:p>
            <a:r>
              <a:rPr lang="en-US" dirty="0"/>
              <a:t>The first is von Foerster’s – the amount of attention paid to the observer</a:t>
            </a:r>
          </a:p>
          <a:p>
            <a:r>
              <a:rPr lang="en-US" dirty="0"/>
              <a:t>A second is the effect that a theory has on the system observed</a:t>
            </a:r>
          </a:p>
        </p:txBody>
      </p:sp>
    </p:spTree>
    <p:extLst>
      <p:ext uri="{BB962C8B-B14F-4D97-AF65-F5344CB8AC3E}">
        <p14:creationId xmlns:p14="http://schemas.microsoft.com/office/powerpoint/2010/main" val="3157454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B3CB05-E1E7-4757-8EBB-1E576F0E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new dimension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FBA954-9ED1-4503-A892-741C81E7C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the Newtonian view of the world scientific theories do not alter the </a:t>
            </a:r>
            <a:r>
              <a:rPr lang="en-US" dirty="0" smtClean="0"/>
              <a:t>world</a:t>
            </a:r>
          </a:p>
          <a:p>
            <a:r>
              <a:rPr lang="en-US" dirty="0" smtClean="0"/>
              <a:t>Although quantum mechanics is unusual, </a:t>
            </a:r>
            <a:r>
              <a:rPr lang="en-US" dirty="0"/>
              <a:t>physicists usually assume that theories do not change the way that nature works</a:t>
            </a:r>
          </a:p>
          <a:p>
            <a:r>
              <a:rPr lang="en-US" dirty="0"/>
              <a:t>But theories of </a:t>
            </a:r>
            <a:r>
              <a:rPr lang="en-US" i="1" dirty="0"/>
              <a:t>social</a:t>
            </a:r>
            <a:r>
              <a:rPr lang="en-US" dirty="0"/>
              <a:t> systems are constructed in the hope </a:t>
            </a:r>
            <a:r>
              <a:rPr lang="en-US" dirty="0" smtClean="0"/>
              <a:t>that the </a:t>
            </a:r>
            <a:r>
              <a:rPr lang="en-US" dirty="0"/>
              <a:t>theories will guide actions that will change the way social systems operate</a:t>
            </a:r>
          </a:p>
          <a:p>
            <a:r>
              <a:rPr lang="en-US" dirty="0" smtClean="0"/>
              <a:t>Hence, there </a:t>
            </a:r>
            <a:r>
              <a:rPr lang="en-US" dirty="0"/>
              <a:t>is a dialogue between theories and societies</a:t>
            </a:r>
          </a:p>
        </p:txBody>
      </p:sp>
    </p:spTree>
    <p:extLst>
      <p:ext uri="{BB962C8B-B14F-4D97-AF65-F5344CB8AC3E}">
        <p14:creationId xmlns:p14="http://schemas.microsoft.com/office/powerpoint/2010/main" val="275203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357CBF-C78A-45B2-AC2D-DA2A38371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third consideration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29016A-EDCF-4472-B0EE-38D73DCBD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in the U.S. there is growing interest in design thinking – the design of new products, new services, new apps</a:t>
            </a:r>
          </a:p>
          <a:p>
            <a:r>
              <a:rPr lang="en-US" dirty="0"/>
              <a:t>Government programs are also designed, evaluated and modified </a:t>
            </a:r>
          </a:p>
          <a:p>
            <a:r>
              <a:rPr lang="en-US" dirty="0"/>
              <a:t>New scientific ideas are also invented, advocated and accepted or not</a:t>
            </a:r>
          </a:p>
          <a:p>
            <a:r>
              <a:rPr lang="en-US" dirty="0"/>
              <a:t>How is design related to science?</a:t>
            </a:r>
          </a:p>
        </p:txBody>
      </p:sp>
    </p:spTree>
    <p:extLst>
      <p:ext uri="{BB962C8B-B14F-4D97-AF65-F5344CB8AC3E}">
        <p14:creationId xmlns:p14="http://schemas.microsoft.com/office/powerpoint/2010/main" val="1400391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28E3A-7B37-43E9-A17E-57ADB2F7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place of design in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DE953C-89BD-4CD4-B1F2-16F1F09D5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6172200"/>
          </a:xfrm>
        </p:spPr>
        <p:txBody>
          <a:bodyPr/>
          <a:lstStyle/>
          <a:p>
            <a:r>
              <a:rPr lang="en-US" dirty="0" smtClean="0"/>
              <a:t>Popper’s </a:t>
            </a:r>
            <a:r>
              <a:rPr lang="en-US" dirty="0"/>
              <a:t>notion of conjectures and refutations is a well-established conception </a:t>
            </a:r>
            <a:r>
              <a:rPr lang="en-US" dirty="0" smtClean="0"/>
              <a:t>in the philosophy of science </a:t>
            </a:r>
          </a:p>
          <a:p>
            <a:r>
              <a:rPr lang="en-US" dirty="0" smtClean="0"/>
              <a:t>The </a:t>
            </a:r>
            <a:r>
              <a:rPr lang="en-US" dirty="0"/>
              <a:t>emphasis is on empirically testing conjectures</a:t>
            </a:r>
          </a:p>
          <a:p>
            <a:r>
              <a:rPr lang="en-US" dirty="0"/>
              <a:t>But where do conjectures come from?</a:t>
            </a:r>
          </a:p>
          <a:p>
            <a:r>
              <a:rPr lang="en-US" dirty="0"/>
              <a:t>Perhaps design methods could be used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458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AFEC79-FF3E-458B-830F-32E502B7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purpose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5BBEB-0547-4661-9497-867E07EF3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Presently I am president of the Executive Committee of the </a:t>
            </a:r>
            <a:r>
              <a:rPr lang="en-US" dirty="0"/>
              <a:t>International Academy for Systems and Cybernetic </a:t>
            </a:r>
            <a:r>
              <a:rPr lang="en-US" dirty="0" smtClean="0"/>
              <a:t>Sciences, </a:t>
            </a:r>
            <a:r>
              <a:rPr lang="en-US" dirty="0"/>
              <a:t>an honor society in the field (www.iascys.org)</a:t>
            </a:r>
          </a:p>
          <a:p>
            <a:r>
              <a:rPr lang="en-US" dirty="0"/>
              <a:t>Member Federations include the International Federation for Systems Research (IFSR), the World Organization for Systems and Cybernetics (WOSC) and the European Union for Systemics (EUS)</a:t>
            </a:r>
          </a:p>
        </p:txBody>
      </p:sp>
    </p:spTree>
    <p:extLst>
      <p:ext uri="{BB962C8B-B14F-4D97-AF65-F5344CB8AC3E}">
        <p14:creationId xmlns:p14="http://schemas.microsoft.com/office/powerpoint/2010/main" val="2542432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importance of </a:t>
            </a:r>
            <a:br>
              <a:rPr lang="en-US" dirty="0"/>
            </a:br>
            <a:r>
              <a:rPr lang="en-US" dirty="0"/>
              <a:t>second order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Expanding our conception of science opens new lines of investigation for research</a:t>
            </a:r>
          </a:p>
          <a:p>
            <a:r>
              <a:rPr lang="en-US" dirty="0"/>
              <a:t>Treating physics not as an example for all of science but rather as a special case of a larger conception of science will help the unification of the sciences</a:t>
            </a:r>
          </a:p>
          <a:p>
            <a:r>
              <a:rPr lang="en-US" dirty="0"/>
              <a:t>New possibilities for research in the social sciences will mean advances in the social sciences at a time when they are needed</a:t>
            </a:r>
          </a:p>
        </p:txBody>
      </p:sp>
    </p:spTree>
    <p:extLst>
      <p:ext uri="{BB962C8B-B14F-4D97-AF65-F5344CB8AC3E}">
        <p14:creationId xmlns:p14="http://schemas.microsoft.com/office/powerpoint/2010/main" val="13943416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models used in cybernetics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Regulation – the law of requisite variety, two elements, similar to game theory, amplification of management capability</a:t>
            </a:r>
          </a:p>
          <a:p>
            <a:r>
              <a:rPr lang="en-US" dirty="0" smtClean="0"/>
              <a:t>Self-organization – a large number of elements whose behavior is governed by rules, three conferences 1960-1962, recent work is called complexity science</a:t>
            </a:r>
          </a:p>
          <a:p>
            <a:r>
              <a:rPr lang="en-US" dirty="0" smtClean="0"/>
              <a:t>Reflexivity theory, both Lefebvre and Soros – two levels of analysis, autonomous actors observe, plan, act, observe…..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2770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Help American scientists understand and cooperate with more philosophically oriented European scientists </a:t>
            </a:r>
          </a:p>
          <a:p>
            <a:r>
              <a:rPr lang="en-US" dirty="0" smtClean="0"/>
              <a:t>Contribute to quality improvement methods in science by developing methods of meta research</a:t>
            </a:r>
          </a:p>
          <a:p>
            <a:r>
              <a:rPr lang="en-US" dirty="0" smtClean="0"/>
              <a:t>Shift the focus of social science research from studying interactions among variables to facilitating conversations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826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2CA433-F5B7-4764-BBB7-5240F9AF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276A1-82FE-4C2A-B34F-9197DBDA0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Part II</a:t>
            </a:r>
          </a:p>
          <a:p>
            <a:pPr marL="0" indent="0">
              <a:buNone/>
            </a:pPr>
            <a:r>
              <a:rPr lang="en-US" sz="3600" dirty="0"/>
              <a:t>My conception of third order cybernetics</a:t>
            </a:r>
          </a:p>
        </p:txBody>
      </p:sp>
    </p:spTree>
    <p:extLst>
      <p:ext uri="{BB962C8B-B14F-4D97-AF65-F5344CB8AC3E}">
        <p14:creationId xmlns:p14="http://schemas.microsoft.com/office/powerpoint/2010/main" val="25929089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617D8C-B361-47E9-93CA-450203552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interpretation of third order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50E52F-1E0D-4363-8EA6-D1E1096E9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Vladimir </a:t>
            </a:r>
            <a:r>
              <a:rPr lang="en-US" dirty="0" err="1"/>
              <a:t>Lepskiy</a:t>
            </a:r>
            <a:r>
              <a:rPr lang="en-US" dirty="0"/>
              <a:t> and his colleagues at the Institute of Philosophy of the Russian Academy of Sciences (RAS) are developing the idea of “third order cybernetics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They describe three stages in the development of cybernetics in Russia – technical cybernetics, psychological cybernetics (second order, Lefebvre) and third order cybernetics (social systems)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24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3216CA-3697-4F61-A062-65EED943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order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88AC63-EB7A-44BB-8AFE-29C7458C2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“meta </a:t>
            </a:r>
            <a:r>
              <a:rPr lang="en-US" dirty="0" smtClean="0"/>
              <a:t>subject”, or the environment of the subject, </a:t>
            </a:r>
            <a:r>
              <a:rPr lang="en-US" dirty="0"/>
              <a:t>can be thought of on three levels</a:t>
            </a:r>
          </a:p>
          <a:p>
            <a:r>
              <a:rPr lang="en-US" dirty="0"/>
              <a:t>At the micro level the meta subject would be the family or the work group</a:t>
            </a:r>
          </a:p>
          <a:p>
            <a:r>
              <a:rPr lang="en-US" dirty="0"/>
              <a:t>At the </a:t>
            </a:r>
            <a:r>
              <a:rPr lang="en-US" dirty="0" err="1"/>
              <a:t>meso</a:t>
            </a:r>
            <a:r>
              <a:rPr lang="en-US" dirty="0"/>
              <a:t> level the meta subject would be a company or a city</a:t>
            </a:r>
          </a:p>
          <a:p>
            <a:r>
              <a:rPr lang="en-US" dirty="0"/>
              <a:t>At the macro level the meta subject would be a country or the world</a:t>
            </a:r>
          </a:p>
        </p:txBody>
      </p:sp>
    </p:spTree>
    <p:extLst>
      <p:ext uri="{BB962C8B-B14F-4D97-AF65-F5344CB8AC3E}">
        <p14:creationId xmlns:p14="http://schemas.microsoft.com/office/powerpoint/2010/main" val="24439407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49CC6E-09E4-4455-908C-AA5894E9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micro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90F457-DF7B-42B4-ADA1-F0ABE11DE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field of family therapy has been influenced by cybernetics</a:t>
            </a:r>
          </a:p>
          <a:p>
            <a:r>
              <a:rPr lang="en-US" dirty="0"/>
              <a:t>Key authors are Gregory Bateson, Paul Watzlawick, Don Jackson, Carlos </a:t>
            </a:r>
            <a:r>
              <a:rPr lang="en-US" dirty="0" err="1"/>
              <a:t>Sluzki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72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6ECC8-A232-4658-865A-3A25EB7A4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meso</a:t>
            </a:r>
            <a:r>
              <a:rPr lang="en-US" dirty="0"/>
              <a:t>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7C160A-961E-43B8-BE02-8BE45748C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level of the firm or organization there are authors from cybernetics and systems science</a:t>
            </a:r>
          </a:p>
          <a:p>
            <a:r>
              <a:rPr lang="en-US" dirty="0"/>
              <a:t>Stafford Beer, Russell </a:t>
            </a:r>
            <a:r>
              <a:rPr lang="en-US" dirty="0" err="1"/>
              <a:t>Ackoff</a:t>
            </a:r>
            <a:r>
              <a:rPr lang="en-US" dirty="0"/>
              <a:t>, Peter </a:t>
            </a:r>
            <a:r>
              <a:rPr lang="en-US" dirty="0" err="1"/>
              <a:t>Checkland</a:t>
            </a:r>
            <a:r>
              <a:rPr lang="en-US" dirty="0"/>
              <a:t>, Mike </a:t>
            </a:r>
            <a:r>
              <a:rPr lang="en-US" dirty="0" smtClean="0"/>
              <a:t>Jackson, Richard Knowles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177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F7578-5912-455A-BE6F-226FF7265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Macro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0B7B61-6396-44A3-99B7-C47AB1DCB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 the macro level to find the key authors one must go farther back in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In the 17</a:t>
            </a:r>
            <a:r>
              <a:rPr lang="en-US" baseline="30000" dirty="0"/>
              <a:t>th</a:t>
            </a:r>
            <a:r>
              <a:rPr lang="en-US" dirty="0"/>
              <a:t> century people were trying to figure out how to create self-governing societies</a:t>
            </a:r>
          </a:p>
          <a:p>
            <a:r>
              <a:rPr lang="en-US" dirty="0"/>
              <a:t>The task was to build a reflexive society, one in which people were both rulers and ruled</a:t>
            </a:r>
          </a:p>
          <a:p>
            <a:r>
              <a:rPr lang="en-US" dirty="0"/>
              <a:t>Eventually the goal became to go beyond both the king and the Pope </a:t>
            </a:r>
            <a:r>
              <a:rPr lang="en-US" dirty="0" smtClean="0"/>
              <a:t>and instead use political and legal institutions to set and enforce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2539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4618FE-867E-4A2E-A07A-47AC70C5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Society as a reflexive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6A35D0-62B0-4780-8446-4EFA63868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macro level is the most reflexive</a:t>
            </a:r>
          </a:p>
          <a:p>
            <a:r>
              <a:rPr lang="en-US" dirty="0"/>
              <a:t>There are many feedback loops in a large social system</a:t>
            </a:r>
          </a:p>
          <a:p>
            <a:r>
              <a:rPr lang="en-US" dirty="0"/>
              <a:t>There are many challenges – how to resolve internal conflicts, how to defend the society against interference from outside, how to create an innovative society and how to achieve steady social progress</a:t>
            </a:r>
          </a:p>
        </p:txBody>
      </p:sp>
    </p:spTree>
    <p:extLst>
      <p:ext uri="{BB962C8B-B14F-4D97-AF65-F5344CB8AC3E}">
        <p14:creationId xmlns:p14="http://schemas.microsoft.com/office/powerpoint/2010/main" val="386134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5B0156-4AFD-43CD-B8A6-B4C13255A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B44F06-6E95-4CAD-86D2-EC9A7B95B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Although primarily an honor society the Academy is also a very effective organization for communicating among scholars in different countries and in different societies</a:t>
            </a:r>
          </a:p>
          <a:p>
            <a:r>
              <a:rPr lang="en-US" dirty="0"/>
              <a:t>The Academy would like to include some scholars from the field of complexity</a:t>
            </a:r>
          </a:p>
          <a:p>
            <a:r>
              <a:rPr lang="en-US" dirty="0" smtClean="0"/>
              <a:t>I view systems </a:t>
            </a:r>
            <a:r>
              <a:rPr lang="en-US" dirty="0"/>
              <a:t>science, cybernetics and complexity </a:t>
            </a:r>
            <a:r>
              <a:rPr lang="en-US" dirty="0" smtClean="0"/>
              <a:t>as </a:t>
            </a:r>
            <a:r>
              <a:rPr lang="en-US" dirty="0"/>
              <a:t>neighboring fields with different interests, societies, and </a:t>
            </a:r>
            <a:r>
              <a:rPr lang="en-US" dirty="0" smtClean="0"/>
              <a:t>journals</a:t>
            </a:r>
          </a:p>
          <a:p>
            <a:r>
              <a:rPr lang="en-US" dirty="0" smtClean="0"/>
              <a:t>Is there a society for complex systems?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663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approaches to the macro subject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Russian scholars were citing as key authors of third order cybernetics recent and contemporary Russian philosophers</a:t>
            </a:r>
          </a:p>
          <a:p>
            <a:r>
              <a:rPr lang="en-US" dirty="0" smtClean="0"/>
              <a:t>I believe that the key literature on the macro level is philosophical work from the early 17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r>
              <a:rPr lang="en-US" dirty="0" smtClean="0"/>
              <a:t>The Russians may have missed this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640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F50AE-D490-4F5F-B42D-124B041B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steps at the macro level in Europe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460E25-1B8A-4A8E-BEE2-99187CF77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Charlemagne was crowned Holy Roman Emperor by the Pope in </a:t>
            </a:r>
            <a:r>
              <a:rPr lang="en-US" dirty="0" smtClean="0"/>
              <a:t>800, politics became answerable to religion</a:t>
            </a:r>
            <a:endParaRPr lang="en-US" dirty="0"/>
          </a:p>
          <a:p>
            <a:r>
              <a:rPr lang="en-US" dirty="0"/>
              <a:t>In 1215 the Magna </a:t>
            </a:r>
            <a:r>
              <a:rPr lang="en-US" dirty="0" smtClean="0"/>
              <a:t>Carta in England </a:t>
            </a:r>
            <a:r>
              <a:rPr lang="en-US" dirty="0"/>
              <a:t>was the first agreement to limit the power of a king</a:t>
            </a:r>
          </a:p>
          <a:p>
            <a:r>
              <a:rPr lang="en-US" dirty="0"/>
              <a:t>Martin Luther (1483 – 1546) initiated the Protestant Reformation, thus limiting the power of the Pope</a:t>
            </a:r>
          </a:p>
          <a:p>
            <a:r>
              <a:rPr lang="en-US" dirty="0"/>
              <a:t>In the thirty years war (1618 – 1648) about 1/3 of the people in Europe were killed in wars between Protestants and Catholics</a:t>
            </a:r>
          </a:p>
        </p:txBody>
      </p:sp>
    </p:spTree>
    <p:extLst>
      <p:ext uri="{BB962C8B-B14F-4D97-AF65-F5344CB8AC3E}">
        <p14:creationId xmlns:p14="http://schemas.microsoft.com/office/powerpoint/2010/main" val="34697544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0A66CB-4ECB-4157-9EEA-DA4EF891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 of Westphalia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401A19-FF45-4CD6-8C7B-FCA156ED8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During the 30 years war many people moved from Europe to N. America to escape the religious conflicts</a:t>
            </a:r>
          </a:p>
          <a:p>
            <a:r>
              <a:rPr lang="en-US" dirty="0"/>
              <a:t>The Peace of Westphalia, that ended the 30 years war, supported the idea of religious freedom and largely created the conception of the nation state</a:t>
            </a:r>
          </a:p>
          <a:p>
            <a:r>
              <a:rPr lang="en-US" dirty="0"/>
              <a:t>Each country could choose its own religion</a:t>
            </a:r>
          </a:p>
          <a:p>
            <a:r>
              <a:rPr lang="en-US" dirty="0"/>
              <a:t>Each person could worship as he or she chose</a:t>
            </a:r>
          </a:p>
          <a:p>
            <a:r>
              <a:rPr lang="en-US" dirty="0"/>
              <a:t>Individuals and nations became self-governing</a:t>
            </a:r>
          </a:p>
        </p:txBody>
      </p:sp>
    </p:spTree>
    <p:extLst>
      <p:ext uri="{BB962C8B-B14F-4D97-AF65-F5344CB8AC3E}">
        <p14:creationId xmlns:p14="http://schemas.microsoft.com/office/powerpoint/2010/main" val="39721971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047655-2ED4-4BF4-8A34-82824A19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was aristocracy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4C54B9-74C5-414C-96E5-39045E5C4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political/ religious hierarchy was the idea that supported the aristocracy</a:t>
            </a:r>
          </a:p>
          <a:p>
            <a:r>
              <a:rPr lang="en-US" dirty="0"/>
              <a:t>There were two solutions</a:t>
            </a:r>
          </a:p>
          <a:p>
            <a:r>
              <a:rPr lang="en-US" dirty="0" smtClean="0"/>
              <a:t>Sail </a:t>
            </a:r>
            <a:r>
              <a:rPr lang="en-US" dirty="0"/>
              <a:t>to America and create a new society on the frontier</a:t>
            </a:r>
          </a:p>
          <a:p>
            <a:r>
              <a:rPr lang="en-US" dirty="0"/>
              <a:t>Think one’s way out of the box by inventing ideas like individual rights, a social contract, and majority rule and minority rights</a:t>
            </a:r>
          </a:p>
          <a:p>
            <a:r>
              <a:rPr lang="en-US" dirty="0"/>
              <a:t>Ideas developed in Europe were tested in </a:t>
            </a:r>
            <a:r>
              <a:rPr lang="en-US" dirty="0" smtClean="0"/>
              <a:t>communities in N</a:t>
            </a:r>
            <a:r>
              <a:rPr lang="en-US" dirty="0"/>
              <a:t>. America</a:t>
            </a:r>
          </a:p>
        </p:txBody>
      </p:sp>
    </p:spTree>
    <p:extLst>
      <p:ext uri="{BB962C8B-B14F-4D97-AF65-F5344CB8AC3E}">
        <p14:creationId xmlns:p14="http://schemas.microsoft.com/office/powerpoint/2010/main" val="40793257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96A681-D863-468C-A36C-38A892A3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Leading theorists were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C3631D-99AB-4562-A7B2-A33D15750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Thomas Hobbes (1588 – 1679) England</a:t>
            </a:r>
          </a:p>
          <a:p>
            <a:r>
              <a:rPr lang="en-US" dirty="0"/>
              <a:t>John Locke (1632-1704) England</a:t>
            </a:r>
          </a:p>
          <a:p>
            <a:r>
              <a:rPr lang="en-US" dirty="0"/>
              <a:t>Voltaire (1694 – 1778) France</a:t>
            </a:r>
          </a:p>
          <a:p>
            <a:r>
              <a:rPr lang="en-US" dirty="0"/>
              <a:t>Jean-Jacques Rousseau (1712 – 1778) France</a:t>
            </a:r>
          </a:p>
          <a:p>
            <a:r>
              <a:rPr lang="en-US" dirty="0"/>
              <a:t>Edmund Burke (1729 – 1797) Ireland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724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E2909-3B18-4246-84FE-E3BECA16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objectives </a:t>
            </a:r>
            <a:r>
              <a:rPr lang="en-US" dirty="0"/>
              <a:t>of self-government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2941F6-9844-42E1-8C5A-7997D57B8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Assembling enough power to achieve social purposes</a:t>
            </a:r>
          </a:p>
          <a:p>
            <a:r>
              <a:rPr lang="en-US" dirty="0"/>
              <a:t>Limiting the power of the executive so that the rights of individuals are not compromised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8788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A89702-917F-46B3-A0F9-C6F74F0B6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78F37E-D71C-40F9-9E84-A60106E85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federal system – local, state and national governments</a:t>
            </a:r>
          </a:p>
          <a:p>
            <a:r>
              <a:rPr lang="en-US" dirty="0"/>
              <a:t>Branches of government – legislative, executive, and judicial branches</a:t>
            </a:r>
          </a:p>
          <a:p>
            <a:r>
              <a:rPr lang="en-US" dirty="0"/>
              <a:t>The branches were independent and could check abuse of power by another branch</a:t>
            </a:r>
          </a:p>
          <a:p>
            <a:r>
              <a:rPr lang="en-US" dirty="0"/>
              <a:t>Other institutions – free press, business organizations, labor unions, non-governmental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3473696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095F7-67D0-4BB4-905D-FCC93D19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A1DF05-185D-4C7C-8107-7CA9D7A5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Majority rule and minority rights</a:t>
            </a:r>
          </a:p>
          <a:p>
            <a:r>
              <a:rPr lang="en-US" dirty="0"/>
              <a:t>Right to private property</a:t>
            </a:r>
          </a:p>
          <a:p>
            <a:r>
              <a:rPr lang="en-US" dirty="0"/>
              <a:t>Limited power of government, trial by jury, right to a lawyer</a:t>
            </a:r>
          </a:p>
          <a:p>
            <a:r>
              <a:rPr lang="en-US" dirty="0"/>
              <a:t>Religious liberty</a:t>
            </a:r>
          </a:p>
          <a:p>
            <a:r>
              <a:rPr lang="en-US" dirty="0"/>
              <a:t>Freedom of speech</a:t>
            </a:r>
          </a:p>
          <a:p>
            <a:r>
              <a:rPr lang="en-US" dirty="0"/>
              <a:t>Secular authority replaced religious authority</a:t>
            </a:r>
          </a:p>
          <a:p>
            <a:r>
              <a:rPr lang="en-US" dirty="0"/>
              <a:t>The state -- the citizenry as a whole -- could regulate both religion and the economy</a:t>
            </a:r>
          </a:p>
        </p:txBody>
      </p:sp>
    </p:spTree>
    <p:extLst>
      <p:ext uri="{BB962C8B-B14F-4D97-AF65-F5344CB8AC3E}">
        <p14:creationId xmlns:p14="http://schemas.microsoft.com/office/powerpoint/2010/main" val="129149111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2D7462-6FE3-4CCE-8952-9BF15B29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common point of 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13AC9B-1158-4FE4-A2BC-F661E48A8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Cold War there were two points of view – capitalism and communism</a:t>
            </a:r>
          </a:p>
          <a:p>
            <a:r>
              <a:rPr lang="en-US" dirty="0"/>
              <a:t>These ideologies gave meaning and purpose to life and provided organizing principles</a:t>
            </a:r>
          </a:p>
          <a:p>
            <a:r>
              <a:rPr lang="en-US" dirty="0"/>
              <a:t>An alternative, more general point of view is what Karl Popper called “piecemeal social engineering” and what Donald T. Campbell called an “experimenting society”</a:t>
            </a:r>
          </a:p>
        </p:txBody>
      </p:sp>
    </p:spTree>
    <p:extLst>
      <p:ext uri="{BB962C8B-B14F-4D97-AF65-F5344CB8AC3E}">
        <p14:creationId xmlns:p14="http://schemas.microsoft.com/office/powerpoint/2010/main" val="6636620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topic of third order cybernetics offers a non-ideological way of comparing and improving social systems</a:t>
            </a:r>
          </a:p>
          <a:p>
            <a:r>
              <a:rPr lang="en-US" dirty="0" smtClean="0"/>
              <a:t>It opens the door to conversations about the historical reasons for the development of particular institutions in the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09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A3A2C-1903-4A27-BD6D-D46BD9CD4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Cybernetics and 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B70DF6-6F24-4CD7-8E5A-5B5232F45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 goal at this conference is to learn as much as I can about complexity science and to arouse some interest in cybernetics.</a:t>
            </a:r>
          </a:p>
          <a:p>
            <a:r>
              <a:rPr lang="en-US" dirty="0" smtClean="0"/>
              <a:t>I have very little time, so I shall </a:t>
            </a:r>
            <a:r>
              <a:rPr lang="en-US" dirty="0"/>
              <a:t>describe two subjects of investigation in cybernetics that have policy implications</a:t>
            </a:r>
          </a:p>
          <a:p>
            <a:r>
              <a:rPr lang="en-US" dirty="0" smtClean="0"/>
              <a:t>Based on these </a:t>
            </a:r>
            <a:r>
              <a:rPr lang="en-US" dirty="0"/>
              <a:t>examples, I shall suggest how contemporary cybernetics is similar to and different from complexity research</a:t>
            </a:r>
          </a:p>
        </p:txBody>
      </p:sp>
    </p:spTree>
    <p:extLst>
      <p:ext uri="{BB962C8B-B14F-4D97-AF65-F5344CB8AC3E}">
        <p14:creationId xmlns:p14="http://schemas.microsoft.com/office/powerpoint/2010/main" val="21032899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295400"/>
          <a:ext cx="8153400" cy="432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4236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Cybernetics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dirty="0"/>
                    </a:p>
                  </a:txBody>
                  <a:tcPr/>
                </a:tc>
              </a:tr>
              <a:tr h="731217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Origin of the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Macy Conferences, 1946-1953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1980s, Santa-Fe Institute</a:t>
                      </a:r>
                      <a:endParaRPr lang="en-US" dirty="0"/>
                    </a:p>
                  </a:txBody>
                  <a:tcPr/>
                </a:tc>
              </a:tr>
              <a:tr h="198473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Definition of 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Control and communication in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animal, machine and social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systems; a science of purposeful	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systems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Behaviors that arise when many agents interact and adapt to one another and their environments, often leading to emergence</a:t>
                      </a:r>
                      <a:endParaRPr lang="en-US" dirty="0"/>
                    </a:p>
                  </a:txBody>
                  <a:tcPr/>
                </a:tc>
              </a:tr>
              <a:tr h="423642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 authors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W. McCulloch, N. Wiener,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H. von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Foerster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M. Mead,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G. Bateson, H.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Maturana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 Gell-Mann, G. West, R. Axtell, B. Arthur, J. Holland, S. Kauffman, S. Wolfram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0703" y="381000"/>
            <a:ext cx="7842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A Comparison of Cybernetics and Complexity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325463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 Comparison of Cybernetics and Complexity, Continued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537579"/>
              </p:ext>
            </p:extLst>
          </p:nvPr>
        </p:nvGraphicFramePr>
        <p:xfrm>
          <a:off x="457200" y="1524000"/>
          <a:ext cx="8229600" cy="430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Cybernetics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 a science of perception, regulation,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adaptation, purposeful behavior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understanding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Reveal the unseen mechanisms and processes that shape evolving worlds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Methods from any discipline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Rigorous logical, mathematical,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computational methods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key question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does the brain understand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itself?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can we create self-governing societies?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How do order and novelty emerge in the world?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science advances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a new dimension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Find common patterns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839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 Comparison of Cybernetics and Complexity, Continued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Cybernetics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Complexity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Internal mechanisms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Reflexivity operates on two levels – observing and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participating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Complexity involves two processes: creating new variety and selecting appropriate variety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Locus of contribution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Extensions of philosophy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Extensions of mathematics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3065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Contact information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Stuart A. Umpleby</a:t>
            </a:r>
          </a:p>
          <a:p>
            <a:pPr>
              <a:buFontTx/>
              <a:buNone/>
            </a:pPr>
            <a:r>
              <a:rPr lang="en-US" altLang="en-US" dirty="0"/>
              <a:t>Department of Management</a:t>
            </a:r>
          </a:p>
          <a:p>
            <a:pPr>
              <a:buFontTx/>
              <a:buNone/>
            </a:pPr>
            <a:r>
              <a:rPr lang="en-US" altLang="en-US" dirty="0"/>
              <a:t>The George Washington University</a:t>
            </a:r>
          </a:p>
          <a:p>
            <a:pPr>
              <a:buFontTx/>
              <a:buNone/>
            </a:pPr>
            <a:r>
              <a:rPr lang="en-US" altLang="en-US" dirty="0"/>
              <a:t>Washington, DC 20052 USA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 smtClean="0"/>
              <a:t>blogs.gwu.edu/umpleby 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dirty="0">
                <a:hlinkClick r:id="rId3"/>
              </a:rPr>
              <a:t>umpleby@gmail.com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7921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1"/>
            <a:ext cx="6172200" cy="3908822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12800" dirty="0"/>
              <a:t>Prepared for a meeting on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Complexity and Policy Studies at 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/>
              <a:t>George Mason University</a:t>
            </a:r>
          </a:p>
          <a:p>
            <a:pPr eaLnBrk="1" hangingPunct="1">
              <a:buFontTx/>
              <a:buNone/>
            </a:pPr>
            <a:r>
              <a:rPr lang="en-US" altLang="en-US" sz="12800" dirty="0" smtClean="0"/>
              <a:t>Arlington, </a:t>
            </a:r>
            <a:r>
              <a:rPr lang="en-US" altLang="en-US" sz="12800" dirty="0"/>
              <a:t>VA</a:t>
            </a:r>
          </a:p>
          <a:p>
            <a:pPr eaLnBrk="1" hangingPunct="1">
              <a:buFontTx/>
              <a:buNone/>
            </a:pPr>
            <a:endParaRPr lang="en-US" altLang="en-US" sz="12800" dirty="0"/>
          </a:p>
          <a:p>
            <a:pPr eaLnBrk="1" hangingPunct="1">
              <a:buFontTx/>
              <a:buNone/>
            </a:pPr>
            <a:r>
              <a:rPr lang="en-US" altLang="en-US" sz="12800" dirty="0" smtClean="0"/>
              <a:t>20 </a:t>
            </a:r>
            <a:r>
              <a:rPr lang="en-US" altLang="en-US" sz="12800" dirty="0"/>
              <a:t>April </a:t>
            </a:r>
            <a:r>
              <a:rPr lang="en-US" altLang="en-US" sz="12800" dirty="0" smtClean="0"/>
              <a:t>2018</a:t>
            </a:r>
            <a:endParaRPr lang="en-US" altLang="en-US" sz="12800" dirty="0"/>
          </a:p>
          <a:p>
            <a:pPr eaLnBrk="1" hangingPunct="1">
              <a:buFontTx/>
              <a:buNone/>
            </a:pPr>
            <a:endParaRPr lang="en-US" altLang="en-US" sz="6000" dirty="0"/>
          </a:p>
          <a:p>
            <a:pPr eaLnBrk="1" hangingPunct="1">
              <a:buFontTx/>
              <a:buNone/>
            </a:pPr>
            <a:endParaRPr lang="en-US" altLang="en-US" sz="6000" dirty="0"/>
          </a:p>
          <a:p>
            <a:pPr eaLnBrk="1" hangingPunct="1">
              <a:buFontTx/>
              <a:buNone/>
            </a:pPr>
            <a:r>
              <a:rPr lang="en-US" altLang="en-US" sz="6000" dirty="0"/>
              <a:t>  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677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3144D8-653B-43EE-A673-2556AB68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Two examples of recent work in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FDB1CD-D555-42DC-B5A6-E3D2A7547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first example will be work on expanding the conception of science in accord with the correspondence principle</a:t>
            </a:r>
          </a:p>
          <a:p>
            <a:r>
              <a:rPr lang="en-US" dirty="0"/>
              <a:t>The second example will be </a:t>
            </a:r>
            <a:r>
              <a:rPr lang="en-US" dirty="0" smtClean="0"/>
              <a:t>discussions </a:t>
            </a:r>
            <a:r>
              <a:rPr lang="en-US" dirty="0"/>
              <a:t>the Academy </a:t>
            </a:r>
            <a:r>
              <a:rPr lang="en-US" dirty="0" smtClean="0"/>
              <a:t>has had </a:t>
            </a:r>
            <a:r>
              <a:rPr lang="en-US" dirty="0"/>
              <a:t>with philosophers in Russia on developing a theory of self-regulating societies </a:t>
            </a:r>
          </a:p>
        </p:txBody>
      </p:sp>
    </p:spTree>
    <p:extLst>
      <p:ext uri="{BB962C8B-B14F-4D97-AF65-F5344CB8AC3E}">
        <p14:creationId xmlns:p14="http://schemas.microsoft.com/office/powerpoint/2010/main" val="913092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1C7048-C7BD-499E-BB3D-ED57C5F1F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5E2718-8D72-4534-BA01-90F33AF9D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Example I</a:t>
            </a:r>
          </a:p>
          <a:p>
            <a:pPr marL="0" indent="0">
              <a:buNone/>
            </a:pPr>
            <a:r>
              <a:rPr lang="en-US" sz="4000" dirty="0"/>
              <a:t>Expanding the conception of science</a:t>
            </a:r>
          </a:p>
        </p:txBody>
      </p:sp>
    </p:spTree>
    <p:extLst>
      <p:ext uri="{BB962C8B-B14F-4D97-AF65-F5344CB8AC3E}">
        <p14:creationId xmlns:p14="http://schemas.microsoft.com/office/powerpoint/2010/main" val="382692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A8E1E6-45AA-4573-AEAD-777A45D45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 of cybernetics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2D1B5B-C7E9-425B-91AF-4660C35E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background will be helpful</a:t>
            </a:r>
          </a:p>
          <a:p>
            <a:r>
              <a:rPr lang="en-US" dirty="0" smtClean="0"/>
              <a:t>The </a:t>
            </a:r>
            <a:r>
              <a:rPr lang="en-US" dirty="0"/>
              <a:t>field of cybernetics </a:t>
            </a:r>
            <a:r>
              <a:rPr lang="en-US" dirty="0" smtClean="0"/>
              <a:t>emerged </a:t>
            </a:r>
            <a:r>
              <a:rPr lang="en-US" dirty="0"/>
              <a:t>in the late 1940s during a series of conferences in New York City sponsored by the Josiah Macy Jr. Foundation</a:t>
            </a:r>
          </a:p>
          <a:p>
            <a:r>
              <a:rPr lang="en-US" dirty="0"/>
              <a:t>During World War II many scientists had worked on applied projects</a:t>
            </a:r>
          </a:p>
          <a:p>
            <a:r>
              <a:rPr lang="en-US" dirty="0"/>
              <a:t>They wanted to talk about what they had learned</a:t>
            </a:r>
          </a:p>
        </p:txBody>
      </p:sp>
    </p:spTree>
    <p:extLst>
      <p:ext uri="{BB962C8B-B14F-4D97-AF65-F5344CB8AC3E}">
        <p14:creationId xmlns:p14="http://schemas.microsoft.com/office/powerpoint/2010/main" val="4145763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8327ED-5E64-4AD0-A871-0208D28E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Macy Foundation conferences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088FFB-0C81-4210-8CBE-9ADFAC5B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Ten conferences between </a:t>
            </a:r>
            <a:r>
              <a:rPr lang="en-US" dirty="0"/>
              <a:t>1946 and 1953</a:t>
            </a:r>
          </a:p>
          <a:p>
            <a:r>
              <a:rPr lang="en-US" dirty="0" smtClean="0"/>
              <a:t>Chaired </a:t>
            </a:r>
            <a:r>
              <a:rPr lang="en-US" dirty="0"/>
              <a:t>by Warren McCulloch, a philosopher at MIT</a:t>
            </a:r>
          </a:p>
          <a:p>
            <a:r>
              <a:rPr lang="en-US" dirty="0"/>
              <a:t>Participants included G. Bateson, Margaret Mead, N. Wiener, J. von Neumann, H. von Foerster, R. Ashby</a:t>
            </a:r>
          </a:p>
          <a:p>
            <a:r>
              <a:rPr lang="en-US" dirty="0" smtClean="0"/>
              <a:t>The original title was “Circular </a:t>
            </a:r>
            <a:r>
              <a:rPr lang="en-US" dirty="0"/>
              <a:t>Causal and Feedback Mechanisms in Biological and Social Systems”</a:t>
            </a:r>
          </a:p>
          <a:p>
            <a:r>
              <a:rPr lang="en-US" dirty="0" smtClean="0"/>
              <a:t>After </a:t>
            </a:r>
            <a:r>
              <a:rPr lang="en-US" dirty="0"/>
              <a:t>Wiener’s book in 1948, the name of the conferences was changed to the Macy Conferences on </a:t>
            </a:r>
            <a:r>
              <a:rPr lang="en-US" dirty="0" smtClean="0"/>
              <a:t>Cybernetics</a:t>
            </a:r>
          </a:p>
          <a:p>
            <a:r>
              <a:rPr lang="en-US" dirty="0" smtClean="0"/>
              <a:t>Cybernetics is the Greek work for governor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5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5846</TotalTime>
  <Words>2666</Words>
  <Application>Microsoft Office PowerPoint</Application>
  <PresentationFormat>On-screen Show (4:3)</PresentationFormat>
  <Paragraphs>314</Paragraphs>
  <Slides>54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Courier New</vt:lpstr>
      <vt:lpstr>MS Mincho</vt:lpstr>
      <vt:lpstr>Times New Roman</vt:lpstr>
      <vt:lpstr>Office Theme</vt:lpstr>
      <vt:lpstr>Microsoft PowerPoint Slide</vt:lpstr>
      <vt:lpstr>Complexity and Cybernetics </vt:lpstr>
      <vt:lpstr>My background</vt:lpstr>
      <vt:lpstr>My purpose today</vt:lpstr>
      <vt:lpstr>Including complexity</vt:lpstr>
      <vt:lpstr>Cybernetics and complexity</vt:lpstr>
      <vt:lpstr>Two examples of recent work in cybernetics</vt:lpstr>
      <vt:lpstr>PowerPoint Presentation</vt:lpstr>
      <vt:lpstr>The origin of cybernetics</vt:lpstr>
      <vt:lpstr>The Macy Foundation conferences</vt:lpstr>
      <vt:lpstr>The motivation</vt:lpstr>
      <vt:lpstr>A new location for cybernetics</vt:lpstr>
      <vt:lpstr>Heinz von Foerster</vt:lpstr>
      <vt:lpstr>Including the observer</vt:lpstr>
      <vt:lpstr>First and second order cybernetics in the 1970s</vt:lpstr>
      <vt:lpstr>Efforts to make a scientific revolution</vt:lpstr>
      <vt:lpstr>Kuhn’s description of a scientific revolution</vt:lpstr>
      <vt:lpstr>The cybernetics of science</vt:lpstr>
      <vt:lpstr>PowerPoint Presentation</vt:lpstr>
      <vt:lpstr>Niels Bohr</vt:lpstr>
      <vt:lpstr>The Correspondence Principle</vt:lpstr>
      <vt:lpstr>Advantages of using the Correspondence Principle</vt:lpstr>
      <vt:lpstr>Stages in the development of cybernetics</vt:lpstr>
      <vt:lpstr>PowerPoint Presentation</vt:lpstr>
      <vt:lpstr>Strategies for advancing social science</vt:lpstr>
      <vt:lpstr>From second order cybernetics to second order science</vt:lpstr>
      <vt:lpstr>How to expand science</vt:lpstr>
      <vt:lpstr>A second new dimension</vt:lpstr>
      <vt:lpstr>A third consideration</vt:lpstr>
      <vt:lpstr>The place of design in science</vt:lpstr>
      <vt:lpstr>The importance of  second order science</vt:lpstr>
      <vt:lpstr>Three models used in cybernetics</vt:lpstr>
      <vt:lpstr>Some policy implications</vt:lpstr>
      <vt:lpstr>PowerPoint Presentation</vt:lpstr>
      <vt:lpstr>An interpretation of third order cybernetics</vt:lpstr>
      <vt:lpstr>Third order cybernetics</vt:lpstr>
      <vt:lpstr>The micro level</vt:lpstr>
      <vt:lpstr>The meso level</vt:lpstr>
      <vt:lpstr>The Macro level</vt:lpstr>
      <vt:lpstr>Society as a reflexive system</vt:lpstr>
      <vt:lpstr>Two approaches to the macro subject</vt:lpstr>
      <vt:lpstr>Key steps at the macro level in Europe</vt:lpstr>
      <vt:lpstr>Peace of Westphalia</vt:lpstr>
      <vt:lpstr>The problem was aristocracy</vt:lpstr>
      <vt:lpstr>Leading theorists were</vt:lpstr>
      <vt:lpstr>Two objectives of self-government</vt:lpstr>
      <vt:lpstr>Organizational structure</vt:lpstr>
      <vt:lpstr>Principles of government</vt:lpstr>
      <vt:lpstr>A common point of view</vt:lpstr>
      <vt:lpstr>Some policy implications</vt:lpstr>
      <vt:lpstr>PowerPoint Presentation</vt:lpstr>
      <vt:lpstr>A Comparison of Cybernetics and Complexity, Continued </vt:lpstr>
      <vt:lpstr>A Comparison of Cybernetics and Complexity, Continued </vt:lpstr>
      <vt:lpstr>Contact information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SOLUTIONS FOR SYSTEMIC PROBLEMS</dc:title>
  <dc:creator>Administrator</dc:creator>
  <cp:lastModifiedBy>Umpleby, Stuart A.</cp:lastModifiedBy>
  <cp:revision>250</cp:revision>
  <cp:lastPrinted>2017-12-18T02:58:01Z</cp:lastPrinted>
  <dcterms:created xsi:type="dcterms:W3CDTF">2015-10-08T20:10:08Z</dcterms:created>
  <dcterms:modified xsi:type="dcterms:W3CDTF">2018-04-26T20:31:49Z</dcterms:modified>
</cp:coreProperties>
</file>