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71" r:id="rId3"/>
    <p:sldId id="277" r:id="rId4"/>
    <p:sldId id="258" r:id="rId5"/>
    <p:sldId id="278" r:id="rId6"/>
    <p:sldId id="269" r:id="rId7"/>
    <p:sldId id="260" r:id="rId8"/>
    <p:sldId id="262" r:id="rId9"/>
    <p:sldId id="273" r:id="rId10"/>
    <p:sldId id="274" r:id="rId11"/>
    <p:sldId id="263" r:id="rId12"/>
    <p:sldId id="265" r:id="rId13"/>
    <p:sldId id="275" r:id="rId14"/>
    <p:sldId id="279" r:id="rId15"/>
    <p:sldId id="276" r:id="rId16"/>
    <p:sldId id="270" r:id="rId17"/>
    <p:sldId id="280" r:id="rId18"/>
    <p:sldId id="261" r:id="rId19"/>
    <p:sldId id="264" r:id="rId20"/>
    <p:sldId id="266" r:id="rId21"/>
    <p:sldId id="267" r:id="rId22"/>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66FF66"/>
    <a:srgbClr val="CCFF99"/>
    <a:srgbClr val="99FF99"/>
    <a:srgbClr val="CCFF33"/>
    <a:srgbClr val="FF9999"/>
    <a:srgbClr val="00FF00"/>
    <a:srgbClr val="FF3B3B"/>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p:cViewPr varScale="1">
        <p:scale>
          <a:sx n="88" d="100"/>
          <a:sy n="88" d="100"/>
        </p:scale>
        <p:origin x="141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3858"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378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78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378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768372C4-2749-46F5-A082-10657467D07E}" type="slidenum">
              <a:rPr lang="en-US"/>
              <a:pPr>
                <a:defRPr/>
              </a:pPr>
              <a:t>‹#›</a:t>
            </a:fld>
            <a:endParaRPr lang="en-US"/>
          </a:p>
        </p:txBody>
      </p:sp>
    </p:spTree>
    <p:extLst>
      <p:ext uri="{BB962C8B-B14F-4D97-AF65-F5344CB8AC3E}">
        <p14:creationId xmlns:p14="http://schemas.microsoft.com/office/powerpoint/2010/main" val="213900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772E25AE-7BE6-49D0-BDEF-32EA38243953}" type="slidenum">
              <a:rPr lang="en-US"/>
              <a:pPr>
                <a:defRPr/>
              </a:pPr>
              <a:t>‹#›</a:t>
            </a:fld>
            <a:endParaRPr lang="en-US"/>
          </a:p>
        </p:txBody>
      </p:sp>
    </p:spTree>
    <p:extLst>
      <p:ext uri="{BB962C8B-B14F-4D97-AF65-F5344CB8AC3E}">
        <p14:creationId xmlns:p14="http://schemas.microsoft.com/office/powerpoint/2010/main" val="25510876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itle Colour"/>
          <p:cNvSpPr>
            <a:spLocks noChangeArrowheads="1"/>
          </p:cNvSpPr>
          <p:nvPr/>
        </p:nvSpPr>
        <p:spPr bwMode="auto">
          <a:xfrm>
            <a:off x="0" y="0"/>
            <a:ext cx="9144000" cy="1800225"/>
          </a:xfrm>
          <a:prstGeom prst="rect">
            <a:avLst/>
          </a:prstGeom>
          <a:solidFill>
            <a:schemeClr val="bg1"/>
          </a:solidFill>
          <a:ln w="9525">
            <a:noFill/>
            <a:miter lim="800000"/>
            <a:headEnd/>
            <a:tailEnd/>
          </a:ln>
          <a:effectLst/>
        </p:spPr>
        <p:txBody>
          <a:bodyPr wrap="none" anchor="ctr"/>
          <a:lstStyle/>
          <a:p>
            <a:pPr>
              <a:defRPr/>
            </a:pPr>
            <a:endParaRPr lang="en-US"/>
          </a:p>
        </p:txBody>
      </p:sp>
      <p:pic>
        <p:nvPicPr>
          <p:cNvPr id="5" name="Picture 1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64592" y="34925"/>
            <a:ext cx="3742944" cy="1261872"/>
          </a:xfrm>
          <a:prstGeom prst="rect">
            <a:avLst/>
          </a:prstGeom>
          <a:noFill/>
          <a:ln w="19050">
            <a:noFill/>
            <a:miter lim="800000"/>
            <a:headEnd/>
            <a:tailEnd/>
          </a:ln>
        </p:spPr>
      </p:pic>
      <p:sp>
        <p:nvSpPr>
          <p:cNvPr id="6" name="Body Colour"/>
          <p:cNvSpPr>
            <a:spLocks noChangeArrowheads="1"/>
          </p:cNvSpPr>
          <p:nvPr/>
        </p:nvSpPr>
        <p:spPr bwMode="auto">
          <a:xfrm>
            <a:off x="0" y="1800225"/>
            <a:ext cx="9144000" cy="5057775"/>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3079" name="Title Placeholder"/>
          <p:cNvSpPr>
            <a:spLocks noGrp="1" noChangeArrowheads="1"/>
          </p:cNvSpPr>
          <p:nvPr>
            <p:ph type="ctrTitle" sz="quarter"/>
          </p:nvPr>
        </p:nvSpPr>
        <p:spPr>
          <a:xfrm>
            <a:off x="360363" y="2160588"/>
            <a:ext cx="8423275" cy="4337050"/>
          </a:xfrm>
        </p:spPr>
        <p:txBody>
          <a:bodyPr/>
          <a:lstStyle>
            <a:lvl1pPr>
              <a:defRPr>
                <a:solidFill>
                  <a:schemeClr val="tx1"/>
                </a:solidFill>
              </a:defRPr>
            </a:lvl1pPr>
          </a:lstStyle>
          <a:p>
            <a:r>
              <a:rPr lang="en-US" smtClean="0"/>
              <a:t>Click to edit Master title style</a:t>
            </a:r>
            <a:endParaRPr lang="en-US"/>
          </a:p>
        </p:txBody>
      </p:sp>
      <p:sp>
        <p:nvSpPr>
          <p:cNvPr id="7" name="Copyright"/>
          <p:cNvSpPr txBox="1">
            <a:spLocks noChangeArrowheads="1"/>
          </p:cNvSpPr>
          <p:nvPr userDrawn="1"/>
        </p:nvSpPr>
        <p:spPr bwMode="auto">
          <a:xfrm>
            <a:off x="285720" y="6572272"/>
            <a:ext cx="2769989" cy="153888"/>
          </a:xfrm>
          <a:prstGeom prst="rect">
            <a:avLst/>
          </a:prstGeom>
          <a:noFill/>
          <a:ln w="9525">
            <a:noFill/>
            <a:miter lim="800000"/>
            <a:headEnd/>
            <a:tailEnd/>
          </a:ln>
          <a:effectLst/>
        </p:spPr>
        <p:txBody>
          <a:bodyPr wrap="none" lIns="0" tIns="0" rIns="0" bIns="0">
            <a:spAutoFit/>
          </a:bodyPr>
          <a:lstStyle/>
          <a:p>
            <a:pPr algn="l"/>
            <a:r>
              <a:rPr lang="en-US" sz="1000" smtClean="0">
                <a:solidFill>
                  <a:srgbClr val="777777"/>
                </a:solidFill>
                <a:latin typeface="Arial" panose="020B0604020202020204" pitchFamily="34" charset="0"/>
              </a:rPr>
              <a:t>© 2016 Grant Thornton LLP  |  All rights reserved</a:t>
            </a:r>
            <a:endParaRPr lang="en-GB" sz="1000" dirty="0">
              <a:solidFill>
                <a:srgbClr val="777777"/>
              </a:solidFill>
              <a:latin typeface="Arial" panose="020B0604020202020204" pitchFamily="34" charset="0"/>
            </a:endParaRPr>
          </a:p>
        </p:txBody>
      </p:sp>
      <p:sp>
        <p:nvSpPr>
          <p:cNvPr id="2" name="FilePathFooter"/>
          <p:cNvSpPr>
            <a:spLocks noGrp="1"/>
          </p:cNvSpPr>
          <p:nvPr>
            <p:ph type="ftr" sz="quarter" idx="10"/>
          </p:nvPr>
        </p:nvSpPr>
        <p:spPr>
          <a:xfrm>
            <a:off x="360045" y="5957888"/>
            <a:ext cx="3086100" cy="365125"/>
          </a:xfrm>
        </p:spPr>
        <p:txBody>
          <a:bodyPr wrap="none" lIns="0" tIns="0" rIns="0" bIns="0"/>
          <a:lstStyle>
            <a:lvl1pPr algn="l">
              <a:defRPr sz="1000">
                <a:solidFill>
                  <a:srgbClr val="777777"/>
                </a:solidFill>
                <a:latin typeface="Arial" panose="020B0604020202020204" pitchFamily="34" charset="0"/>
              </a:defRPr>
            </a:lvl1pPr>
          </a:lstStyle>
          <a:p>
            <a:r>
              <a:rPr lang="en-US" smtClean="0"/>
              <a:t>Presentation2</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8613" y="360363"/>
            <a:ext cx="2105025" cy="6137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60363" y="360363"/>
            <a:ext cx="6165850" cy="6137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0363" y="2160588"/>
            <a:ext cx="4135437" cy="4337050"/>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60588"/>
            <a:ext cx="4135438" cy="4337050"/>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Body Colour"/>
          <p:cNvSpPr>
            <a:spLocks noChangeArrowheads="1"/>
          </p:cNvSpPr>
          <p:nvPr/>
        </p:nvSpPr>
        <p:spPr bwMode="auto">
          <a:xfrm>
            <a:off x="0" y="1800225"/>
            <a:ext cx="9144000" cy="5057775"/>
          </a:xfrm>
          <a:prstGeom prst="rect">
            <a:avLst/>
          </a:prstGeom>
          <a:solidFill>
            <a:schemeClr val="accent1"/>
          </a:solidFill>
          <a:ln w="9525">
            <a:noFill/>
            <a:miter lim="800000"/>
            <a:headEnd/>
            <a:tailEnd/>
          </a:ln>
          <a:effectLst/>
        </p:spPr>
        <p:txBody>
          <a:bodyPr wrap="none" anchor="ctr"/>
          <a:lstStyle/>
          <a:p>
            <a:pPr algn="ctr">
              <a:defRPr/>
            </a:pPr>
            <a:endParaRPr lang="en-US" sz="2400">
              <a:solidFill>
                <a:schemeClr val="accent1"/>
              </a:solidFill>
              <a:latin typeface="Times New Roman" pitchFamily="18" charset="0"/>
            </a:endParaRPr>
          </a:p>
        </p:txBody>
      </p:sp>
      <p:sp>
        <p:nvSpPr>
          <p:cNvPr id="1034" name="Title Colour"/>
          <p:cNvSpPr>
            <a:spLocks noChangeArrowheads="1"/>
          </p:cNvSpPr>
          <p:nvPr/>
        </p:nvSpPr>
        <p:spPr bwMode="auto">
          <a:xfrm>
            <a:off x="0" y="0"/>
            <a:ext cx="9144000" cy="1800225"/>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1028" name="Title Placeholder"/>
          <p:cNvSpPr>
            <a:spLocks noGrp="1" noChangeArrowheads="1"/>
          </p:cNvSpPr>
          <p:nvPr>
            <p:ph type="title"/>
          </p:nvPr>
        </p:nvSpPr>
        <p:spPr bwMode="auto">
          <a:xfrm>
            <a:off x="360363" y="360363"/>
            <a:ext cx="8423275" cy="14398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9" name="Text Placeholder"/>
          <p:cNvSpPr>
            <a:spLocks noGrp="1" noChangeArrowheads="1"/>
          </p:cNvSpPr>
          <p:nvPr>
            <p:ph type="body" idx="1"/>
          </p:nvPr>
        </p:nvSpPr>
        <p:spPr bwMode="auto">
          <a:xfrm>
            <a:off x="360363" y="2160588"/>
            <a:ext cx="8423275" cy="419737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3" name="GTLogo" hidden="1"/>
          <p:cNvPicPr>
            <a:picLocks noChangeAspect="1" noChangeArrowheads="1"/>
          </p:cNvPicPr>
          <p:nvPr userDrawn="1"/>
        </p:nvPicPr>
        <p:blipFill>
          <a:blip r:embed="rId14">
            <a:extLst>
              <a:ext uri="{28A0092B-C50C-407E-A947-70E740481C1C}">
                <a14:useLocalDpi xmlns:a14="http://schemas.microsoft.com/office/drawing/2010/main" val="0"/>
              </a:ext>
            </a:extLst>
          </a:blip>
          <a:stretch>
            <a:fillRect/>
          </a:stretch>
        </p:blipFill>
        <p:spPr bwMode="auto">
          <a:xfrm>
            <a:off x="-4763" y="6420102"/>
            <a:ext cx="9153526" cy="437694"/>
          </a:xfrm>
          <a:prstGeom prst="rect">
            <a:avLst/>
          </a:prstGeom>
          <a:noFill/>
          <a:ln w="9525">
            <a:noFill/>
            <a:miter lim="800000"/>
            <a:headEnd/>
            <a:tailEnd/>
          </a:ln>
          <a:effectLst/>
        </p:spPr>
      </p:pic>
      <p:sp>
        <p:nvSpPr>
          <p:cNvPr id="8" name="Copyright"/>
          <p:cNvSpPr txBox="1">
            <a:spLocks noChangeArrowheads="1"/>
          </p:cNvSpPr>
          <p:nvPr userDrawn="1"/>
        </p:nvSpPr>
        <p:spPr bwMode="auto">
          <a:xfrm>
            <a:off x="285720" y="6572272"/>
            <a:ext cx="2769989" cy="153888"/>
          </a:xfrm>
          <a:prstGeom prst="rect">
            <a:avLst/>
          </a:prstGeom>
          <a:noFill/>
          <a:ln w="9525">
            <a:noFill/>
            <a:miter lim="800000"/>
            <a:headEnd/>
            <a:tailEnd/>
          </a:ln>
          <a:effectLst/>
        </p:spPr>
        <p:txBody>
          <a:bodyPr wrap="none" lIns="0" tIns="0" rIns="0" bIns="0">
            <a:spAutoFit/>
          </a:bodyPr>
          <a:lstStyle/>
          <a:p>
            <a:pPr algn="l"/>
            <a:r>
              <a:rPr lang="en-US" sz="1000" smtClean="0">
                <a:solidFill>
                  <a:srgbClr val="777777"/>
                </a:solidFill>
                <a:latin typeface="Arial" panose="020B0604020202020204" pitchFamily="34" charset="0"/>
              </a:rPr>
              <a:t>© 2016 Grant Thornton LLP  |  All rights reserved</a:t>
            </a:r>
            <a:endParaRPr lang="en-GB" sz="1000" dirty="0">
              <a:solidFill>
                <a:srgbClr val="777777"/>
              </a:solidFill>
              <a:latin typeface="Arial" panose="020B0604020202020204" pitchFamily="34" charset="0"/>
            </a:endParaRPr>
          </a:p>
        </p:txBody>
      </p:sp>
      <p:sp>
        <p:nvSpPr>
          <p:cNvPr id="2" name="FilePathFooter"/>
          <p:cNvSpPr>
            <a:spLocks noGrp="1"/>
          </p:cNvSpPr>
          <p:nvPr>
            <p:ph type="ftr" sz="quarter" idx="3"/>
          </p:nvPr>
        </p:nvSpPr>
        <p:spPr>
          <a:xfrm>
            <a:off x="360045" y="5957888"/>
            <a:ext cx="3086100" cy="365125"/>
          </a:xfrm>
          <a:prstGeom prst="rect">
            <a:avLst/>
          </a:prstGeom>
        </p:spPr>
        <p:txBody>
          <a:bodyPr vert="horz" wrap="none" lIns="0" tIns="0" rIns="0" bIns="0" rtlCol="0" anchor="ctr"/>
          <a:lstStyle>
            <a:lvl1pPr algn="l">
              <a:defRPr sz="1000">
                <a:solidFill>
                  <a:srgbClr val="777777"/>
                </a:solidFill>
                <a:latin typeface="Arial" panose="020B0604020202020204" pitchFamily="34" charset="0"/>
              </a:defRPr>
            </a:lvl1pPr>
          </a:lstStyle>
          <a:p>
            <a:r>
              <a:rPr lang="en-US" smtClean="0"/>
              <a:t>Presentation2</a:t>
            </a:r>
            <a:endParaRPr lang="en-US"/>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4" r:id="rId12"/>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Arial" charset="0"/>
        </a:defRPr>
      </a:lvl2pPr>
      <a:lvl3pPr algn="l" rtl="0" eaLnBrk="1" fontAlgn="base" hangingPunct="1">
        <a:spcBef>
          <a:spcPct val="0"/>
        </a:spcBef>
        <a:spcAft>
          <a:spcPct val="0"/>
        </a:spcAft>
        <a:defRPr sz="2800">
          <a:solidFill>
            <a:schemeClr val="tx2"/>
          </a:solidFill>
          <a:latin typeface="Arial" charset="0"/>
        </a:defRPr>
      </a:lvl3pPr>
      <a:lvl4pPr algn="l" rtl="0" eaLnBrk="1" fontAlgn="base" hangingPunct="1">
        <a:spcBef>
          <a:spcPct val="0"/>
        </a:spcBef>
        <a:spcAft>
          <a:spcPct val="0"/>
        </a:spcAft>
        <a:defRPr sz="2800">
          <a:solidFill>
            <a:schemeClr val="tx2"/>
          </a:solidFill>
          <a:latin typeface="Arial" charset="0"/>
        </a:defRPr>
      </a:lvl4pPr>
      <a:lvl5pPr algn="l" rtl="0" eaLnBrk="1" fontAlgn="base" hangingPunct="1">
        <a:spcBef>
          <a:spcPct val="0"/>
        </a:spcBef>
        <a:spcAft>
          <a:spcPct val="0"/>
        </a:spcAft>
        <a:defRPr sz="2800">
          <a:solidFill>
            <a:schemeClr val="tx2"/>
          </a:solidFill>
          <a:latin typeface="Arial" charset="0"/>
        </a:defRPr>
      </a:lvl5pPr>
      <a:lvl6pPr marL="457200" algn="l" rtl="0" eaLnBrk="1" fontAlgn="base" hangingPunct="1">
        <a:spcBef>
          <a:spcPct val="0"/>
        </a:spcBef>
        <a:spcAft>
          <a:spcPct val="0"/>
        </a:spcAft>
        <a:defRPr sz="2800">
          <a:solidFill>
            <a:schemeClr val="tx2"/>
          </a:solidFill>
          <a:latin typeface="Arial" charset="0"/>
        </a:defRPr>
      </a:lvl6pPr>
      <a:lvl7pPr marL="914400" algn="l" rtl="0" eaLnBrk="1" fontAlgn="base" hangingPunct="1">
        <a:spcBef>
          <a:spcPct val="0"/>
        </a:spcBef>
        <a:spcAft>
          <a:spcPct val="0"/>
        </a:spcAft>
        <a:defRPr sz="2800">
          <a:solidFill>
            <a:schemeClr val="tx2"/>
          </a:solidFill>
          <a:latin typeface="Arial" charset="0"/>
        </a:defRPr>
      </a:lvl7pPr>
      <a:lvl8pPr marL="1371600" algn="l" rtl="0" eaLnBrk="1" fontAlgn="base" hangingPunct="1">
        <a:spcBef>
          <a:spcPct val="0"/>
        </a:spcBef>
        <a:spcAft>
          <a:spcPct val="0"/>
        </a:spcAft>
        <a:defRPr sz="2800">
          <a:solidFill>
            <a:schemeClr val="tx2"/>
          </a:solidFill>
          <a:latin typeface="Arial" charset="0"/>
        </a:defRPr>
      </a:lvl8pPr>
      <a:lvl9pPr marL="1828800" algn="l" rtl="0" eaLnBrk="1" fontAlgn="base" hangingPunct="1">
        <a:spcBef>
          <a:spcPct val="0"/>
        </a:spcBef>
        <a:spcAft>
          <a:spcPct val="0"/>
        </a:spcAft>
        <a:defRPr sz="2800">
          <a:solidFill>
            <a:schemeClr val="tx2"/>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800">
          <a:solidFill>
            <a:schemeClr val="tx1"/>
          </a:solidFill>
          <a:latin typeface="+mn-lt"/>
        </a:defRPr>
      </a:lvl3pPr>
      <a:lvl4pPr marL="1600200" indent="-228600" algn="l" rtl="0" eaLnBrk="1" fontAlgn="base" hangingPunct="1">
        <a:spcBef>
          <a:spcPct val="20000"/>
        </a:spcBef>
        <a:spcAft>
          <a:spcPct val="0"/>
        </a:spcAft>
        <a:buChar char="–"/>
        <a:defRPr sz="2800">
          <a:solidFill>
            <a:schemeClr val="tx1"/>
          </a:solidFill>
          <a:latin typeface="+mn-lt"/>
        </a:defRPr>
      </a:lvl4pPr>
      <a:lvl5pPr marL="2057400" indent="-228600" algn="l" rtl="0" eaLnBrk="1" fontAlgn="base" hangingPunct="1">
        <a:spcBef>
          <a:spcPct val="20000"/>
        </a:spcBef>
        <a:spcAft>
          <a:spcPct val="0"/>
        </a:spcAft>
        <a:buChar char="»"/>
        <a:defRPr sz="2800">
          <a:solidFill>
            <a:schemeClr val="tx1"/>
          </a:solidFill>
          <a:latin typeface="+mn-lt"/>
        </a:defRPr>
      </a:lvl5pPr>
      <a:lvl6pPr marL="2514600" indent="-228600" algn="l" rtl="0" eaLnBrk="1" fontAlgn="base" hangingPunct="1">
        <a:spcBef>
          <a:spcPct val="20000"/>
        </a:spcBef>
        <a:spcAft>
          <a:spcPct val="0"/>
        </a:spcAft>
        <a:buChar char="»"/>
        <a:defRPr sz="2800">
          <a:solidFill>
            <a:schemeClr val="tx1"/>
          </a:solidFill>
          <a:latin typeface="+mn-lt"/>
        </a:defRPr>
      </a:lvl6pPr>
      <a:lvl7pPr marL="2971800" indent="-228600" algn="l" rtl="0" eaLnBrk="1" fontAlgn="base" hangingPunct="1">
        <a:spcBef>
          <a:spcPct val="20000"/>
        </a:spcBef>
        <a:spcAft>
          <a:spcPct val="0"/>
        </a:spcAft>
        <a:buChar char="»"/>
        <a:defRPr sz="2800">
          <a:solidFill>
            <a:schemeClr val="tx1"/>
          </a:solidFill>
          <a:latin typeface="+mn-lt"/>
        </a:defRPr>
      </a:lvl7pPr>
      <a:lvl8pPr marL="3429000" indent="-228600" algn="l" rtl="0" eaLnBrk="1" fontAlgn="base" hangingPunct="1">
        <a:spcBef>
          <a:spcPct val="20000"/>
        </a:spcBef>
        <a:spcAft>
          <a:spcPct val="0"/>
        </a:spcAft>
        <a:buChar char="»"/>
        <a:defRPr sz="2800">
          <a:solidFill>
            <a:schemeClr val="tx1"/>
          </a:solidFill>
          <a:latin typeface="+mn-lt"/>
        </a:defRPr>
      </a:lvl8pPr>
      <a:lvl9pPr marL="3886200" indent="-228600" algn="l" rtl="0" eaLnBrk="1" fontAlgn="base" hangingPunct="1">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idx="4294967295"/>
          </p:nvPr>
        </p:nvSpPr>
        <p:spPr>
          <a:xfrm>
            <a:off x="228600" y="1447800"/>
            <a:ext cx="8423275" cy="4337050"/>
          </a:xfrm>
        </p:spPr>
        <p:txBody>
          <a:bodyPr/>
          <a:lstStyle/>
          <a:p>
            <a:r>
              <a:rPr lang="en-US" dirty="0" smtClean="0"/>
              <a:t>Using the Law of Requisite Variety (LRV) to Manage Selected Federal Programs</a:t>
            </a:r>
            <a:endParaRPr lang="en-US" dirty="0"/>
          </a:p>
        </p:txBody>
      </p:sp>
      <p:sp>
        <p:nvSpPr>
          <p:cNvPr id="4" name="TextBox 3"/>
          <p:cNvSpPr txBox="1"/>
          <p:nvPr/>
        </p:nvSpPr>
        <p:spPr>
          <a:xfrm>
            <a:off x="762000" y="4114800"/>
            <a:ext cx="5432385" cy="830997"/>
          </a:xfrm>
          <a:prstGeom prst="rect">
            <a:avLst/>
          </a:prstGeom>
          <a:noFill/>
        </p:spPr>
        <p:txBody>
          <a:bodyPr wrap="none" rtlCol="0">
            <a:spAutoFit/>
          </a:bodyPr>
          <a:lstStyle/>
          <a:p>
            <a:r>
              <a:rPr lang="en-US" sz="1600" dirty="0" smtClean="0">
                <a:latin typeface="Times New Roman" panose="02020603050405020304" pitchFamily="18" charset="0"/>
                <a:cs typeface="Times New Roman" panose="02020603050405020304" pitchFamily="18" charset="0"/>
              </a:rPr>
              <a:t>Presentation at the Policy Studies Organization </a:t>
            </a:r>
            <a:r>
              <a:rPr lang="en-US" sz="1600" dirty="0" err="1" smtClean="0">
                <a:latin typeface="Times New Roman" panose="02020603050405020304" pitchFamily="18" charset="0"/>
                <a:cs typeface="Times New Roman" panose="02020603050405020304" pitchFamily="18" charset="0"/>
              </a:rPr>
              <a:t>Dupont</a:t>
            </a:r>
            <a:r>
              <a:rPr lang="en-US" sz="1600" dirty="0" smtClean="0">
                <a:latin typeface="Times New Roman" panose="02020603050405020304" pitchFamily="18" charset="0"/>
                <a:cs typeface="Times New Roman" panose="02020603050405020304" pitchFamily="18" charset="0"/>
              </a:rPr>
              <a:t> Summit</a:t>
            </a:r>
          </a:p>
          <a:p>
            <a:r>
              <a:rPr lang="en-US" sz="1600" dirty="0" smtClean="0">
                <a:latin typeface="Times New Roman" panose="02020603050405020304" pitchFamily="18" charset="0"/>
                <a:cs typeface="Times New Roman" panose="02020603050405020304" pitchFamily="18" charset="0"/>
              </a:rPr>
              <a:t>December 2, 2016</a:t>
            </a:r>
          </a:p>
          <a:p>
            <a:r>
              <a:rPr lang="en-US" sz="1600" dirty="0" smtClean="0">
                <a:latin typeface="Times New Roman" panose="02020603050405020304" pitchFamily="18" charset="0"/>
                <a:cs typeface="Times New Roman" panose="02020603050405020304" pitchFamily="18" charset="0"/>
              </a:rPr>
              <a:t>Morris Bosin - Presenter</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4129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363" y="360363"/>
            <a:ext cx="8478837" cy="477837"/>
          </a:xfrm>
        </p:spPr>
        <p:txBody>
          <a:bodyPr/>
          <a:lstStyle/>
          <a:p>
            <a:r>
              <a:rPr lang="en-US" sz="2400" dirty="0" smtClean="0">
                <a:latin typeface="Times New Roman" panose="02020603050405020304" pitchFamily="18" charset="0"/>
                <a:cs typeface="Times New Roman" panose="02020603050405020304" pitchFamily="18" charset="0"/>
              </a:rPr>
              <a:t>FDA </a:t>
            </a:r>
            <a:r>
              <a:rPr lang="en-US" sz="2400" dirty="0" smtClean="0">
                <a:latin typeface="Times New Roman" panose="02020603050405020304" pitchFamily="18" charset="0"/>
                <a:cs typeface="Times New Roman" panose="02020603050405020304" pitchFamily="18" charset="0"/>
              </a:rPr>
              <a:t>Complexity Challenges and Variety Reducing Solutions</a:t>
            </a:r>
            <a:endParaRPr lang="en-US" sz="24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578799" y="837587"/>
            <a:ext cx="8041963" cy="1600438"/>
          </a:xfrm>
          <a:prstGeom prst="rect">
            <a:avLst/>
          </a:prstGeom>
          <a:noFill/>
        </p:spPr>
        <p:txBody>
          <a:bodyPr wrap="square" rtlCol="0">
            <a:spAutoFit/>
          </a:bodyPr>
          <a:lstStyle/>
          <a:p>
            <a:r>
              <a:rPr lang="en-US" sz="1800" u="sng" dirty="0" smtClean="0">
                <a:latin typeface="Times New Roman" panose="02020603050405020304" pitchFamily="18" charset="0"/>
                <a:cs typeface="Times New Roman" panose="02020603050405020304" pitchFamily="18" charset="0"/>
              </a:rPr>
              <a:t>Challenge</a:t>
            </a:r>
          </a:p>
          <a:p>
            <a:r>
              <a:rPr lang="en-US" sz="2000" dirty="0" smtClean="0">
                <a:latin typeface="Times New Roman" panose="02020603050405020304" pitchFamily="18" charset="0"/>
                <a:cs typeface="Times New Roman" panose="02020603050405020304" pitchFamily="18" charset="0"/>
              </a:rPr>
              <a:t>High velocity technology environment</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Difficult for drug reviewers to keep pace with changes</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Difficult for pharmaceutical firms to focus drug development efforts so that they comply with FDA research protocols</a:t>
            </a:r>
          </a:p>
        </p:txBody>
      </p:sp>
      <p:sp>
        <p:nvSpPr>
          <p:cNvPr id="10" name="TextBox 9"/>
          <p:cNvSpPr txBox="1"/>
          <p:nvPr/>
        </p:nvSpPr>
        <p:spPr>
          <a:xfrm>
            <a:off x="589685" y="2514600"/>
            <a:ext cx="8041963" cy="984885"/>
          </a:xfrm>
          <a:prstGeom prst="rect">
            <a:avLst/>
          </a:prstGeom>
          <a:noFill/>
        </p:spPr>
        <p:txBody>
          <a:bodyPr wrap="square" rtlCol="0">
            <a:spAutoFit/>
          </a:bodyPr>
          <a:lstStyle/>
          <a:p>
            <a:r>
              <a:rPr lang="en-US" sz="1800" u="sng" dirty="0" smtClean="0">
                <a:latin typeface="Times New Roman" panose="02020603050405020304" pitchFamily="18" charset="0"/>
                <a:cs typeface="Times New Roman" panose="02020603050405020304" pitchFamily="18" charset="0"/>
              </a:rPr>
              <a:t>Impact</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Slower drug reviews</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Needed medications do not reach patients</a:t>
            </a:r>
          </a:p>
        </p:txBody>
      </p:sp>
      <p:sp>
        <p:nvSpPr>
          <p:cNvPr id="11" name="TextBox 10"/>
          <p:cNvSpPr txBox="1"/>
          <p:nvPr/>
        </p:nvSpPr>
        <p:spPr>
          <a:xfrm>
            <a:off x="589685" y="3749457"/>
            <a:ext cx="8041963" cy="3108543"/>
          </a:xfrm>
          <a:prstGeom prst="rect">
            <a:avLst/>
          </a:prstGeom>
          <a:noFill/>
        </p:spPr>
        <p:txBody>
          <a:bodyPr wrap="square" rtlCol="0">
            <a:spAutoFit/>
          </a:bodyPr>
          <a:lstStyle/>
          <a:p>
            <a:r>
              <a:rPr lang="en-US" sz="1800" u="sng" dirty="0" smtClean="0">
                <a:latin typeface="Times New Roman" panose="02020603050405020304" pitchFamily="18" charset="0"/>
                <a:cs typeface="Times New Roman" panose="02020603050405020304" pitchFamily="18" charset="0"/>
              </a:rPr>
              <a:t>Variety-Reducing Solution</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Technology forecasting - </a:t>
            </a:r>
            <a:r>
              <a:rPr lang="en-US" sz="2000" dirty="0">
                <a:latin typeface="Times New Roman" panose="02020603050405020304" pitchFamily="18" charset="0"/>
                <a:cs typeface="Times New Roman" panose="02020603050405020304" pitchFamily="18" charset="0"/>
              </a:rPr>
              <a:t>Recruit and train chemists, physicians and pharmacologists based on forecasting emerging trends in new drug </a:t>
            </a:r>
            <a:r>
              <a:rPr lang="en-US" sz="2000" dirty="0" smtClean="0">
                <a:latin typeface="Times New Roman" panose="02020603050405020304" pitchFamily="18" charset="0"/>
                <a:cs typeface="Times New Roman" panose="02020603050405020304" pitchFamily="18" charset="0"/>
              </a:rPr>
              <a:t>development</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Early consultation - </a:t>
            </a:r>
            <a:r>
              <a:rPr lang="en-US" sz="2000" dirty="0">
                <a:latin typeface="Times New Roman" panose="02020603050405020304" pitchFamily="18" charset="0"/>
                <a:cs typeface="Times New Roman" panose="02020603050405020304" pitchFamily="18" charset="0"/>
              </a:rPr>
              <a:t>Provide guidance to drug manufacturers early in the drug R&amp;D process to ensure quality </a:t>
            </a:r>
            <a:r>
              <a:rPr lang="en-US" sz="2000" dirty="0" smtClean="0">
                <a:latin typeface="Times New Roman" panose="02020603050405020304" pitchFamily="18" charset="0"/>
                <a:cs typeface="Times New Roman" panose="02020603050405020304" pitchFamily="18" charset="0"/>
              </a:rPr>
              <a:t>applications</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Online reviews of drug applications to accelerate drug review process</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Computer simulations to test impact of new molecular entities on the human body; reduces need for time consuming tests using animals</a:t>
            </a:r>
            <a:endParaRPr lang="en-US"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endParaRPr lang="en-US"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6797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449" y="109647"/>
            <a:ext cx="8410351" cy="630237"/>
          </a:xfrm>
        </p:spPr>
        <p:txBody>
          <a:bodyPr/>
          <a:lstStyle/>
          <a:p>
            <a:r>
              <a:rPr lang="en-US" sz="2000" dirty="0" smtClean="0">
                <a:latin typeface="Times New Roman" panose="02020603050405020304" pitchFamily="18" charset="0"/>
                <a:cs typeface="Times New Roman" panose="02020603050405020304" pitchFamily="18" charset="0"/>
              </a:rPr>
              <a:t>Indian Education Example – From Model Building to Strategy Formulation </a:t>
            </a:r>
            <a:endParaRPr lang="en-US" sz="2000" dirty="0">
              <a:latin typeface="Times New Roman" panose="02020603050405020304" pitchFamily="18" charset="0"/>
              <a:cs typeface="Times New Roman" panose="02020603050405020304" pitchFamily="18" charset="0"/>
            </a:endParaRPr>
          </a:p>
        </p:txBody>
      </p:sp>
      <p:sp>
        <p:nvSpPr>
          <p:cNvPr id="57" name="Oval 56"/>
          <p:cNvSpPr/>
          <p:nvPr/>
        </p:nvSpPr>
        <p:spPr>
          <a:xfrm>
            <a:off x="74503" y="1567115"/>
            <a:ext cx="3323492" cy="177086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5486400" y="1619092"/>
            <a:ext cx="2916238" cy="142037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6043785" y="2100964"/>
            <a:ext cx="1617751" cy="307777"/>
          </a:xfrm>
          <a:prstGeom prst="rect">
            <a:avLst/>
          </a:prstGeom>
          <a:noFill/>
        </p:spPr>
        <p:txBody>
          <a:bodyPr wrap="none" rtlCol="0">
            <a:spAutoFit/>
          </a:bodyPr>
          <a:lstStyle/>
          <a:p>
            <a:r>
              <a:rPr lang="en-US" sz="1400" dirty="0" smtClean="0">
                <a:latin typeface="Times New Roman" panose="02020603050405020304" pitchFamily="18" charset="0"/>
                <a:cs typeface="Times New Roman" panose="02020603050405020304" pitchFamily="18" charset="0"/>
              </a:rPr>
              <a:t>BIA-owned schools</a:t>
            </a:r>
            <a:endParaRPr lang="en-US" sz="1400" dirty="0">
              <a:latin typeface="Times New Roman" panose="02020603050405020304" pitchFamily="18" charset="0"/>
              <a:cs typeface="Times New Roman" panose="02020603050405020304" pitchFamily="18" charset="0"/>
            </a:endParaRPr>
          </a:p>
        </p:txBody>
      </p:sp>
      <p:sp>
        <p:nvSpPr>
          <p:cNvPr id="74" name="TextBox 73"/>
          <p:cNvSpPr txBox="1"/>
          <p:nvPr/>
        </p:nvSpPr>
        <p:spPr>
          <a:xfrm>
            <a:off x="6035812" y="1877863"/>
            <a:ext cx="1201098" cy="307777"/>
          </a:xfrm>
          <a:prstGeom prst="rect">
            <a:avLst/>
          </a:prstGeom>
          <a:noFill/>
        </p:spPr>
        <p:txBody>
          <a:bodyPr wrap="none" rtlCol="0">
            <a:spAutoFit/>
          </a:bodyPr>
          <a:lstStyle/>
          <a:p>
            <a:r>
              <a:rPr lang="en-US" sz="1400" dirty="0" smtClean="0">
                <a:latin typeface="Times New Roman" panose="02020603050405020304" pitchFamily="18" charset="0"/>
                <a:cs typeface="Times New Roman" panose="02020603050405020304" pitchFamily="18" charset="0"/>
              </a:rPr>
              <a:t>Tribal schools</a:t>
            </a:r>
            <a:endParaRPr lang="en-US" sz="1400" dirty="0">
              <a:latin typeface="Times New Roman" panose="02020603050405020304" pitchFamily="18" charset="0"/>
              <a:cs typeface="Times New Roman" panose="02020603050405020304" pitchFamily="18" charset="0"/>
            </a:endParaRPr>
          </a:p>
        </p:txBody>
      </p:sp>
      <p:sp>
        <p:nvSpPr>
          <p:cNvPr id="76" name="Oval 75"/>
          <p:cNvSpPr/>
          <p:nvPr/>
        </p:nvSpPr>
        <p:spPr>
          <a:xfrm>
            <a:off x="1656844" y="2280595"/>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2535863" y="2111866"/>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820174" y="2239367"/>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694989" y="2435310"/>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373860" y="2435310"/>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526260" y="2163167"/>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1135860" y="2522246"/>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1455457" y="2473816"/>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1150656" y="2536408"/>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961689" y="2930610"/>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1379257" y="2223445"/>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450060" y="2712895"/>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880046" y="2702010"/>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1079899" y="2204395"/>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667774" y="2887067"/>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1694942" y="2536408"/>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1379257" y="2724187"/>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2467824" y="2647987"/>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1661096" y="2922445"/>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2097714" y="2724187"/>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2266443" y="2340466"/>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2590293" y="2432995"/>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2108600" y="2155408"/>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1999742" y="2476537"/>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1912656" y="2188066"/>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1949623" y="3018462"/>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1925074" y="2726504"/>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2044817" y="2467967"/>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1957732" y="2112821"/>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1620274" y="2631252"/>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1729132" y="2340060"/>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1408003" y="2372716"/>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1620274" y="2078802"/>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1727601" y="2792221"/>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1813496" y="2565938"/>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4911" y="642701"/>
            <a:ext cx="2296885"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tx1"/>
                </a:solidFill>
                <a:latin typeface="Times New Roman" panose="02020603050405020304" pitchFamily="18" charset="0"/>
                <a:cs typeface="Times New Roman" panose="02020603050405020304" pitchFamily="18" charset="0"/>
              </a:rPr>
              <a:t>1. Identify the scope of Indian Education challenges in Indian Country</a:t>
            </a:r>
            <a:endParaRPr lang="en-US" sz="1200" b="1" dirty="0">
              <a:solidFill>
                <a:schemeClr val="tx1"/>
              </a:solidFill>
              <a:latin typeface="Times New Roman" panose="02020603050405020304" pitchFamily="18" charset="0"/>
              <a:cs typeface="Times New Roman" panose="02020603050405020304" pitchFamily="18" charset="0"/>
            </a:endParaRPr>
          </a:p>
        </p:txBody>
      </p:sp>
      <p:sp>
        <p:nvSpPr>
          <p:cNvPr id="111" name="Oval 110"/>
          <p:cNvSpPr/>
          <p:nvPr/>
        </p:nvSpPr>
        <p:spPr>
          <a:xfrm>
            <a:off x="5913348" y="1981794"/>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5928124" y="2194578"/>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5928124" y="2412328"/>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5928124" y="2663909"/>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5869613" y="625216"/>
            <a:ext cx="1888543"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tx1"/>
                </a:solidFill>
                <a:latin typeface="Times New Roman" panose="02020603050405020304" pitchFamily="18" charset="0"/>
                <a:cs typeface="Times New Roman" panose="02020603050405020304" pitchFamily="18" charset="0"/>
              </a:rPr>
              <a:t>2. Model the Indian Education universe</a:t>
            </a:r>
            <a:endParaRPr lang="en-US" sz="1200" b="1" dirty="0">
              <a:solidFill>
                <a:schemeClr val="tx1"/>
              </a:solidFill>
              <a:latin typeface="Times New Roman" panose="02020603050405020304" pitchFamily="18" charset="0"/>
              <a:cs typeface="Times New Roman" panose="02020603050405020304" pitchFamily="18" charset="0"/>
            </a:endParaRPr>
          </a:p>
        </p:txBody>
      </p:sp>
      <p:sp>
        <p:nvSpPr>
          <p:cNvPr id="116" name="Oval 115"/>
          <p:cNvSpPr/>
          <p:nvPr/>
        </p:nvSpPr>
        <p:spPr>
          <a:xfrm>
            <a:off x="972574" y="2391767"/>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1178268" y="2130931"/>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1277374" y="2696567"/>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1135860" y="1872185"/>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771189" y="1904479"/>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2688263" y="2264266"/>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2840663" y="2416666"/>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2714341" y="2764799"/>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2387717" y="2603543"/>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2197217" y="2810867"/>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2419293" y="3004493"/>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a:off x="2110132" y="2265221"/>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2381139" y="2243767"/>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1570156" y="1885792"/>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2567332" y="2722421"/>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3040915" y="2093386"/>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1135861" y="3663803"/>
            <a:ext cx="5916386" cy="4006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tx1"/>
                </a:solidFill>
                <a:latin typeface="Times New Roman" panose="02020603050405020304" pitchFamily="18" charset="0"/>
                <a:cs typeface="Times New Roman" panose="02020603050405020304" pitchFamily="18" charset="0"/>
              </a:rPr>
              <a:t>3. Tailor strategies to address significant components of the Indian Education universe </a:t>
            </a:r>
            <a:endParaRPr lang="en-US" sz="12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980464658"/>
              </p:ext>
            </p:extLst>
          </p:nvPr>
        </p:nvGraphicFramePr>
        <p:xfrm>
          <a:off x="928384" y="4187535"/>
          <a:ext cx="7316536" cy="1854200"/>
        </p:xfrm>
        <a:graphic>
          <a:graphicData uri="http://schemas.openxmlformats.org/drawingml/2006/table">
            <a:tbl>
              <a:tblPr firstRow="1" bandRow="1">
                <a:tableStyleId>{5C22544A-7EE6-4342-B048-85BDC9FD1C3A}</a:tableStyleId>
              </a:tblPr>
              <a:tblGrid>
                <a:gridCol w="2058736"/>
                <a:gridCol w="5257800"/>
              </a:tblGrid>
              <a:tr h="370840">
                <a:tc>
                  <a:txBody>
                    <a:bodyPr/>
                    <a:lstStyle/>
                    <a:p>
                      <a:r>
                        <a:rPr lang="en-US" sz="1400" b="0" dirty="0" smtClean="0">
                          <a:solidFill>
                            <a:schemeClr val="tx1"/>
                          </a:solidFill>
                          <a:latin typeface="Times New Roman" panose="02020603050405020304" pitchFamily="18" charset="0"/>
                          <a:cs typeface="Times New Roman" panose="02020603050405020304" pitchFamily="18" charset="0"/>
                        </a:rPr>
                        <a:t>Education Components</a:t>
                      </a:r>
                      <a:endParaRPr lang="en-US" sz="1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b="0" dirty="0" smtClean="0">
                          <a:solidFill>
                            <a:schemeClr val="tx1"/>
                          </a:solidFill>
                          <a:latin typeface="Times New Roman" panose="02020603050405020304" pitchFamily="18" charset="0"/>
                          <a:cs typeface="Times New Roman" panose="02020603050405020304" pitchFamily="18" charset="0"/>
                        </a:rPr>
                        <a:t>Strategic Approach</a:t>
                      </a:r>
                      <a:endParaRPr lang="en-US" sz="1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370840">
                <a:tc>
                  <a:txBody>
                    <a:bodyPr/>
                    <a:lstStyle/>
                    <a:p>
                      <a:r>
                        <a:rPr lang="en-US" sz="1400" b="0" dirty="0" smtClean="0">
                          <a:solidFill>
                            <a:schemeClr val="tx1"/>
                          </a:solidFill>
                          <a:latin typeface="Times New Roman" panose="02020603050405020304" pitchFamily="18" charset="0"/>
                          <a:cs typeface="Times New Roman" panose="02020603050405020304" pitchFamily="18" charset="0"/>
                        </a:rPr>
                        <a:t>Tribal Schools</a:t>
                      </a:r>
                      <a:endParaRPr lang="en-US" sz="1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chemeClr val="tx1"/>
                          </a:solidFill>
                          <a:latin typeface="Times New Roman" panose="02020603050405020304" pitchFamily="18" charset="0"/>
                          <a:cs typeface="Times New Roman" panose="02020603050405020304" pitchFamily="18" charset="0"/>
                        </a:rPr>
                        <a:t>Administrative support to assist Tribes in managing</a:t>
                      </a:r>
                      <a:r>
                        <a:rPr lang="en-US" sz="1400" b="0" baseline="0" dirty="0" smtClean="0">
                          <a:solidFill>
                            <a:schemeClr val="tx1"/>
                          </a:solidFill>
                          <a:latin typeface="Times New Roman" panose="02020603050405020304" pitchFamily="18" charset="0"/>
                          <a:cs typeface="Times New Roman" panose="02020603050405020304" pitchFamily="18" charset="0"/>
                        </a:rPr>
                        <a:t> their own schools</a:t>
                      </a:r>
                      <a:endParaRPr lang="en-US" sz="1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latin typeface="Times New Roman" panose="02020603050405020304" pitchFamily="18" charset="0"/>
                          <a:cs typeface="Times New Roman" panose="02020603050405020304" pitchFamily="18" charset="0"/>
                        </a:rPr>
                        <a:t>BIA-Owned</a:t>
                      </a:r>
                      <a:r>
                        <a:rPr lang="en-US" sz="1400" baseline="0" dirty="0" smtClean="0">
                          <a:latin typeface="Times New Roman" panose="02020603050405020304" pitchFamily="18" charset="0"/>
                          <a:cs typeface="Times New Roman" panose="02020603050405020304" pitchFamily="18" charset="0"/>
                        </a:rPr>
                        <a:t> Schools</a:t>
                      </a:r>
                      <a:endParaRPr lang="en-US" sz="1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chemeClr val="tx1"/>
                          </a:solidFill>
                          <a:latin typeface="Times New Roman" panose="02020603050405020304" pitchFamily="18" charset="0"/>
                          <a:cs typeface="Times New Roman" panose="02020603050405020304" pitchFamily="18" charset="0"/>
                        </a:rPr>
                        <a:t>School modernization through construction and broadband access</a:t>
                      </a:r>
                      <a:endParaRPr lang="en-US" sz="1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latin typeface="Times New Roman" panose="02020603050405020304" pitchFamily="18" charset="0"/>
                          <a:cs typeface="Times New Roman" panose="02020603050405020304" pitchFamily="18" charset="0"/>
                        </a:rPr>
                        <a:t>Indian Colleges</a:t>
                      </a:r>
                      <a:endParaRPr lang="en-US" sz="1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Times New Roman" panose="02020603050405020304" pitchFamily="18" charset="0"/>
                          <a:cs typeface="Times New Roman" panose="02020603050405020304" pitchFamily="18" charset="0"/>
                        </a:rPr>
                        <a:t>Enhance scholarships</a:t>
                      </a:r>
                      <a:endParaRPr lang="en-US" sz="1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latin typeface="Times New Roman" panose="02020603050405020304" pitchFamily="18" charset="0"/>
                          <a:cs typeface="Times New Roman" panose="02020603050405020304" pitchFamily="18" charset="0"/>
                        </a:rPr>
                        <a:t>Pre School</a:t>
                      </a:r>
                      <a:endParaRPr lang="en-US" sz="1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Times New Roman" panose="02020603050405020304" pitchFamily="18" charset="0"/>
                          <a:cs typeface="Times New Roman" panose="02020603050405020304" pitchFamily="18" charset="0"/>
                        </a:rPr>
                        <a:t>Early child and family development programs</a:t>
                      </a:r>
                      <a:endParaRPr lang="en-US" sz="1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5" name="Straight Connector 4"/>
          <p:cNvCxnSpPr>
            <a:stCxn id="69" idx="1"/>
          </p:cNvCxnSpPr>
          <p:nvPr/>
        </p:nvCxnSpPr>
        <p:spPr>
          <a:xfrm flipH="1" flipV="1">
            <a:off x="2866741" y="1752600"/>
            <a:ext cx="3046732" cy="7450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endCxn id="57" idx="5"/>
          </p:cNvCxnSpPr>
          <p:nvPr/>
        </p:nvCxnSpPr>
        <p:spPr>
          <a:xfrm flipH="1">
            <a:off x="2911281" y="2882959"/>
            <a:ext cx="3091874" cy="1956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6051758" y="2340060"/>
            <a:ext cx="1277914" cy="307777"/>
          </a:xfrm>
          <a:prstGeom prst="rect">
            <a:avLst/>
          </a:prstGeom>
          <a:noFill/>
        </p:spPr>
        <p:txBody>
          <a:bodyPr wrap="none" rtlCol="0">
            <a:spAutoFit/>
          </a:bodyPr>
          <a:lstStyle/>
          <a:p>
            <a:r>
              <a:rPr lang="en-US" sz="1400" dirty="0" smtClean="0">
                <a:latin typeface="Times New Roman" panose="02020603050405020304" pitchFamily="18" charset="0"/>
                <a:cs typeface="Times New Roman" panose="02020603050405020304" pitchFamily="18" charset="0"/>
              </a:rPr>
              <a:t>Indian colleges</a:t>
            </a:r>
            <a:endParaRPr lang="en-US" sz="1400" dirty="0">
              <a:latin typeface="Times New Roman" panose="02020603050405020304" pitchFamily="18" charset="0"/>
              <a:cs typeface="Times New Roman" panose="02020603050405020304" pitchFamily="18" charset="0"/>
            </a:endParaRPr>
          </a:p>
        </p:txBody>
      </p:sp>
      <p:sp>
        <p:nvSpPr>
          <p:cNvPr id="72" name="TextBox 71"/>
          <p:cNvSpPr txBox="1"/>
          <p:nvPr/>
        </p:nvSpPr>
        <p:spPr>
          <a:xfrm>
            <a:off x="6080524" y="2569397"/>
            <a:ext cx="952505" cy="307777"/>
          </a:xfrm>
          <a:prstGeom prst="rect">
            <a:avLst/>
          </a:prstGeom>
          <a:noFill/>
        </p:spPr>
        <p:txBody>
          <a:bodyPr wrap="none" rtlCol="0">
            <a:spAutoFit/>
          </a:bodyPr>
          <a:lstStyle/>
          <a:p>
            <a:r>
              <a:rPr lang="en-US" sz="1400" dirty="0" smtClean="0">
                <a:latin typeface="Times New Roman" panose="02020603050405020304" pitchFamily="18" charset="0"/>
                <a:cs typeface="Times New Roman" panose="02020603050405020304" pitchFamily="18" charset="0"/>
              </a:rPr>
              <a:t>Pre-school</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1517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363" y="360363"/>
            <a:ext cx="6040437" cy="477837"/>
          </a:xfrm>
        </p:spPr>
        <p:txBody>
          <a:bodyPr/>
          <a:lstStyle/>
          <a:p>
            <a:r>
              <a:rPr lang="en-US" sz="2000" dirty="0" smtClean="0">
                <a:latin typeface="Times New Roman" panose="02020603050405020304" pitchFamily="18" charset="0"/>
                <a:cs typeface="Times New Roman" panose="02020603050405020304" pitchFamily="18" charset="0"/>
              </a:rPr>
              <a:t>Indian Education Example – Two Extremes</a:t>
            </a:r>
            <a:endParaRPr lang="en-US"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33400" y="1066800"/>
            <a:ext cx="6179897" cy="400110"/>
          </a:xfrm>
          <a:prstGeom prst="rect">
            <a:avLst/>
          </a:prstGeom>
          <a:noFill/>
        </p:spPr>
        <p:txBody>
          <a:bodyPr wrap="none" rtlCol="0">
            <a:spAutoFit/>
          </a:bodyPr>
          <a:lstStyle/>
          <a:p>
            <a:r>
              <a:rPr lang="en-US" sz="2000" u="sng" dirty="0" smtClean="0">
                <a:latin typeface="Times New Roman" panose="02020603050405020304" pitchFamily="18" charset="0"/>
                <a:cs typeface="Times New Roman" panose="02020603050405020304" pitchFamily="18" charset="0"/>
              </a:rPr>
              <a:t>Symptoms of Over Complexity in the </a:t>
            </a:r>
            <a:r>
              <a:rPr lang="en-US" sz="2000" u="sng" dirty="0" smtClean="0">
                <a:latin typeface="Times New Roman" panose="02020603050405020304" pitchFamily="18" charset="0"/>
                <a:cs typeface="Times New Roman" panose="02020603050405020304" pitchFamily="18" charset="0"/>
              </a:rPr>
              <a:t>Management </a:t>
            </a:r>
            <a:r>
              <a:rPr lang="en-US" sz="2000" u="sng" dirty="0" smtClean="0">
                <a:latin typeface="Times New Roman" panose="02020603050405020304" pitchFamily="18" charset="0"/>
                <a:cs typeface="Times New Roman" panose="02020603050405020304" pitchFamily="18" charset="0"/>
              </a:rPr>
              <a:t>Model</a:t>
            </a:r>
            <a:endParaRPr lang="en-US" sz="2000" u="sng"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47700" y="1600200"/>
            <a:ext cx="7239000"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Proliferation of approaches to educational standards between Federal, state and Tribal entities strain school administrators' capacity to teach and test simultaneously</a:t>
            </a:r>
          </a:p>
        </p:txBody>
      </p:sp>
      <p:sp>
        <p:nvSpPr>
          <p:cNvPr id="7" name="TextBox 6"/>
          <p:cNvSpPr txBox="1"/>
          <p:nvPr/>
        </p:nvSpPr>
        <p:spPr>
          <a:xfrm>
            <a:off x="511629" y="3200400"/>
            <a:ext cx="6433171" cy="400110"/>
          </a:xfrm>
          <a:prstGeom prst="rect">
            <a:avLst/>
          </a:prstGeom>
          <a:noFill/>
        </p:spPr>
        <p:txBody>
          <a:bodyPr wrap="none" rtlCol="0">
            <a:spAutoFit/>
          </a:bodyPr>
          <a:lstStyle/>
          <a:p>
            <a:r>
              <a:rPr lang="en-US" sz="2000" u="sng" dirty="0" smtClean="0">
                <a:latin typeface="Times New Roman" panose="02020603050405020304" pitchFamily="18" charset="0"/>
                <a:cs typeface="Times New Roman" panose="02020603050405020304" pitchFamily="18" charset="0"/>
              </a:rPr>
              <a:t>Symptoms of Over Simplification in the </a:t>
            </a:r>
            <a:r>
              <a:rPr lang="en-US" sz="2000" u="sng" dirty="0" smtClean="0">
                <a:latin typeface="Times New Roman" panose="02020603050405020304" pitchFamily="18" charset="0"/>
                <a:cs typeface="Times New Roman" panose="02020603050405020304" pitchFamily="18" charset="0"/>
              </a:rPr>
              <a:t>Management </a:t>
            </a:r>
            <a:r>
              <a:rPr lang="en-US" sz="2000" u="sng" dirty="0" smtClean="0">
                <a:latin typeface="Times New Roman" panose="02020603050405020304" pitchFamily="18" charset="0"/>
                <a:cs typeface="Times New Roman" panose="02020603050405020304" pitchFamily="18" charset="0"/>
              </a:rPr>
              <a:t>Model</a:t>
            </a:r>
            <a:endParaRPr lang="en-US" sz="2000" u="sng" dirty="0">
              <a:latin typeface="Times New Roman" panose="02020603050405020304" pitchFamily="18" charset="0"/>
              <a:cs typeface="Times New Roman" panose="02020603050405020304" pitchFamily="18" charset="0"/>
            </a:endParaRPr>
          </a:p>
        </p:txBody>
      </p:sp>
      <p:sp>
        <p:nvSpPr>
          <p:cNvPr id="8" name="TextBox 7"/>
          <p:cNvSpPr txBox="1"/>
          <p:nvPr/>
        </p:nvSpPr>
        <p:spPr>
          <a:xfrm>
            <a:off x="647700" y="3657600"/>
            <a:ext cx="7239000"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Over-reliance on uniform national educational standards is unresponsive to individual needs for educational standards at the Tribal level</a:t>
            </a:r>
          </a:p>
        </p:txBody>
      </p:sp>
    </p:spTree>
    <p:extLst>
      <p:ext uri="{BB962C8B-B14F-4D97-AF65-F5344CB8AC3E}">
        <p14:creationId xmlns:p14="http://schemas.microsoft.com/office/powerpoint/2010/main" val="25443242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363" y="360363"/>
            <a:ext cx="8478837" cy="477837"/>
          </a:xfrm>
        </p:spPr>
        <p:txBody>
          <a:bodyPr/>
          <a:lstStyle/>
          <a:p>
            <a:r>
              <a:rPr lang="en-US" sz="2400" dirty="0" smtClean="0">
                <a:latin typeface="Times New Roman" panose="02020603050405020304" pitchFamily="18" charset="0"/>
                <a:cs typeface="Times New Roman" panose="02020603050405020304" pitchFamily="18" charset="0"/>
              </a:rPr>
              <a:t>Indian Education Challenges and Variety Reducing Solutions</a:t>
            </a:r>
            <a:endParaRPr lang="en-US" sz="24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360363" y="836474"/>
            <a:ext cx="8041963" cy="1292662"/>
          </a:xfrm>
          <a:prstGeom prst="rect">
            <a:avLst/>
          </a:prstGeom>
          <a:noFill/>
        </p:spPr>
        <p:txBody>
          <a:bodyPr wrap="square" rtlCol="0">
            <a:spAutoFit/>
          </a:bodyPr>
          <a:lstStyle/>
          <a:p>
            <a:r>
              <a:rPr lang="en-US" sz="1800" u="sng" dirty="0" smtClean="0">
                <a:latin typeface="Times New Roman" panose="02020603050405020304" pitchFamily="18" charset="0"/>
                <a:cs typeface="Times New Roman" panose="02020603050405020304" pitchFamily="18" charset="0"/>
              </a:rPr>
              <a:t>Challenge</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Conflicting Federal, state and tribal standards of learning</a:t>
            </a:r>
          </a:p>
          <a:p>
            <a:pPr marL="285750" indent="-28575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Tension between goals of maintaining cultural integrity and preparing students to succeed in the larger </a:t>
            </a:r>
            <a:r>
              <a:rPr lang="en-US" sz="2000" dirty="0" smtClean="0">
                <a:latin typeface="Times New Roman" panose="02020603050405020304" pitchFamily="18" charset="0"/>
                <a:cs typeface="Times New Roman" panose="02020603050405020304" pitchFamily="18" charset="0"/>
              </a:rPr>
              <a:t>society</a:t>
            </a:r>
            <a:endParaRPr lang="en-US" sz="20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360362" y="2452301"/>
            <a:ext cx="8041963" cy="1600438"/>
          </a:xfrm>
          <a:prstGeom prst="rect">
            <a:avLst/>
          </a:prstGeom>
          <a:noFill/>
        </p:spPr>
        <p:txBody>
          <a:bodyPr wrap="square" rtlCol="0">
            <a:spAutoFit/>
          </a:bodyPr>
          <a:lstStyle/>
          <a:p>
            <a:r>
              <a:rPr lang="en-US" sz="1800" u="sng" dirty="0" smtClean="0">
                <a:latin typeface="Times New Roman" panose="02020603050405020304" pitchFamily="18" charset="0"/>
                <a:cs typeface="Times New Roman" panose="02020603050405020304" pitchFamily="18" charset="0"/>
              </a:rPr>
              <a:t>Impact</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Testing overwhelms teaching environment, leaving little room for learning</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Frustrated students who are being tested at levels beyond their capacity</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Students marginalized between cultures that detract from learning readiness</a:t>
            </a:r>
          </a:p>
        </p:txBody>
      </p:sp>
      <p:sp>
        <p:nvSpPr>
          <p:cNvPr id="11" name="TextBox 10"/>
          <p:cNvSpPr txBox="1"/>
          <p:nvPr/>
        </p:nvSpPr>
        <p:spPr>
          <a:xfrm>
            <a:off x="382133" y="4191000"/>
            <a:ext cx="8041963" cy="2800767"/>
          </a:xfrm>
          <a:prstGeom prst="rect">
            <a:avLst/>
          </a:prstGeom>
          <a:noFill/>
        </p:spPr>
        <p:txBody>
          <a:bodyPr wrap="square" rtlCol="0">
            <a:spAutoFit/>
          </a:bodyPr>
          <a:lstStyle/>
          <a:p>
            <a:r>
              <a:rPr lang="en-US" sz="1800" u="sng" dirty="0" smtClean="0">
                <a:latin typeface="Times New Roman" panose="02020603050405020304" pitchFamily="18" charset="0"/>
                <a:cs typeface="Times New Roman" panose="02020603050405020304" pitchFamily="18" charset="0"/>
              </a:rPr>
              <a:t>Variety-Reducing Solution</a:t>
            </a:r>
          </a:p>
          <a:p>
            <a:pPr marL="285750" indent="-285750">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Collaborate among governing entities to align standards; have minimum core competencies throughout – establish intergovernmental bodies</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Align from top down or bottom up?</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Establish strong leadership at the school level that can mitigate the impact of complex and competing standards; strong leaders are great variety reducers </a:t>
            </a:r>
          </a:p>
          <a:p>
            <a:pPr marL="285750" indent="-285750">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endParaRPr lang="en-US"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526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363" y="360363"/>
            <a:ext cx="8478837" cy="477837"/>
          </a:xfrm>
        </p:spPr>
        <p:txBody>
          <a:bodyPr/>
          <a:lstStyle/>
          <a:p>
            <a:r>
              <a:rPr lang="en-US" sz="2400" dirty="0" smtClean="0">
                <a:latin typeface="Times New Roman" panose="02020603050405020304" pitchFamily="18" charset="0"/>
                <a:cs typeface="Times New Roman" panose="02020603050405020304" pitchFamily="18" charset="0"/>
              </a:rPr>
              <a:t>Generic Strategies to Reduce Complexity/Absorb Variety</a:t>
            </a:r>
            <a:endParaRPr lang="en-US" sz="24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371249" y="838200"/>
            <a:ext cx="8041963" cy="5909310"/>
          </a:xfrm>
          <a:prstGeom prst="rect">
            <a:avLst/>
          </a:prstGeom>
          <a:noFill/>
        </p:spPr>
        <p:txBody>
          <a:bodyPr wrap="square" rtlCol="0">
            <a:spAutoFit/>
          </a:bodyPr>
          <a:lstStyle/>
          <a:p>
            <a:pPr marL="285750" indent="-285750">
              <a:buFont typeface="Wingdings" panose="05000000000000000000" pitchFamily="2" charset="2"/>
              <a:buChar char="Ø"/>
            </a:pPr>
            <a:r>
              <a:rPr lang="en-US" sz="2400" b="1" dirty="0" smtClean="0">
                <a:latin typeface="Times New Roman" panose="02020603050405020304" pitchFamily="18" charset="0"/>
                <a:cs typeface="Times New Roman" panose="02020603050405020304" pitchFamily="18" charset="0"/>
              </a:rPr>
              <a:t>Form partnerships that combine complementary capabilities and create synergies "2+2=5" impact</a:t>
            </a:r>
          </a:p>
          <a:p>
            <a:pPr marL="342900" indent="-60325">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 Johnson &amp; Johnson – FDA - FBI – developed a holistic solution to Tylenol tampering</a:t>
            </a:r>
          </a:p>
          <a:p>
            <a:endParaRPr lang="en-US" sz="24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2400" b="1" dirty="0" smtClean="0">
                <a:latin typeface="Times New Roman" panose="02020603050405020304" pitchFamily="18" charset="0"/>
                <a:cs typeface="Times New Roman" panose="02020603050405020304" pitchFamily="18" charset="0"/>
              </a:rPr>
              <a:t>Economies of scale </a:t>
            </a:r>
          </a:p>
          <a:p>
            <a:pPr marL="342900" indent="-60325">
              <a:buFont typeface="Wingdings" panose="05000000000000000000" pitchFamily="2" charset="2"/>
              <a:buChar char="§"/>
            </a:pP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FDA shares laboratory space with other Federal and state agencies to spread fixed costs </a:t>
            </a:r>
          </a:p>
          <a:p>
            <a:pPr marL="342900" indent="-60325">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 Schools spread fixed costs by renting facilities for non-education purposes</a:t>
            </a:r>
            <a:endParaRPr lang="en-US" sz="2400" b="1"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2400" b="1" dirty="0" smtClean="0">
                <a:latin typeface="Times New Roman" panose="02020603050405020304" pitchFamily="18" charset="0"/>
                <a:cs typeface="Times New Roman" panose="02020603050405020304" pitchFamily="18" charset="0"/>
              </a:rPr>
              <a:t>Transfer core competencies </a:t>
            </a:r>
          </a:p>
          <a:p>
            <a:pPr marL="342900" indent="-60325">
              <a:buFont typeface="Wingdings" panose="05000000000000000000" pitchFamily="2" charset="2"/>
              <a:buChar char="§"/>
            </a:pPr>
            <a:r>
              <a:rPr lang="en-US" sz="2400" b="1"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Provide guidance to drug manufacturers early in the drug </a:t>
            </a:r>
            <a:r>
              <a:rPr lang="en-US" sz="2400" dirty="0" smtClean="0">
                <a:latin typeface="Times New Roman" panose="02020603050405020304" pitchFamily="18" charset="0"/>
                <a:cs typeface="Times New Roman" panose="02020603050405020304" pitchFamily="18" charset="0"/>
              </a:rPr>
              <a:t> R&amp;D </a:t>
            </a:r>
            <a:r>
              <a:rPr lang="en-US" sz="2400" dirty="0">
                <a:latin typeface="Times New Roman" panose="02020603050405020304" pitchFamily="18" charset="0"/>
                <a:cs typeface="Times New Roman" panose="02020603050405020304" pitchFamily="18" charset="0"/>
              </a:rPr>
              <a:t>process to ensure quality </a:t>
            </a:r>
            <a:r>
              <a:rPr lang="en-US" sz="2400" dirty="0" smtClean="0">
                <a:latin typeface="Times New Roman" panose="02020603050405020304" pitchFamily="18" charset="0"/>
                <a:cs typeface="Times New Roman" panose="02020603050405020304" pitchFamily="18" charset="0"/>
              </a:rPr>
              <a:t>applications</a:t>
            </a:r>
          </a:p>
          <a:p>
            <a:pPr marL="342900" indent="-60325">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 Establish teacher mentoring programs</a:t>
            </a:r>
            <a:endParaRPr lang="en-US" sz="2400" dirty="0">
              <a:latin typeface="Times New Roman" panose="02020603050405020304" pitchFamily="18" charset="0"/>
              <a:cs typeface="Times New Roman" panose="02020603050405020304" pitchFamily="18" charset="0"/>
            </a:endParaRPr>
          </a:p>
          <a:p>
            <a:endParaRPr lang="en-US"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18629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363" y="360363"/>
            <a:ext cx="8478837" cy="477837"/>
          </a:xfrm>
        </p:spPr>
        <p:txBody>
          <a:bodyPr/>
          <a:lstStyle/>
          <a:p>
            <a:r>
              <a:rPr lang="en-US" sz="2400" dirty="0" smtClean="0">
                <a:latin typeface="Times New Roman" panose="02020603050405020304" pitchFamily="18" charset="0"/>
                <a:cs typeface="Times New Roman" panose="02020603050405020304" pitchFamily="18" charset="0"/>
              </a:rPr>
              <a:t>Generic Strategies to Reduce Complexity/Absorb Variety</a:t>
            </a:r>
            <a:endParaRPr lang="en-US" sz="24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371249" y="838200"/>
            <a:ext cx="8041963" cy="5816977"/>
          </a:xfrm>
          <a:prstGeom prst="rect">
            <a:avLst/>
          </a:prstGeom>
          <a:noFill/>
        </p:spPr>
        <p:txBody>
          <a:bodyPr wrap="square" rtlCol="0">
            <a:spAutoFit/>
          </a:bodyPr>
          <a:lstStyle/>
          <a:p>
            <a:endParaRPr lang="en-US" sz="18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2400" b="1" dirty="0" smtClean="0">
                <a:latin typeface="Times New Roman" panose="02020603050405020304" pitchFamily="18" charset="0"/>
                <a:cs typeface="Times New Roman" panose="02020603050405020304" pitchFamily="18" charset="0"/>
              </a:rPr>
              <a:t>Prioritize risks </a:t>
            </a:r>
          </a:p>
          <a:p>
            <a:pPr marL="342900" indent="4763">
              <a:buFont typeface="Wingdings" panose="05000000000000000000" pitchFamily="2" charset="2"/>
              <a:buChar char="§"/>
            </a:pP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Assess student risks; design tailored educational curricula for students at highest risk </a:t>
            </a:r>
          </a:p>
          <a:p>
            <a:pPr marL="342900" indent="4763">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Establish fast track reviews for most needed drugs</a:t>
            </a:r>
            <a:endParaRPr lang="en-US" sz="2400" b="1"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2400" b="1" dirty="0" smtClean="0">
                <a:latin typeface="Times New Roman" panose="02020603050405020304" pitchFamily="18" charset="0"/>
                <a:cs typeface="Times New Roman" panose="02020603050405020304" pitchFamily="18" charset="0"/>
              </a:rPr>
              <a:t>Use information technology</a:t>
            </a:r>
            <a:r>
              <a:rPr lang="en-US" sz="2400" dirty="0" smtClean="0">
                <a:latin typeface="Times New Roman" panose="02020603050405020304" pitchFamily="18" charset="0"/>
                <a:cs typeface="Times New Roman" panose="02020603050405020304" pitchFamily="18" charset="0"/>
              </a:rPr>
              <a:t> </a:t>
            </a:r>
          </a:p>
          <a:p>
            <a:pPr marL="342900" indent="4763">
              <a:buFont typeface="Wingdings" panose="05000000000000000000" pitchFamily="2" charset="2"/>
              <a:buChar char="§"/>
            </a:pP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Accelerate drug review by submitting online drug applications </a:t>
            </a:r>
          </a:p>
          <a:p>
            <a:pPr marL="342900" indent="4763">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 Broaden educational opportunities through online learning; Kahn School example </a:t>
            </a:r>
            <a:endParaRPr lang="en-US" sz="2400" b="1"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2400" b="1" dirty="0" smtClean="0">
                <a:latin typeface="Times New Roman" panose="02020603050405020304" pitchFamily="18" charset="0"/>
                <a:cs typeface="Times New Roman" panose="02020603050405020304" pitchFamily="18" charset="0"/>
              </a:rPr>
              <a:t>Improve process design </a:t>
            </a:r>
          </a:p>
          <a:p>
            <a:pPr marL="342900" indent="4763">
              <a:buFont typeface="Wingdings" panose="05000000000000000000" pitchFamily="2" charset="2"/>
              <a:buChar char="§"/>
            </a:pP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Parallel rather than sequential drug review steps </a:t>
            </a:r>
          </a:p>
          <a:p>
            <a:pPr marL="342900" indent="4763">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 Team teaching</a:t>
            </a:r>
            <a:endParaRPr lang="en-US" sz="2400" b="1"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endParaRPr lang="en-US"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17338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363" y="360363"/>
            <a:ext cx="8423275" cy="401637"/>
          </a:xfrm>
        </p:spPr>
        <p:txBody>
          <a:bodyPr/>
          <a:lstStyle/>
          <a:p>
            <a:r>
              <a:rPr lang="en-US" sz="2400" dirty="0" smtClean="0">
                <a:latin typeface="Times New Roman" panose="02020603050405020304" pitchFamily="18" charset="0"/>
                <a:cs typeface="Times New Roman" panose="02020603050405020304" pitchFamily="18" charset="0"/>
              </a:rPr>
              <a:t>Summary</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1066800"/>
            <a:ext cx="8423275" cy="4197370"/>
          </a:xfrm>
        </p:spPr>
        <p:txBody>
          <a:bodyPr/>
          <a:lstStyle/>
          <a:p>
            <a:r>
              <a:rPr lang="en-US" sz="2400" dirty="0" smtClean="0">
                <a:latin typeface="Times New Roman" panose="02020603050405020304" pitchFamily="18" charset="0"/>
                <a:cs typeface="Times New Roman" panose="02020603050405020304" pitchFamily="18" charset="0"/>
              </a:rPr>
              <a:t>Federal managers instinctively employ LRV in managing complex problems</a:t>
            </a:r>
          </a:p>
          <a:p>
            <a:r>
              <a:rPr lang="en-US" sz="2400" dirty="0" smtClean="0">
                <a:latin typeface="Times New Roman" panose="02020603050405020304" pitchFamily="18" charset="0"/>
                <a:cs typeface="Times New Roman" panose="02020603050405020304" pitchFamily="18" charset="0"/>
              </a:rPr>
              <a:t>The challenge is achieving the delicate balance between over-complexity and over-simplification in the design of an effective management approach</a:t>
            </a:r>
          </a:p>
          <a:p>
            <a:r>
              <a:rPr lang="en-US" sz="2400" dirty="0" smtClean="0">
                <a:latin typeface="Times New Roman" panose="02020603050405020304" pitchFamily="18" charset="0"/>
                <a:cs typeface="Times New Roman" panose="02020603050405020304" pitchFamily="18" charset="0"/>
              </a:rPr>
              <a:t>Unlike closed mechanical or human systems, the LRV approach encounters extenuating circumstances when applied in the dynamic open system environment of a Federal program </a:t>
            </a:r>
          </a:p>
          <a:p>
            <a:r>
              <a:rPr lang="en-US" sz="2400" dirty="0" smtClean="0">
                <a:latin typeface="Times New Roman" panose="02020603050405020304" pitchFamily="18" charset="0"/>
                <a:cs typeface="Times New Roman" panose="02020603050405020304" pitchFamily="18" charset="0"/>
              </a:rPr>
              <a:t>Strategies are available to assist in reducing complexity and enabling successful problem management…if not resolution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4703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2514600"/>
            <a:ext cx="1544637" cy="477837"/>
          </a:xfrm>
        </p:spPr>
        <p:txBody>
          <a:bodyPr/>
          <a:lstStyle/>
          <a:p>
            <a:r>
              <a:rPr lang="en-US" dirty="0" smtClean="0"/>
              <a:t>Appendix</a:t>
            </a:r>
            <a:endParaRPr lang="en-US" dirty="0"/>
          </a:p>
        </p:txBody>
      </p:sp>
    </p:spTree>
    <p:extLst>
      <p:ext uri="{BB962C8B-B14F-4D97-AF65-F5344CB8AC3E}">
        <p14:creationId xmlns:p14="http://schemas.microsoft.com/office/powerpoint/2010/main" val="35145133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5278437" cy="477837"/>
          </a:xfrm>
        </p:spPr>
        <p:txBody>
          <a:bodyPr/>
          <a:lstStyle/>
          <a:p>
            <a:r>
              <a:rPr lang="en-US" sz="2000" dirty="0" smtClean="0">
                <a:latin typeface="Times New Roman" panose="02020603050405020304" pitchFamily="18" charset="0"/>
                <a:cs typeface="Times New Roman" panose="02020603050405020304" pitchFamily="18" charset="0"/>
              </a:rPr>
              <a:t>FDA Example – Important Considerations</a:t>
            </a:r>
            <a:endParaRPr lang="en-US" sz="20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036207906"/>
              </p:ext>
            </p:extLst>
          </p:nvPr>
        </p:nvGraphicFramePr>
        <p:xfrm>
          <a:off x="609600" y="630237"/>
          <a:ext cx="7848600" cy="6217920"/>
        </p:xfrm>
        <a:graphic>
          <a:graphicData uri="http://schemas.openxmlformats.org/drawingml/2006/table">
            <a:tbl>
              <a:tblPr firstRow="1" bandRow="1">
                <a:tableStyleId>{5C22544A-7EE6-4342-B048-85BDC9FD1C3A}</a:tableStyleId>
              </a:tblPr>
              <a:tblGrid>
                <a:gridCol w="2616200"/>
                <a:gridCol w="2616200"/>
                <a:gridCol w="2616200"/>
              </a:tblGrid>
              <a:tr h="370840">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Consideration</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Manifested in Agency</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Implications for Program Design</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Distribution of decision-making authority</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FDA makes final approval decisions</a:t>
                      </a:r>
                      <a:r>
                        <a:rPr lang="en-US" sz="1400" baseline="0" dirty="0" smtClean="0">
                          <a:solidFill>
                            <a:schemeClr val="tx1"/>
                          </a:solidFill>
                          <a:latin typeface="Times New Roman" panose="02020603050405020304" pitchFamily="18" charset="0"/>
                          <a:cs typeface="Times New Roman" panose="02020603050405020304" pitchFamily="18" charset="0"/>
                        </a:rPr>
                        <a:t> in consultation with advisory committees, but influenced by industry and consumer interests</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Regulatory decisions can be centralized, but must be backed by credible science</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Goals of the regulators</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Safety and efficacy; but potential conflict between stakeholders – accelerate</a:t>
                      </a:r>
                      <a:r>
                        <a:rPr lang="en-US" sz="1400" baseline="0" dirty="0" smtClean="0">
                          <a:solidFill>
                            <a:schemeClr val="tx1"/>
                          </a:solidFill>
                          <a:latin typeface="Times New Roman" panose="02020603050405020304" pitchFamily="18" charset="0"/>
                          <a:cs typeface="Times New Roman" panose="02020603050405020304" pitchFamily="18" charset="0"/>
                        </a:rPr>
                        <a:t> reviews to ensure economic profits vs. assurance of safety and efficacy</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Success of the regulatory model may be viewed as a balance of economic and safety interests; industry says go faster; consumer says go slower to ensure safety and efficacy</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Level at which problem is addressed</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Technical</a:t>
                      </a:r>
                      <a:r>
                        <a:rPr lang="en-US" sz="1400" baseline="0" dirty="0" smtClean="0">
                          <a:solidFill>
                            <a:schemeClr val="tx1"/>
                          </a:solidFill>
                          <a:latin typeface="Times New Roman" panose="02020603050405020304" pitchFamily="18" charset="0"/>
                          <a:cs typeface="Times New Roman" panose="02020603050405020304" pitchFamily="18" charset="0"/>
                        </a:rPr>
                        <a:t> – science assesses risk;</a:t>
                      </a:r>
                    </a:p>
                    <a:p>
                      <a:r>
                        <a:rPr lang="en-US" sz="1400" baseline="0" dirty="0" smtClean="0">
                          <a:solidFill>
                            <a:schemeClr val="tx1"/>
                          </a:solidFill>
                          <a:latin typeface="Times New Roman" panose="02020603050405020304" pitchFamily="18" charset="0"/>
                          <a:cs typeface="Times New Roman" panose="02020603050405020304" pitchFamily="18" charset="0"/>
                        </a:rPr>
                        <a:t>Managerial – agency must consider cost-benefit in managing the risk</a:t>
                      </a:r>
                    </a:p>
                    <a:p>
                      <a:r>
                        <a:rPr lang="en-US" sz="1400" baseline="0" dirty="0" smtClean="0">
                          <a:solidFill>
                            <a:schemeClr val="tx1"/>
                          </a:solidFill>
                          <a:latin typeface="Times New Roman" panose="02020603050405020304" pitchFamily="18" charset="0"/>
                          <a:cs typeface="Times New Roman" panose="02020603050405020304" pitchFamily="18" charset="0"/>
                        </a:rPr>
                        <a:t>Political – Regulatory rigor may be influenced by views of current Administration</a:t>
                      </a:r>
                    </a:p>
                    <a:p>
                      <a:r>
                        <a:rPr lang="en-US" sz="1400" baseline="0" dirty="0" smtClean="0">
                          <a:solidFill>
                            <a:schemeClr val="tx1"/>
                          </a:solidFill>
                          <a:latin typeface="Times New Roman" panose="02020603050405020304" pitchFamily="18" charset="0"/>
                          <a:cs typeface="Times New Roman" panose="02020603050405020304" pitchFamily="18" charset="0"/>
                        </a:rPr>
                        <a:t>Cultural – lawyers and scientists operate from different paradigms, but must arrive at consensus</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Multiple perspectives on problem solution complicates the regulatory model; may slow the drug</a:t>
                      </a:r>
                      <a:r>
                        <a:rPr lang="en-US" sz="1400" baseline="0" dirty="0" smtClean="0">
                          <a:solidFill>
                            <a:schemeClr val="tx1"/>
                          </a:solidFill>
                          <a:latin typeface="Times New Roman" panose="02020603050405020304" pitchFamily="18" charset="0"/>
                          <a:cs typeface="Times New Roman" panose="02020603050405020304" pitchFamily="18" charset="0"/>
                        </a:rPr>
                        <a:t> review process</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Rate of change</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Rapid advancement in biotechnology and genomics create a high velocity environment for drug review</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Regulatory model is further</a:t>
                      </a:r>
                      <a:r>
                        <a:rPr lang="en-US" sz="1400" baseline="0" dirty="0" smtClean="0">
                          <a:solidFill>
                            <a:schemeClr val="tx1"/>
                          </a:solidFill>
                          <a:latin typeface="Times New Roman" panose="02020603050405020304" pitchFamily="18" charset="0"/>
                          <a:cs typeface="Times New Roman" panose="02020603050405020304" pitchFamily="18" charset="0"/>
                        </a:rPr>
                        <a:t> complicated by the need for drug reviewers to keep pace with new developments.</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666649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162800" cy="477837"/>
          </a:xfrm>
        </p:spPr>
        <p:txBody>
          <a:bodyPr/>
          <a:lstStyle/>
          <a:p>
            <a:r>
              <a:rPr lang="en-US" sz="2000" dirty="0" smtClean="0">
                <a:latin typeface="Times New Roman" panose="02020603050405020304" pitchFamily="18" charset="0"/>
                <a:cs typeface="Times New Roman" panose="02020603050405020304" pitchFamily="18" charset="0"/>
              </a:rPr>
              <a:t>Indian Education Example – Important Considerations</a:t>
            </a:r>
            <a:endParaRPr lang="en-US" sz="20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81740072"/>
              </p:ext>
            </p:extLst>
          </p:nvPr>
        </p:nvGraphicFramePr>
        <p:xfrm>
          <a:off x="228600" y="652008"/>
          <a:ext cx="8686800" cy="5643880"/>
        </p:xfrm>
        <a:graphic>
          <a:graphicData uri="http://schemas.openxmlformats.org/drawingml/2006/table">
            <a:tbl>
              <a:tblPr firstRow="1" bandRow="1">
                <a:tableStyleId>{5C22544A-7EE6-4342-B048-85BDC9FD1C3A}</a:tableStyleId>
              </a:tblPr>
              <a:tblGrid>
                <a:gridCol w="2895600"/>
                <a:gridCol w="2895600"/>
                <a:gridCol w="2895600"/>
              </a:tblGrid>
              <a:tr h="370840">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Consideration</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Manifested in Agency</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Implications for Program Design</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Distribution of decision-making authority</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Decisions on learning standards are dispersed among Federal,</a:t>
                      </a:r>
                      <a:r>
                        <a:rPr lang="en-US" sz="1400" baseline="0" dirty="0" smtClean="0">
                          <a:solidFill>
                            <a:schemeClr val="tx1"/>
                          </a:solidFill>
                          <a:latin typeface="Times New Roman" panose="02020603050405020304" pitchFamily="18" charset="0"/>
                          <a:cs typeface="Times New Roman" panose="02020603050405020304" pitchFamily="18" charset="0"/>
                        </a:rPr>
                        <a:t> state, Tribes and Tribal advisory boards</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Must include</a:t>
                      </a:r>
                      <a:r>
                        <a:rPr lang="en-US" sz="1400" baseline="0" dirty="0" smtClean="0">
                          <a:solidFill>
                            <a:schemeClr val="tx1"/>
                          </a:solidFill>
                          <a:latin typeface="Times New Roman" panose="02020603050405020304" pitchFamily="18" charset="0"/>
                          <a:cs typeface="Times New Roman" panose="02020603050405020304" pitchFamily="18" charset="0"/>
                        </a:rPr>
                        <a:t> a mediation process that defines roles and responsibilities for standard setting </a:t>
                      </a:r>
                      <a:r>
                        <a:rPr lang="en-US" sz="1400" dirty="0" smtClean="0">
                          <a:solidFill>
                            <a:schemeClr val="tx1"/>
                          </a:solidFill>
                          <a:latin typeface="Times New Roman" panose="02020603050405020304" pitchFamily="18" charset="0"/>
                          <a:cs typeface="Times New Roman" panose="02020603050405020304" pitchFamily="18" charset="0"/>
                        </a:rPr>
                        <a:t>among stakeholders; this increases capacity for absorbing complexity of  a distributed</a:t>
                      </a:r>
                      <a:r>
                        <a:rPr lang="en-US" sz="1400" baseline="0" dirty="0" smtClean="0">
                          <a:solidFill>
                            <a:schemeClr val="tx1"/>
                          </a:solidFill>
                          <a:latin typeface="Times New Roman" panose="02020603050405020304" pitchFamily="18" charset="0"/>
                          <a:cs typeface="Times New Roman" panose="02020603050405020304" pitchFamily="18" charset="0"/>
                        </a:rPr>
                        <a:t> decision-making environment</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Goals of the regulators</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Tension between goals of maintaining cultural integrity</a:t>
                      </a:r>
                      <a:r>
                        <a:rPr lang="en-US" sz="1400" baseline="0" dirty="0" smtClean="0">
                          <a:solidFill>
                            <a:schemeClr val="tx1"/>
                          </a:solidFill>
                          <a:latin typeface="Times New Roman" panose="02020603050405020304" pitchFamily="18" charset="0"/>
                          <a:cs typeface="Times New Roman" panose="02020603050405020304" pitchFamily="18" charset="0"/>
                        </a:rPr>
                        <a:t> and preparing students to succeed in the larger society</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Design must accommodate multiple goals; increases complexity of management mechanism and decreases ability to control outcomes</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Level at which problem is addressed</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Technical</a:t>
                      </a:r>
                      <a:r>
                        <a:rPr lang="en-US" sz="1400" baseline="0" dirty="0" smtClean="0">
                          <a:solidFill>
                            <a:schemeClr val="tx1"/>
                          </a:solidFill>
                          <a:latin typeface="Times New Roman" panose="02020603050405020304" pitchFamily="18" charset="0"/>
                          <a:cs typeface="Times New Roman" panose="02020603050405020304" pitchFamily="18" charset="0"/>
                        </a:rPr>
                        <a:t> – Define educational standards based on research;</a:t>
                      </a:r>
                    </a:p>
                    <a:p>
                      <a:r>
                        <a:rPr lang="en-US" sz="1400" baseline="0" dirty="0" smtClean="0">
                          <a:solidFill>
                            <a:schemeClr val="tx1"/>
                          </a:solidFill>
                          <a:latin typeface="Times New Roman" panose="02020603050405020304" pitchFamily="18" charset="0"/>
                          <a:cs typeface="Times New Roman" panose="02020603050405020304" pitchFamily="18" charset="0"/>
                        </a:rPr>
                        <a:t>Managerial – Match standards to educational setting</a:t>
                      </a:r>
                    </a:p>
                    <a:p>
                      <a:r>
                        <a:rPr lang="en-US" sz="1400" baseline="0" dirty="0" smtClean="0">
                          <a:solidFill>
                            <a:schemeClr val="tx1"/>
                          </a:solidFill>
                          <a:latin typeface="Times New Roman" panose="02020603050405020304" pitchFamily="18" charset="0"/>
                          <a:cs typeface="Times New Roman" panose="02020603050405020304" pitchFamily="18" charset="0"/>
                        </a:rPr>
                        <a:t>Political – Negotiate learning priorities among stakeholders</a:t>
                      </a:r>
                    </a:p>
                    <a:p>
                      <a:r>
                        <a:rPr lang="en-US" sz="1400" baseline="0" dirty="0" smtClean="0">
                          <a:solidFill>
                            <a:schemeClr val="tx1"/>
                          </a:solidFill>
                          <a:latin typeface="Times New Roman" panose="02020603050405020304" pitchFamily="18" charset="0"/>
                          <a:cs typeface="Times New Roman" panose="02020603050405020304" pitchFamily="18" charset="0"/>
                        </a:rPr>
                        <a:t>Cultural – Clarify differences in values and accommodate in model</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Multiple perspectives on problem solution complicates the regulatory model;  complexity is absorbed by tailoring</a:t>
                      </a:r>
                      <a:r>
                        <a:rPr lang="en-US" sz="1400" baseline="0" dirty="0" smtClean="0">
                          <a:solidFill>
                            <a:schemeClr val="tx1"/>
                          </a:solidFill>
                          <a:latin typeface="Times New Roman" panose="02020603050405020304" pitchFamily="18" charset="0"/>
                          <a:cs typeface="Times New Roman" panose="02020603050405020304" pitchFamily="18" charset="0"/>
                        </a:rPr>
                        <a:t> 'total educational solutions' to individual regiona</a:t>
                      </a:r>
                      <a:r>
                        <a:rPr lang="en-US" sz="1400" dirty="0" smtClean="0">
                          <a:solidFill>
                            <a:schemeClr val="tx1"/>
                          </a:solidFill>
                          <a:latin typeface="Times New Roman" panose="02020603050405020304" pitchFamily="18" charset="0"/>
                          <a:cs typeface="Times New Roman" panose="02020603050405020304" pitchFamily="18" charset="0"/>
                        </a:rPr>
                        <a:t>l, state or Tribal needs; Tribal sovereignty fosters </a:t>
                      </a:r>
                      <a:r>
                        <a:rPr lang="en-US" sz="1400" baseline="0" dirty="0" smtClean="0">
                          <a:solidFill>
                            <a:schemeClr val="tx1"/>
                          </a:solidFill>
                          <a:latin typeface="Times New Roman" panose="02020603050405020304" pitchFamily="18" charset="0"/>
                          <a:cs typeface="Times New Roman" panose="02020603050405020304" pitchFamily="18" charset="0"/>
                        </a:rPr>
                        <a:t>strong resistance to a National concept of  'Indian education standards.'</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Rate of change</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A degree of cultural</a:t>
                      </a:r>
                      <a:r>
                        <a:rPr lang="en-US" sz="1400" baseline="0" dirty="0" smtClean="0">
                          <a:solidFill>
                            <a:schemeClr val="tx1"/>
                          </a:solidFill>
                          <a:latin typeface="Times New Roman" panose="02020603050405020304" pitchFamily="18" charset="0"/>
                          <a:cs typeface="Times New Roman" panose="02020603050405020304" pitchFamily="18" charset="0"/>
                        </a:rPr>
                        <a:t> resistance and goal conflicts acts as a brake to the rate of change in the Indian Education environment</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Slow and deliberate progress enables regulatory model to keep pace with changes</a:t>
                      </a:r>
                      <a:r>
                        <a:rPr lang="en-US" sz="1400" baseline="0" dirty="0" smtClean="0">
                          <a:solidFill>
                            <a:schemeClr val="tx1"/>
                          </a:solidFill>
                          <a:latin typeface="Times New Roman" panose="02020603050405020304" pitchFamily="18" charset="0"/>
                          <a:cs typeface="Times New Roman" panose="02020603050405020304" pitchFamily="18" charset="0"/>
                        </a:rPr>
                        <a:t>.</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80119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363" y="360363"/>
            <a:ext cx="8423275" cy="554037"/>
          </a:xfrm>
        </p:spPr>
        <p:txBody>
          <a:bodyPr/>
          <a:lstStyle/>
          <a:p>
            <a:r>
              <a:rPr lang="en-US" sz="2400" dirty="0" smtClean="0">
                <a:latin typeface="Times New Roman" panose="02020603050405020304" pitchFamily="18" charset="0"/>
                <a:cs typeface="Times New Roman" panose="02020603050405020304" pitchFamily="18" charset="0"/>
              </a:rPr>
              <a:t>Overview</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60362" y="1219200"/>
            <a:ext cx="8423275" cy="5181600"/>
          </a:xfrm>
        </p:spPr>
        <p:txBody>
          <a:bodyPr/>
          <a:lstStyle/>
          <a:p>
            <a:r>
              <a:rPr lang="en-US" sz="2000" dirty="0" smtClean="0">
                <a:latin typeface="Times New Roman" panose="02020603050405020304" pitchFamily="18" charset="0"/>
                <a:cs typeface="Times New Roman" panose="02020603050405020304" pitchFamily="18" charset="0"/>
              </a:rPr>
              <a:t>How do Federal leaders design programs that successfully address the complex and varied needs of their stakeholders?</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They design a management approach with a sufficient variety  of strategies </a:t>
            </a:r>
            <a:r>
              <a:rPr lang="en-US" sz="2000" dirty="0" smtClean="0">
                <a:latin typeface="Times New Roman" panose="02020603050405020304" pitchFamily="18" charset="0"/>
                <a:cs typeface="Times New Roman" panose="02020603050405020304" pitchFamily="18" charset="0"/>
              </a:rPr>
              <a:t>to match the varied needs of the stakeholders</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Insufficient variety does not effectively </a:t>
            </a:r>
            <a:r>
              <a:rPr lang="en-US" sz="2000" dirty="0" smtClean="0">
                <a:latin typeface="Times New Roman" panose="02020603050405020304" pitchFamily="18" charset="0"/>
                <a:cs typeface="Times New Roman" panose="02020603050405020304" pitchFamily="18" charset="0"/>
              </a:rPr>
              <a:t>meet stakeholder needs.  </a:t>
            </a:r>
            <a:r>
              <a:rPr lang="en-US" sz="2000" dirty="0">
                <a:latin typeface="Times New Roman" panose="02020603050405020304" pitchFamily="18" charset="0"/>
                <a:cs typeface="Times New Roman" panose="02020603050405020304" pitchFamily="18" charset="0"/>
              </a:rPr>
              <a:t>Too much variety poses fundamental challenges in </a:t>
            </a:r>
            <a:r>
              <a:rPr lang="en-US" sz="2000" dirty="0" smtClean="0">
                <a:latin typeface="Times New Roman" panose="02020603050405020304" pitchFamily="18" charset="0"/>
                <a:cs typeface="Times New Roman" panose="02020603050405020304" pitchFamily="18" charset="0"/>
              </a:rPr>
              <a:t>managing the program.</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Establishing requisite variety requires achieving a delicate balance between over-complexity and over-simplification</a:t>
            </a:r>
          </a:p>
          <a:p>
            <a:pPr marL="0" indent="0">
              <a:buNone/>
            </a:pP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You need to collect the right kind of information about the environment in order to design effective strategic responses</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5923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657" y="152400"/>
            <a:ext cx="8423275" cy="401637"/>
          </a:xfrm>
        </p:spPr>
        <p:txBody>
          <a:bodyPr/>
          <a:lstStyle/>
          <a:p>
            <a:r>
              <a:rPr lang="en-US" sz="2000" dirty="0" smtClean="0">
                <a:latin typeface="Times New Roman" panose="02020603050405020304" pitchFamily="18" charset="0"/>
                <a:cs typeface="Times New Roman" panose="02020603050405020304" pitchFamily="18" charset="0"/>
              </a:rPr>
              <a:t>Complexity Challenges and Strategic Solutions to Enhance Requisite Variety</a:t>
            </a:r>
            <a:endParaRPr lang="en-US" sz="20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502452441"/>
              </p:ext>
            </p:extLst>
          </p:nvPr>
        </p:nvGraphicFramePr>
        <p:xfrm>
          <a:off x="413657" y="564923"/>
          <a:ext cx="8381999" cy="5948680"/>
        </p:xfrm>
        <a:graphic>
          <a:graphicData uri="http://schemas.openxmlformats.org/drawingml/2006/table">
            <a:tbl>
              <a:tblPr firstRow="1" bandRow="1">
                <a:tableStyleId>{5C22544A-7EE6-4342-B048-85BDC9FD1C3A}</a:tableStyleId>
              </a:tblPr>
              <a:tblGrid>
                <a:gridCol w="2186608"/>
                <a:gridCol w="2113722"/>
                <a:gridCol w="1342997"/>
                <a:gridCol w="2738672"/>
              </a:tblGrid>
              <a:tr h="370840">
                <a:tc>
                  <a:txBody>
                    <a:bodyPr/>
                    <a:lstStyle/>
                    <a:p>
                      <a:r>
                        <a:rPr lang="en-US" dirty="0" smtClean="0">
                          <a:solidFill>
                            <a:schemeClr val="tx1"/>
                          </a:solidFill>
                          <a:latin typeface="Times New Roman" panose="02020603050405020304" pitchFamily="18" charset="0"/>
                          <a:cs typeface="Times New Roman" panose="02020603050405020304" pitchFamily="18" charset="0"/>
                        </a:rPr>
                        <a:t>Challenge</a:t>
                      </a:r>
                      <a:endParaRPr lang="en-US"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Times New Roman" panose="02020603050405020304" pitchFamily="18" charset="0"/>
                          <a:cs typeface="Times New Roman" panose="02020603050405020304" pitchFamily="18" charset="0"/>
                        </a:rPr>
                        <a:t>Strategic Approach </a:t>
                      </a:r>
                      <a:endParaRPr lang="en-US"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Times New Roman" panose="02020603050405020304" pitchFamily="18" charset="0"/>
                          <a:cs typeface="Times New Roman" panose="02020603050405020304" pitchFamily="18" charset="0"/>
                        </a:rPr>
                        <a:t>Agency</a:t>
                      </a:r>
                      <a:endParaRPr lang="en-US"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latin typeface="Times New Roman" panose="02020603050405020304" pitchFamily="18" charset="0"/>
                          <a:cs typeface="Times New Roman" panose="02020603050405020304" pitchFamily="18" charset="0"/>
                        </a:rPr>
                        <a:t>Illustration</a:t>
                      </a:r>
                      <a:endParaRPr lang="en-US"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5960">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Widely distributed decision-making in design of management approach</a:t>
                      </a:r>
                      <a:r>
                        <a:rPr lang="en-US" sz="1400" baseline="0" dirty="0" smtClean="0">
                          <a:solidFill>
                            <a:schemeClr val="tx1"/>
                          </a:solidFill>
                          <a:latin typeface="Times New Roman" panose="02020603050405020304" pitchFamily="18" charset="0"/>
                          <a:cs typeface="Times New Roman" panose="02020603050405020304" pitchFamily="18" charset="0"/>
                        </a:rPr>
                        <a:t> </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Leverage complementary capabilities</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Times New Roman" panose="02020603050405020304" pitchFamily="18" charset="0"/>
                          <a:cs typeface="Times New Roman" panose="02020603050405020304" pitchFamily="18" charset="0"/>
                        </a:rPr>
                        <a:t>Bureau of Indian Education</a:t>
                      </a:r>
                      <a:endParaRPr lang="en-US" sz="1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Times New Roman" panose="02020603050405020304" pitchFamily="18" charset="0"/>
                          <a:cs typeface="Times New Roman" panose="02020603050405020304" pitchFamily="18" charset="0"/>
                        </a:rPr>
                        <a:t>Incorporate positive features of Federal, state and Tribal educational standards in evaluating student progress</a:t>
                      </a:r>
                      <a:endParaRPr lang="en-US" sz="1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baseline="0" dirty="0" smtClean="0">
                          <a:solidFill>
                            <a:schemeClr val="tx1"/>
                          </a:solidFill>
                          <a:latin typeface="Times New Roman" panose="02020603050405020304" pitchFamily="18" charset="0"/>
                          <a:cs typeface="Times New Roman" panose="02020603050405020304" pitchFamily="18" charset="0"/>
                        </a:rPr>
                        <a:t>Goal conflicts among stakeholders</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Establish adjudicating</a:t>
                      </a:r>
                      <a:r>
                        <a:rPr lang="en-US" sz="1400" baseline="0" dirty="0" smtClean="0">
                          <a:solidFill>
                            <a:schemeClr val="tx1"/>
                          </a:solidFill>
                          <a:latin typeface="Times New Roman" panose="02020603050405020304" pitchFamily="18" charset="0"/>
                          <a:cs typeface="Times New Roman" panose="02020603050405020304" pitchFamily="18" charset="0"/>
                        </a:rPr>
                        <a:t> mechanisms to mediate among competing goals</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NOAA Marine Fisheries</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Established Marine Fisheries Commissions to</a:t>
                      </a:r>
                      <a:r>
                        <a:rPr lang="en-US" sz="1400" baseline="0" dirty="0" smtClean="0">
                          <a:solidFill>
                            <a:schemeClr val="tx1"/>
                          </a:solidFill>
                          <a:latin typeface="Times New Roman" panose="02020603050405020304" pitchFamily="18" charset="0"/>
                          <a:cs typeface="Times New Roman" panose="02020603050405020304" pitchFamily="18" charset="0"/>
                        </a:rPr>
                        <a:t> collaborate on resource management decisions that address diverse goals of stakeholders</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Problem manifests at technical, managerial, political and cultural levels</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Holistic program initiatives</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Bureau</a:t>
                      </a:r>
                      <a:r>
                        <a:rPr lang="en-US" sz="1400" baseline="0" dirty="0" smtClean="0">
                          <a:solidFill>
                            <a:schemeClr val="tx1"/>
                          </a:solidFill>
                          <a:latin typeface="Times New Roman" panose="02020603050405020304" pitchFamily="18" charset="0"/>
                          <a:cs typeface="Times New Roman" panose="02020603050405020304" pitchFamily="18" charset="0"/>
                        </a:rPr>
                        <a:t> of Indian Education</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Address Tribal educational needs by combining</a:t>
                      </a:r>
                      <a:r>
                        <a:rPr lang="en-US" sz="1400" baseline="0" dirty="0" smtClean="0">
                          <a:solidFill>
                            <a:schemeClr val="tx1"/>
                          </a:solidFill>
                          <a:latin typeface="Times New Roman" panose="02020603050405020304" pitchFamily="18" charset="0"/>
                          <a:cs typeface="Times New Roman" panose="02020603050405020304" pitchFamily="18" charset="0"/>
                        </a:rPr>
                        <a:t> proven teaching approaches with competent school administrators, awareness of Federal-state-Tribal political interaction and sensitivity to the cultural context of Indian education</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High velocity environment</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Engage in foresight activities – e.g. technology forecasting</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FDA Drug Review</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Times New Roman" panose="02020603050405020304" pitchFamily="18" charset="0"/>
                          <a:cs typeface="Times New Roman" panose="02020603050405020304" pitchFamily="18" charset="0"/>
                        </a:rPr>
                        <a:t>Recruit and train chemists, physicians</a:t>
                      </a:r>
                      <a:r>
                        <a:rPr lang="en-US" sz="1400" baseline="0" dirty="0" smtClean="0">
                          <a:latin typeface="Times New Roman" panose="02020603050405020304" pitchFamily="18" charset="0"/>
                          <a:cs typeface="Times New Roman" panose="02020603050405020304" pitchFamily="18" charset="0"/>
                        </a:rPr>
                        <a:t> and pharmacologists based on forecasting emerging trends in new drug development </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High velocity</a:t>
                      </a:r>
                      <a:r>
                        <a:rPr lang="en-US" sz="1400" baseline="0" dirty="0" smtClean="0">
                          <a:solidFill>
                            <a:schemeClr val="tx1"/>
                          </a:solidFill>
                          <a:latin typeface="Times New Roman" panose="02020603050405020304" pitchFamily="18" charset="0"/>
                          <a:cs typeface="Times New Roman" panose="02020603050405020304" pitchFamily="18" charset="0"/>
                        </a:rPr>
                        <a:t> environment</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Transfer core competencies</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latin typeface="Times New Roman" panose="02020603050405020304" pitchFamily="18" charset="0"/>
                          <a:cs typeface="Times New Roman" panose="02020603050405020304" pitchFamily="18" charset="0"/>
                        </a:rPr>
                        <a:t>FDA Drug Review</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Times New Roman" panose="02020603050405020304" pitchFamily="18" charset="0"/>
                          <a:cs typeface="Times New Roman" panose="02020603050405020304" pitchFamily="18" charset="0"/>
                        </a:rPr>
                        <a:t>Provide guidance to drug manufacturers early</a:t>
                      </a:r>
                      <a:r>
                        <a:rPr lang="en-US" sz="1400" baseline="0" dirty="0" smtClean="0">
                          <a:latin typeface="Times New Roman" panose="02020603050405020304" pitchFamily="18" charset="0"/>
                          <a:cs typeface="Times New Roman" panose="02020603050405020304" pitchFamily="18" charset="0"/>
                        </a:rPr>
                        <a:t> in the drug R&amp;D process to ensure quality applications</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937579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47125"/>
            <a:ext cx="8423275" cy="467780"/>
          </a:xfrm>
        </p:spPr>
        <p:txBody>
          <a:bodyPr/>
          <a:lstStyle/>
          <a:p>
            <a:r>
              <a:rPr lang="en-US" sz="2000" dirty="0" smtClean="0">
                <a:latin typeface="Times New Roman" panose="02020603050405020304" pitchFamily="18" charset="0"/>
                <a:cs typeface="Times New Roman" panose="02020603050405020304" pitchFamily="18" charset="0"/>
              </a:rPr>
              <a:t>Additional Considerations That Impact the Design of the Regulatory Model</a:t>
            </a:r>
            <a:endParaRPr lang="en-US" sz="2000"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548738" y="2089510"/>
            <a:ext cx="1828800" cy="1005840"/>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latin typeface="Times New Roman" panose="02020603050405020304" pitchFamily="18" charset="0"/>
                <a:cs typeface="Times New Roman" panose="02020603050405020304" pitchFamily="18" charset="0"/>
              </a:rPr>
              <a:t>Distribution of decision making authority</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3548738" y="3221624"/>
            <a:ext cx="1828800" cy="1005840"/>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latin typeface="Times New Roman" panose="02020603050405020304" pitchFamily="18" charset="0"/>
                <a:cs typeface="Times New Roman" panose="02020603050405020304" pitchFamily="18" charset="0"/>
              </a:rPr>
              <a:t>Goal coherence among stakeholders</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6" name="Rounded Rectangle 5"/>
          <p:cNvSpPr/>
          <p:nvPr/>
        </p:nvSpPr>
        <p:spPr>
          <a:xfrm>
            <a:off x="3548738" y="4424495"/>
            <a:ext cx="1828800" cy="1005840"/>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latin typeface="Times New Roman" panose="02020603050405020304" pitchFamily="18" charset="0"/>
                <a:cs typeface="Times New Roman" panose="02020603050405020304" pitchFamily="18" charset="0"/>
              </a:rPr>
              <a:t>Levels at which issue must be addressed – technical, managerial, political, cultural </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3548738" y="5627367"/>
            <a:ext cx="1828800" cy="1005840"/>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latin typeface="Times New Roman" panose="02020603050405020304" pitchFamily="18" charset="0"/>
                <a:cs typeface="Times New Roman" panose="02020603050405020304" pitchFamily="18" charset="0"/>
              </a:rPr>
              <a:t>Rate of environmental change</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180522" y="1613280"/>
            <a:ext cx="1904349" cy="584775"/>
          </a:xfrm>
          <a:prstGeom prst="rect">
            <a:avLst/>
          </a:prstGeom>
          <a:noFill/>
        </p:spPr>
        <p:txBody>
          <a:bodyPr wrap="square" rtlCol="0">
            <a:spAutoFit/>
          </a:bodyPr>
          <a:lstStyle/>
          <a:p>
            <a:r>
              <a:rPr lang="en-US" sz="1600" b="1" dirty="0" smtClean="0">
                <a:latin typeface="Times New Roman" panose="02020603050405020304" pitchFamily="18" charset="0"/>
                <a:cs typeface="Times New Roman" panose="02020603050405020304" pitchFamily="18" charset="0"/>
              </a:rPr>
              <a:t>Impact on Program Design</a:t>
            </a:r>
            <a:endParaRPr lang="en-US" sz="1600" b="1" dirty="0">
              <a:latin typeface="Times New Roman" panose="02020603050405020304" pitchFamily="18" charset="0"/>
              <a:cs typeface="Times New Roman" panose="02020603050405020304" pitchFamily="18" charset="0"/>
            </a:endParaRPr>
          </a:p>
        </p:txBody>
      </p:sp>
      <p:sp>
        <p:nvSpPr>
          <p:cNvPr id="11" name="Right Arrow 10"/>
          <p:cNvSpPr/>
          <p:nvPr/>
        </p:nvSpPr>
        <p:spPr>
          <a:xfrm>
            <a:off x="5529938" y="2386721"/>
            <a:ext cx="1524000" cy="4846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cs typeface="Times New Roman" panose="02020603050405020304" pitchFamily="18" charset="0"/>
              </a:rPr>
              <a:t>Centralized</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12" name="Left Arrow 11"/>
          <p:cNvSpPr/>
          <p:nvPr/>
        </p:nvSpPr>
        <p:spPr>
          <a:xfrm>
            <a:off x="1850568" y="2341244"/>
            <a:ext cx="1556656" cy="430094"/>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Times New Roman" panose="02020603050405020304" pitchFamily="18" charset="0"/>
                <a:cs typeface="Times New Roman" panose="02020603050405020304" pitchFamily="18" charset="0"/>
              </a:rPr>
              <a:t>Decentralized</a:t>
            </a:r>
            <a:endParaRPr lang="en-US" sz="1200" dirty="0">
              <a:solidFill>
                <a:schemeClr val="tx1"/>
              </a:solidFill>
              <a:latin typeface="Times New Roman" panose="02020603050405020304" pitchFamily="18" charset="0"/>
              <a:cs typeface="Times New Roman" panose="02020603050405020304" pitchFamily="18" charset="0"/>
            </a:endParaRPr>
          </a:p>
        </p:txBody>
      </p:sp>
      <p:sp>
        <p:nvSpPr>
          <p:cNvPr id="13" name="Right Arrow 12"/>
          <p:cNvSpPr/>
          <p:nvPr/>
        </p:nvSpPr>
        <p:spPr>
          <a:xfrm>
            <a:off x="5519052" y="3489019"/>
            <a:ext cx="1524000" cy="4846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cs typeface="Times New Roman" panose="02020603050405020304" pitchFamily="18" charset="0"/>
              </a:rPr>
              <a:t>Consensus</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14" name="Left Arrow 13"/>
          <p:cNvSpPr/>
          <p:nvPr/>
        </p:nvSpPr>
        <p:spPr>
          <a:xfrm>
            <a:off x="1812725" y="3472806"/>
            <a:ext cx="1556656" cy="430094"/>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Times New Roman" panose="02020603050405020304" pitchFamily="18" charset="0"/>
                <a:cs typeface="Times New Roman" panose="02020603050405020304" pitchFamily="18" charset="0"/>
              </a:rPr>
              <a:t>Conflict</a:t>
            </a:r>
            <a:endParaRPr lang="en-US" sz="1200" dirty="0">
              <a:solidFill>
                <a:schemeClr val="tx1"/>
              </a:solidFill>
              <a:latin typeface="Times New Roman" panose="02020603050405020304" pitchFamily="18" charset="0"/>
              <a:cs typeface="Times New Roman" panose="02020603050405020304" pitchFamily="18" charset="0"/>
            </a:endParaRPr>
          </a:p>
        </p:txBody>
      </p:sp>
      <p:sp>
        <p:nvSpPr>
          <p:cNvPr id="15" name="Right Arrow 14"/>
          <p:cNvSpPr/>
          <p:nvPr/>
        </p:nvSpPr>
        <p:spPr>
          <a:xfrm>
            <a:off x="5519052" y="4679088"/>
            <a:ext cx="1524000" cy="4846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cs typeface="Times New Roman" panose="02020603050405020304" pitchFamily="18" charset="0"/>
              </a:rPr>
              <a:t>Single level - technical</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16" name="Left Arrow 15"/>
          <p:cNvSpPr/>
          <p:nvPr/>
        </p:nvSpPr>
        <p:spPr>
          <a:xfrm>
            <a:off x="1850568" y="4719311"/>
            <a:ext cx="1556656" cy="430094"/>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Times New Roman" panose="02020603050405020304" pitchFamily="18" charset="0"/>
                <a:cs typeface="Times New Roman" panose="02020603050405020304" pitchFamily="18" charset="0"/>
              </a:rPr>
              <a:t>Multiple levels</a:t>
            </a:r>
            <a:endParaRPr lang="en-US" sz="1200" dirty="0">
              <a:solidFill>
                <a:schemeClr val="tx1"/>
              </a:solidFill>
              <a:latin typeface="Times New Roman" panose="02020603050405020304" pitchFamily="18" charset="0"/>
              <a:cs typeface="Times New Roman" panose="02020603050405020304" pitchFamily="18" charset="0"/>
            </a:endParaRPr>
          </a:p>
        </p:txBody>
      </p:sp>
      <p:sp>
        <p:nvSpPr>
          <p:cNvPr id="17" name="Right Arrow 16"/>
          <p:cNvSpPr/>
          <p:nvPr/>
        </p:nvSpPr>
        <p:spPr>
          <a:xfrm>
            <a:off x="5529938" y="5857054"/>
            <a:ext cx="1524000" cy="4846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cs typeface="Times New Roman" panose="02020603050405020304" pitchFamily="18" charset="0"/>
              </a:rPr>
              <a:t>Stable to moderate</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19" name="Left Arrow 18"/>
          <p:cNvSpPr/>
          <p:nvPr/>
        </p:nvSpPr>
        <p:spPr>
          <a:xfrm>
            <a:off x="1850573" y="5922823"/>
            <a:ext cx="1556656" cy="430094"/>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Times New Roman" panose="02020603050405020304" pitchFamily="18" charset="0"/>
                <a:cs typeface="Times New Roman" panose="02020603050405020304" pitchFamily="18" charset="0"/>
              </a:rPr>
              <a:t>High velocity</a:t>
            </a:r>
            <a:endParaRPr lang="en-US" sz="1200" dirty="0">
              <a:solidFill>
                <a:schemeClr val="tx1"/>
              </a:solidFill>
              <a:latin typeface="Times New Roman" panose="02020603050405020304" pitchFamily="18" charset="0"/>
              <a:cs typeface="Times New Roman" panose="02020603050405020304" pitchFamily="18" charset="0"/>
            </a:endParaRPr>
          </a:p>
        </p:txBody>
      </p:sp>
      <p:sp>
        <p:nvSpPr>
          <p:cNvPr id="20" name="Rounded Rectangle 19"/>
          <p:cNvSpPr/>
          <p:nvPr/>
        </p:nvSpPr>
        <p:spPr>
          <a:xfrm>
            <a:off x="218365" y="2329256"/>
            <a:ext cx="1554480" cy="413657"/>
          </a:xfrm>
          <a:prstGeom prst="roundRect">
            <a:avLst/>
          </a:prstGeom>
          <a:solidFill>
            <a:srgbClr val="FF3B3B">
              <a:alpha val="63137"/>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latin typeface="Times New Roman" panose="02020603050405020304" pitchFamily="18" charset="0"/>
                <a:cs typeface="Times New Roman" panose="02020603050405020304" pitchFamily="18" charset="0"/>
              </a:rPr>
              <a:t>Must mediate decision rules</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21" name="Rounded Rectangle 20"/>
          <p:cNvSpPr/>
          <p:nvPr/>
        </p:nvSpPr>
        <p:spPr>
          <a:xfrm>
            <a:off x="7341498" y="2360922"/>
            <a:ext cx="1447800" cy="413657"/>
          </a:xfrm>
          <a:prstGeom prst="roundRect">
            <a:avLst/>
          </a:prstGeom>
          <a:solidFill>
            <a:srgbClr val="66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latin typeface="Times New Roman" panose="02020603050405020304" pitchFamily="18" charset="0"/>
                <a:cs typeface="Times New Roman" panose="02020603050405020304" pitchFamily="18" charset="0"/>
              </a:rPr>
              <a:t>Simplifies decision rules</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22" name="Rounded Rectangle 21"/>
          <p:cNvSpPr/>
          <p:nvPr/>
        </p:nvSpPr>
        <p:spPr>
          <a:xfrm>
            <a:off x="180522" y="3445537"/>
            <a:ext cx="1556003" cy="413657"/>
          </a:xfrm>
          <a:prstGeom prst="roundRect">
            <a:avLst/>
          </a:prstGeom>
          <a:solidFill>
            <a:srgbClr val="FF3B3B">
              <a:alpha val="63137"/>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Times New Roman" panose="02020603050405020304" pitchFamily="18" charset="0"/>
                <a:cs typeface="Times New Roman" panose="02020603050405020304" pitchFamily="18" charset="0"/>
              </a:rPr>
              <a:t>Must include resolution process</a:t>
            </a:r>
          </a:p>
        </p:txBody>
      </p:sp>
      <p:sp>
        <p:nvSpPr>
          <p:cNvPr id="23" name="Rounded Rectangle 22"/>
          <p:cNvSpPr/>
          <p:nvPr/>
        </p:nvSpPr>
        <p:spPr>
          <a:xfrm>
            <a:off x="7222409" y="3489019"/>
            <a:ext cx="1556003" cy="413657"/>
          </a:xfrm>
          <a:prstGeom prst="roundRect">
            <a:avLst/>
          </a:prstGeom>
          <a:solidFill>
            <a:srgbClr val="66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latin typeface="Times New Roman" panose="02020603050405020304" pitchFamily="18" charset="0"/>
                <a:cs typeface="Times New Roman" panose="02020603050405020304" pitchFamily="18" charset="0"/>
              </a:rPr>
              <a:t>Clear criteria for success</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24" name="Rounded Rectangle 23"/>
          <p:cNvSpPr/>
          <p:nvPr/>
        </p:nvSpPr>
        <p:spPr>
          <a:xfrm>
            <a:off x="218365" y="4699933"/>
            <a:ext cx="1556003" cy="413657"/>
          </a:xfrm>
          <a:prstGeom prst="roundRect">
            <a:avLst/>
          </a:prstGeom>
          <a:solidFill>
            <a:srgbClr val="FF3B3B">
              <a:alpha val="63137"/>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latin typeface="Times New Roman" panose="02020603050405020304" pitchFamily="18" charset="0"/>
                <a:cs typeface="Times New Roman" panose="02020603050405020304" pitchFamily="18" charset="0"/>
              </a:rPr>
              <a:t>Must add nodes to address each level</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25" name="Rounded Rectangle 24"/>
          <p:cNvSpPr/>
          <p:nvPr/>
        </p:nvSpPr>
        <p:spPr>
          <a:xfrm>
            <a:off x="7222409" y="4704211"/>
            <a:ext cx="1556003" cy="413657"/>
          </a:xfrm>
          <a:prstGeom prst="roundRect">
            <a:avLst/>
          </a:prstGeom>
          <a:solidFill>
            <a:srgbClr val="66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latin typeface="Times New Roman" panose="02020603050405020304" pitchFamily="18" charset="0"/>
                <a:cs typeface="Times New Roman" panose="02020603050405020304" pitchFamily="18" charset="0"/>
              </a:rPr>
              <a:t>Simplifies model</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26" name="Rounded Rectangle 25"/>
          <p:cNvSpPr/>
          <p:nvPr/>
        </p:nvSpPr>
        <p:spPr>
          <a:xfrm>
            <a:off x="218370" y="5845328"/>
            <a:ext cx="1556003" cy="413657"/>
          </a:xfrm>
          <a:prstGeom prst="roundRect">
            <a:avLst/>
          </a:prstGeom>
          <a:solidFill>
            <a:srgbClr val="FF3B3B">
              <a:alpha val="63137"/>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Times New Roman" panose="02020603050405020304" pitchFamily="18" charset="0"/>
                <a:cs typeface="Times New Roman" panose="02020603050405020304" pitchFamily="18" charset="0"/>
              </a:rPr>
              <a:t>Must include 'surge' capacity</a:t>
            </a:r>
          </a:p>
        </p:txBody>
      </p:sp>
      <p:sp>
        <p:nvSpPr>
          <p:cNvPr id="27" name="Rounded Rectangle 26"/>
          <p:cNvSpPr/>
          <p:nvPr/>
        </p:nvSpPr>
        <p:spPr>
          <a:xfrm>
            <a:off x="7233295" y="5842770"/>
            <a:ext cx="1556003" cy="413657"/>
          </a:xfrm>
          <a:prstGeom prst="roundRect">
            <a:avLst/>
          </a:prstGeom>
          <a:solidFill>
            <a:srgbClr val="66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latin typeface="Times New Roman" panose="02020603050405020304" pitchFamily="18" charset="0"/>
                <a:cs typeface="Times New Roman" panose="02020603050405020304" pitchFamily="18" charset="0"/>
              </a:rPr>
              <a:t>Greater capacity for complexity</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28" name="TextBox 27"/>
          <p:cNvSpPr txBox="1"/>
          <p:nvPr/>
        </p:nvSpPr>
        <p:spPr>
          <a:xfrm>
            <a:off x="3429000" y="1676400"/>
            <a:ext cx="1508746" cy="338554"/>
          </a:xfrm>
          <a:prstGeom prst="rect">
            <a:avLst/>
          </a:prstGeom>
          <a:noFill/>
        </p:spPr>
        <p:txBody>
          <a:bodyPr wrap="none" rtlCol="0">
            <a:spAutoFit/>
          </a:bodyPr>
          <a:lstStyle/>
          <a:p>
            <a:r>
              <a:rPr lang="en-US" sz="1600" b="1" dirty="0" smtClean="0">
                <a:latin typeface="Times New Roman" panose="02020603050405020304" pitchFamily="18" charset="0"/>
                <a:cs typeface="Times New Roman" panose="02020603050405020304" pitchFamily="18" charset="0"/>
              </a:rPr>
              <a:t>Considerations</a:t>
            </a:r>
            <a:endParaRPr lang="en-US" sz="1600" b="1" dirty="0">
              <a:latin typeface="Times New Roman" panose="02020603050405020304" pitchFamily="18" charset="0"/>
              <a:cs typeface="Times New Roman" panose="02020603050405020304" pitchFamily="18" charset="0"/>
            </a:endParaRPr>
          </a:p>
        </p:txBody>
      </p:sp>
      <p:sp>
        <p:nvSpPr>
          <p:cNvPr id="29" name="TextBox 28"/>
          <p:cNvSpPr txBox="1"/>
          <p:nvPr/>
        </p:nvSpPr>
        <p:spPr>
          <a:xfrm>
            <a:off x="261248" y="573677"/>
            <a:ext cx="8506278" cy="830997"/>
          </a:xfrm>
          <a:prstGeom prst="rect">
            <a:avLst/>
          </a:prstGeom>
          <a:noFill/>
        </p:spPr>
        <p:txBody>
          <a:bodyPr wrap="square" rtlCol="0">
            <a:spAutoFit/>
          </a:bodyPr>
          <a:lstStyle/>
          <a:p>
            <a:r>
              <a:rPr lang="en-US" sz="1600" dirty="0" smtClean="0">
                <a:latin typeface="Times New Roman" panose="02020603050405020304" pitchFamily="18" charset="0"/>
                <a:cs typeface="Times New Roman" panose="02020603050405020304" pitchFamily="18" charset="0"/>
              </a:rPr>
              <a:t>Federal programs exist in an open system milieu.  Many stakeholders influence program design, as do other characteristics of the operating environment.  Unlike mechanical systems or laboratory conditions, the design of Federal program are impacted by several considerations.  These are a few:</a:t>
            </a:r>
            <a:endParaRPr lang="en-US" sz="1600" dirty="0">
              <a:latin typeface="Times New Roman" panose="02020603050405020304" pitchFamily="18" charset="0"/>
              <a:cs typeface="Times New Roman" panose="02020603050405020304" pitchFamily="18" charset="0"/>
            </a:endParaRPr>
          </a:p>
        </p:txBody>
      </p:sp>
      <p:sp>
        <p:nvSpPr>
          <p:cNvPr id="30" name="TextBox 29"/>
          <p:cNvSpPr txBox="1"/>
          <p:nvPr/>
        </p:nvSpPr>
        <p:spPr>
          <a:xfrm>
            <a:off x="7113223" y="1636020"/>
            <a:ext cx="1904349" cy="584775"/>
          </a:xfrm>
          <a:prstGeom prst="rect">
            <a:avLst/>
          </a:prstGeom>
          <a:noFill/>
        </p:spPr>
        <p:txBody>
          <a:bodyPr wrap="square" rtlCol="0">
            <a:spAutoFit/>
          </a:bodyPr>
          <a:lstStyle/>
          <a:p>
            <a:r>
              <a:rPr lang="en-US" sz="1600" b="1" dirty="0" smtClean="0">
                <a:latin typeface="Times New Roman" panose="02020603050405020304" pitchFamily="18" charset="0"/>
                <a:cs typeface="Times New Roman" panose="02020603050405020304" pitchFamily="18" charset="0"/>
              </a:rPr>
              <a:t>Impact on Program Design</a:t>
            </a:r>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0830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363" y="360363"/>
            <a:ext cx="8423275" cy="554037"/>
          </a:xfrm>
        </p:spPr>
        <p:txBody>
          <a:bodyPr/>
          <a:lstStyle/>
          <a:p>
            <a:r>
              <a:rPr lang="en-US" sz="2400" dirty="0" smtClean="0">
                <a:latin typeface="Times New Roman" panose="02020603050405020304" pitchFamily="18" charset="0"/>
                <a:cs typeface="Times New Roman" panose="02020603050405020304" pitchFamily="18" charset="0"/>
              </a:rPr>
              <a:t>Conversation with My Son – An Ardent Backpacker and Hiker</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60362" y="892629"/>
            <a:ext cx="8423275" cy="5181600"/>
          </a:xfrm>
        </p:spPr>
        <p:txBody>
          <a:bodyPr/>
          <a:lstStyle/>
          <a:p>
            <a:r>
              <a:rPr lang="en-US" sz="2000" dirty="0" smtClean="0">
                <a:latin typeface="Times New Roman" panose="02020603050405020304" pitchFamily="18" charset="0"/>
                <a:cs typeface="Times New Roman" panose="02020603050405020304" pitchFamily="18" charset="0"/>
              </a:rPr>
              <a:t>Me:  Would you like to hear about a topic I'm discussing at an upcoming forum?</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Son:  If you  must.</a:t>
            </a:r>
          </a:p>
          <a:p>
            <a:r>
              <a:rPr lang="en-US" sz="2000" dirty="0" smtClean="0">
                <a:latin typeface="Times New Roman" panose="02020603050405020304" pitchFamily="18" charset="0"/>
                <a:cs typeface="Times New Roman" panose="02020603050405020304" pitchFamily="18" charset="0"/>
              </a:rPr>
              <a:t>Me:  It's called the Law of Requisite Variety</a:t>
            </a:r>
          </a:p>
          <a:p>
            <a:r>
              <a:rPr lang="en-US" sz="2000" dirty="0" smtClean="0">
                <a:latin typeface="Times New Roman" panose="02020603050405020304" pitchFamily="18" charset="0"/>
                <a:cs typeface="Times New Roman" panose="02020603050405020304" pitchFamily="18" charset="0"/>
              </a:rPr>
              <a:t>Son:  Explain</a:t>
            </a:r>
          </a:p>
          <a:p>
            <a:r>
              <a:rPr lang="en-US" sz="2000" dirty="0" smtClean="0">
                <a:latin typeface="Times New Roman" panose="02020603050405020304" pitchFamily="18" charset="0"/>
                <a:cs typeface="Times New Roman" panose="02020603050405020304" pitchFamily="18" charset="0"/>
              </a:rPr>
              <a:t>Me:  Blah </a:t>
            </a:r>
            <a:r>
              <a:rPr lang="en-US" sz="2000" dirty="0" err="1" smtClean="0">
                <a:latin typeface="Times New Roman" panose="02020603050405020304" pitchFamily="18" charset="0"/>
                <a:cs typeface="Times New Roman" panose="02020603050405020304" pitchFamily="18" charset="0"/>
              </a:rPr>
              <a:t>blah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blah</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Son: Let me see if I can explain it in my own terms</a:t>
            </a:r>
          </a:p>
          <a:p>
            <a:pPr marL="403225" indent="0">
              <a:buNone/>
            </a:pPr>
            <a:r>
              <a:rPr lang="en-US" sz="2000" dirty="0" smtClean="0">
                <a:latin typeface="Times New Roman" panose="02020603050405020304" pitchFamily="18" charset="0"/>
                <a:cs typeface="Times New Roman" panose="02020603050405020304" pitchFamily="18" charset="0"/>
              </a:rPr>
              <a:t>I'm packing for a one week trip this January on the Appalachian Trail.  If I don't pack the right stuff I may get hungry, frozen, lost or attacked by a bear. If I pack for every single possible eventuality the backpack will weigh 90 pounds and I won't be able to stand up.  So I have to pack for the important stuff.</a:t>
            </a:r>
          </a:p>
          <a:p>
            <a:pPr marL="396875"/>
            <a:r>
              <a:rPr lang="en-US" sz="2000" dirty="0" smtClean="0">
                <a:latin typeface="Times New Roman" panose="02020603050405020304" pitchFamily="18" charset="0"/>
                <a:cs typeface="Times New Roman" panose="02020603050405020304" pitchFamily="18" charset="0"/>
              </a:rPr>
              <a:t>Son:  Did I get it?</a:t>
            </a:r>
          </a:p>
          <a:p>
            <a:pPr marL="396875"/>
            <a:r>
              <a:rPr lang="en-US" sz="2000" dirty="0" smtClean="0">
                <a:latin typeface="Times New Roman" panose="02020603050405020304" pitchFamily="18" charset="0"/>
                <a:cs typeface="Times New Roman" panose="02020603050405020304" pitchFamily="18" charset="0"/>
              </a:rPr>
              <a:t>Me:   You got it!</a:t>
            </a:r>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7386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39135"/>
            <a:ext cx="9067800" cy="630237"/>
          </a:xfrm>
        </p:spPr>
        <p:txBody>
          <a:bodyPr/>
          <a:lstStyle/>
          <a:p>
            <a:r>
              <a:rPr lang="en-US" sz="2000" dirty="0">
                <a:latin typeface="Times New Roman" panose="02020603050405020304" pitchFamily="18" charset="0"/>
                <a:cs typeface="Times New Roman" panose="02020603050405020304" pitchFamily="18" charset="0"/>
              </a:rPr>
              <a:t>Three Key Steps in Establishing Requisite Variety - Scoping, Modeling, Strategizing</a:t>
            </a:r>
            <a:endParaRPr lang="en-US" sz="2000" dirty="0">
              <a:latin typeface="Times New Roman" panose="02020603050405020304" pitchFamily="18" charset="0"/>
              <a:cs typeface="Times New Roman" panose="02020603050405020304" pitchFamily="18" charset="0"/>
            </a:endParaRPr>
          </a:p>
        </p:txBody>
      </p:sp>
      <p:sp>
        <p:nvSpPr>
          <p:cNvPr id="4" name="Oval 3"/>
          <p:cNvSpPr/>
          <p:nvPr/>
        </p:nvSpPr>
        <p:spPr>
          <a:xfrm>
            <a:off x="320174" y="1905759"/>
            <a:ext cx="2422768" cy="161856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1675445" y="2175181"/>
            <a:ext cx="118184" cy="1116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1691776" y="3339953"/>
            <a:ext cx="118184" cy="111625"/>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2082100" y="2344014"/>
            <a:ext cx="118184" cy="111625"/>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1435959" y="2403781"/>
            <a:ext cx="118184" cy="1116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761045" y="2806553"/>
            <a:ext cx="118184" cy="1116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1343431" y="2104424"/>
            <a:ext cx="118184" cy="1116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717502" y="2523524"/>
            <a:ext cx="118184" cy="1116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1310774" y="2599724"/>
            <a:ext cx="118184" cy="1116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989645" y="2599724"/>
            <a:ext cx="118184" cy="1116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837245" y="2294924"/>
            <a:ext cx="118184" cy="1116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1142045" y="2327581"/>
            <a:ext cx="118184" cy="1116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1675445" y="2599724"/>
            <a:ext cx="118184" cy="1116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1479968" y="2640499"/>
            <a:ext cx="118184" cy="111625"/>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p:nvSpPr>
        <p:spPr>
          <a:xfrm>
            <a:off x="978221" y="3060949"/>
            <a:ext cx="118184" cy="111625"/>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nvSpPr>
        <p:spPr>
          <a:xfrm>
            <a:off x="1577474" y="3095024"/>
            <a:ext cx="118184" cy="111625"/>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1414189" y="3282803"/>
            <a:ext cx="118184" cy="111625"/>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1065845" y="2877309"/>
            <a:ext cx="118184" cy="111625"/>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p:nvSpPr>
        <p:spPr>
          <a:xfrm>
            <a:off x="1495831" y="2866424"/>
            <a:ext cx="118184" cy="111625"/>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a:off x="1114831" y="3263753"/>
            <a:ext cx="118184" cy="111625"/>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a:off x="742775" y="3035153"/>
            <a:ext cx="118184" cy="111625"/>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nvSpPr>
        <p:spPr>
          <a:xfrm>
            <a:off x="1283559" y="3051481"/>
            <a:ext cx="118184" cy="111625"/>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a:off x="1696767" y="2822733"/>
            <a:ext cx="118184" cy="111625"/>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1826805" y="2715868"/>
            <a:ext cx="118184" cy="111625"/>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nvSpPr>
        <p:spPr>
          <a:xfrm>
            <a:off x="1781155" y="3107767"/>
            <a:ext cx="118184" cy="111625"/>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p:cNvSpPr/>
          <p:nvPr/>
        </p:nvSpPr>
        <p:spPr>
          <a:xfrm>
            <a:off x="2276881" y="3086859"/>
            <a:ext cx="118184" cy="111625"/>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p:cNvSpPr/>
          <p:nvPr/>
        </p:nvSpPr>
        <p:spPr>
          <a:xfrm>
            <a:off x="1261945" y="2803098"/>
            <a:ext cx="118184" cy="111625"/>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p:cNvSpPr/>
          <p:nvPr/>
        </p:nvSpPr>
        <p:spPr>
          <a:xfrm>
            <a:off x="1997040" y="2744901"/>
            <a:ext cx="118184" cy="111625"/>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p:cNvSpPr/>
          <p:nvPr/>
        </p:nvSpPr>
        <p:spPr>
          <a:xfrm>
            <a:off x="624288" y="2250572"/>
            <a:ext cx="118184" cy="111625"/>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p:cNvSpPr/>
          <p:nvPr/>
        </p:nvSpPr>
        <p:spPr>
          <a:xfrm>
            <a:off x="2143532" y="3214766"/>
            <a:ext cx="118184" cy="111625"/>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p:cNvSpPr/>
          <p:nvPr/>
        </p:nvSpPr>
        <p:spPr>
          <a:xfrm>
            <a:off x="1860831" y="2437455"/>
            <a:ext cx="118184" cy="111625"/>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p:cNvSpPr/>
          <p:nvPr/>
        </p:nvSpPr>
        <p:spPr>
          <a:xfrm>
            <a:off x="1947588" y="3247424"/>
            <a:ext cx="118184" cy="111625"/>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p:cNvSpPr/>
          <p:nvPr/>
        </p:nvSpPr>
        <p:spPr>
          <a:xfrm>
            <a:off x="1917652" y="2953509"/>
            <a:ext cx="118184" cy="111625"/>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p:cNvSpPr/>
          <p:nvPr/>
        </p:nvSpPr>
        <p:spPr>
          <a:xfrm>
            <a:off x="1569309" y="1989303"/>
            <a:ext cx="118184" cy="1116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p:cNvSpPr/>
          <p:nvPr/>
        </p:nvSpPr>
        <p:spPr>
          <a:xfrm>
            <a:off x="1670781" y="2387452"/>
            <a:ext cx="118184" cy="1116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p:cNvSpPr/>
          <p:nvPr/>
        </p:nvSpPr>
        <p:spPr>
          <a:xfrm>
            <a:off x="1075725" y="2063556"/>
            <a:ext cx="118184" cy="1116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p:cNvSpPr/>
          <p:nvPr/>
        </p:nvSpPr>
        <p:spPr>
          <a:xfrm>
            <a:off x="2540859" y="2890918"/>
            <a:ext cx="118184" cy="1116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p:cNvSpPr/>
          <p:nvPr/>
        </p:nvSpPr>
        <p:spPr>
          <a:xfrm>
            <a:off x="2660602" y="2632381"/>
            <a:ext cx="118184" cy="1116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p:cNvSpPr/>
          <p:nvPr/>
        </p:nvSpPr>
        <p:spPr>
          <a:xfrm>
            <a:off x="2431777" y="2362197"/>
            <a:ext cx="118184" cy="1116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Oval 49"/>
          <p:cNvSpPr/>
          <p:nvPr/>
        </p:nvSpPr>
        <p:spPr>
          <a:xfrm>
            <a:off x="2236059" y="2795666"/>
            <a:ext cx="118184" cy="1116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Oval 50"/>
          <p:cNvSpPr/>
          <p:nvPr/>
        </p:nvSpPr>
        <p:spPr>
          <a:xfrm>
            <a:off x="2344917" y="2504474"/>
            <a:ext cx="118184" cy="1116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p:cNvSpPr/>
          <p:nvPr/>
        </p:nvSpPr>
        <p:spPr>
          <a:xfrm>
            <a:off x="2023788" y="2537130"/>
            <a:ext cx="118184" cy="1116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p:cNvSpPr/>
          <p:nvPr/>
        </p:nvSpPr>
        <p:spPr>
          <a:xfrm>
            <a:off x="2236059" y="2243216"/>
            <a:ext cx="118184" cy="1116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p:cNvSpPr/>
          <p:nvPr/>
        </p:nvSpPr>
        <p:spPr>
          <a:xfrm>
            <a:off x="542948" y="2674539"/>
            <a:ext cx="118184" cy="1116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p:cNvSpPr/>
          <p:nvPr/>
        </p:nvSpPr>
        <p:spPr>
          <a:xfrm>
            <a:off x="2127913" y="2973532"/>
            <a:ext cx="118184" cy="111625"/>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p:cNvSpPr/>
          <p:nvPr/>
        </p:nvSpPr>
        <p:spPr>
          <a:xfrm>
            <a:off x="1942145" y="2153409"/>
            <a:ext cx="118184" cy="111625"/>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p:cNvSpPr/>
          <p:nvPr/>
        </p:nvSpPr>
        <p:spPr>
          <a:xfrm>
            <a:off x="6436716" y="2155181"/>
            <a:ext cx="1560299" cy="102989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Oval 57"/>
          <p:cNvSpPr/>
          <p:nvPr/>
        </p:nvSpPr>
        <p:spPr>
          <a:xfrm>
            <a:off x="6778266" y="2364730"/>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p:nvPr/>
        </p:nvSpPr>
        <p:spPr>
          <a:xfrm>
            <a:off x="7079447" y="2395809"/>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Oval 59"/>
          <p:cNvSpPr/>
          <p:nvPr/>
        </p:nvSpPr>
        <p:spPr>
          <a:xfrm>
            <a:off x="7111212" y="2712638"/>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p:cNvSpPr/>
          <p:nvPr/>
        </p:nvSpPr>
        <p:spPr>
          <a:xfrm>
            <a:off x="6780991" y="2708822"/>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p:cNvSpPr/>
          <p:nvPr/>
        </p:nvSpPr>
        <p:spPr>
          <a:xfrm>
            <a:off x="7605575" y="2679811"/>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Oval 62"/>
          <p:cNvSpPr/>
          <p:nvPr/>
        </p:nvSpPr>
        <p:spPr>
          <a:xfrm>
            <a:off x="7350216" y="2708822"/>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p:cNvSpPr/>
          <p:nvPr/>
        </p:nvSpPr>
        <p:spPr>
          <a:xfrm>
            <a:off x="2429281" y="2730352"/>
            <a:ext cx="118184" cy="1116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p:nvPr/>
        </p:nvSpPr>
        <p:spPr>
          <a:xfrm>
            <a:off x="7342511" y="2397386"/>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Oval 65"/>
          <p:cNvSpPr/>
          <p:nvPr/>
        </p:nvSpPr>
        <p:spPr>
          <a:xfrm>
            <a:off x="7605575" y="2407759"/>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p:cNvSpPr txBox="1"/>
          <p:nvPr/>
        </p:nvSpPr>
        <p:spPr>
          <a:xfrm>
            <a:off x="153952" y="590187"/>
            <a:ext cx="3033658" cy="1015663"/>
          </a:xfrm>
          <a:prstGeom prst="rect">
            <a:avLst/>
          </a:prstGeom>
          <a:noFill/>
        </p:spPr>
        <p:txBody>
          <a:bodyPr wrap="square" rtlCol="0">
            <a:spAutoFit/>
          </a:bodyPr>
          <a:lstStyle/>
          <a:p>
            <a:r>
              <a:rPr lang="en-US" sz="1800" b="1" dirty="0" smtClean="0">
                <a:latin typeface="Times New Roman" panose="02020603050405020304" pitchFamily="18" charset="0"/>
                <a:cs typeface="Times New Roman" panose="02020603050405020304" pitchFamily="18" charset="0"/>
              </a:rPr>
              <a:t>1. </a:t>
            </a:r>
            <a:r>
              <a:rPr lang="en-US" sz="2000" b="1" dirty="0" smtClean="0">
                <a:latin typeface="Times New Roman" panose="02020603050405020304" pitchFamily="18" charset="0"/>
                <a:cs typeface="Times New Roman" panose="02020603050405020304" pitchFamily="18" charset="0"/>
              </a:rPr>
              <a:t>Scoping</a:t>
            </a:r>
            <a:r>
              <a:rPr lang="en-US" sz="2000" dirty="0" smtClean="0">
                <a:latin typeface="Times New Roman" panose="02020603050405020304" pitchFamily="18" charset="0"/>
                <a:cs typeface="Times New Roman" panose="02020603050405020304" pitchFamily="18" charset="0"/>
              </a:rPr>
              <a:t>:  Identify the stakeholder environment </a:t>
            </a:r>
            <a:r>
              <a:rPr lang="en-US" sz="2000" dirty="0" smtClean="0">
                <a:latin typeface="Times New Roman" panose="02020603050405020304" pitchFamily="18" charset="0"/>
                <a:cs typeface="Times New Roman" panose="02020603050405020304" pitchFamily="18" charset="0"/>
              </a:rPr>
              <a:t>in all of its complexity</a:t>
            </a:r>
            <a:endParaRPr lang="en-US" sz="2000" dirty="0">
              <a:latin typeface="Times New Roman" panose="02020603050405020304" pitchFamily="18" charset="0"/>
              <a:cs typeface="Times New Roman" panose="02020603050405020304" pitchFamily="18" charset="0"/>
            </a:endParaRPr>
          </a:p>
        </p:txBody>
      </p:sp>
      <p:sp>
        <p:nvSpPr>
          <p:cNvPr id="68" name="TextBox 67"/>
          <p:cNvSpPr txBox="1"/>
          <p:nvPr/>
        </p:nvSpPr>
        <p:spPr>
          <a:xfrm>
            <a:off x="5877594" y="575043"/>
            <a:ext cx="3250043" cy="1631216"/>
          </a:xfrm>
          <a:prstGeom prst="rect">
            <a:avLst/>
          </a:prstGeom>
          <a:noFill/>
        </p:spPr>
        <p:txBody>
          <a:bodyPr wrap="square" rtlCol="0">
            <a:spAutoFit/>
          </a:bodyPr>
          <a:lstStyle/>
          <a:p>
            <a:r>
              <a:rPr lang="en-US" sz="1800" b="1" dirty="0" smtClean="0">
                <a:latin typeface="Times New Roman" panose="02020603050405020304" pitchFamily="18" charset="0"/>
                <a:cs typeface="Times New Roman" panose="02020603050405020304" pitchFamily="18" charset="0"/>
              </a:rPr>
              <a:t>2. </a:t>
            </a:r>
            <a:r>
              <a:rPr lang="en-US" sz="2000" b="1" dirty="0" smtClean="0">
                <a:latin typeface="Times New Roman" panose="02020603050405020304" pitchFamily="18" charset="0"/>
                <a:cs typeface="Times New Roman" panose="02020603050405020304" pitchFamily="18" charset="0"/>
              </a:rPr>
              <a:t>Modeling: </a:t>
            </a:r>
            <a:r>
              <a:rPr lang="en-US" sz="2000" dirty="0">
                <a:latin typeface="Times New Roman" panose="02020603050405020304" pitchFamily="18" charset="0"/>
                <a:cs typeface="Times New Roman" panose="02020603050405020304" pitchFamily="18" charset="0"/>
              </a:rPr>
              <a:t>Construct a representation </a:t>
            </a:r>
            <a:r>
              <a:rPr lang="en-US" sz="2000" dirty="0" smtClean="0">
                <a:latin typeface="Times New Roman" panose="02020603050405020304" pitchFamily="18" charset="0"/>
                <a:cs typeface="Times New Roman" panose="02020603050405020304" pitchFamily="18" charset="0"/>
              </a:rPr>
              <a:t>of </a:t>
            </a:r>
            <a:r>
              <a:rPr lang="en-US" sz="2000" dirty="0">
                <a:latin typeface="Times New Roman" panose="02020603050405020304" pitchFamily="18" charset="0"/>
                <a:cs typeface="Times New Roman" panose="02020603050405020304" pitchFamily="18" charset="0"/>
              </a:rPr>
              <a:t>the stakeholder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environment, highlighting key differentiators </a:t>
            </a:r>
          </a:p>
        </p:txBody>
      </p:sp>
      <p:cxnSp>
        <p:nvCxnSpPr>
          <p:cNvPr id="70" name="Straight Connector 69"/>
          <p:cNvCxnSpPr>
            <a:stCxn id="4" idx="5"/>
          </p:cNvCxnSpPr>
          <p:nvPr/>
        </p:nvCxnSpPr>
        <p:spPr>
          <a:xfrm flipV="1">
            <a:off x="2388136" y="3060949"/>
            <a:ext cx="4165064" cy="22634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2540859" y="2063557"/>
            <a:ext cx="4012341" cy="24584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69" name="Table 68"/>
          <p:cNvGraphicFramePr>
            <a:graphicFrameLocks noGrp="1"/>
          </p:cNvGraphicFramePr>
          <p:nvPr>
            <p:extLst>
              <p:ext uri="{D42A27DB-BD31-4B8C-83A1-F6EECF244321}">
                <p14:modId xmlns:p14="http://schemas.microsoft.com/office/powerpoint/2010/main" val="2710457867"/>
              </p:ext>
            </p:extLst>
          </p:nvPr>
        </p:nvGraphicFramePr>
        <p:xfrm>
          <a:off x="1077459" y="4585598"/>
          <a:ext cx="7316536" cy="1788160"/>
        </p:xfrm>
        <a:graphic>
          <a:graphicData uri="http://schemas.openxmlformats.org/drawingml/2006/table">
            <a:tbl>
              <a:tblPr firstRow="1" bandRow="1">
                <a:tableStyleId>{5C22544A-7EE6-4342-B048-85BDC9FD1C3A}</a:tableStyleId>
              </a:tblPr>
              <a:tblGrid>
                <a:gridCol w="2058736"/>
                <a:gridCol w="5257800"/>
              </a:tblGrid>
              <a:tr h="225773">
                <a:tc>
                  <a:txBody>
                    <a:bodyPr/>
                    <a:lstStyle/>
                    <a:p>
                      <a:r>
                        <a:rPr lang="en-US" sz="1400" b="0" dirty="0" smtClean="0">
                          <a:solidFill>
                            <a:schemeClr val="tx1"/>
                          </a:solidFill>
                          <a:latin typeface="Times New Roman" panose="02020603050405020304" pitchFamily="18" charset="0"/>
                          <a:cs typeface="Times New Roman" panose="02020603050405020304" pitchFamily="18" charset="0"/>
                        </a:rPr>
                        <a:t>Model</a:t>
                      </a:r>
                      <a:r>
                        <a:rPr lang="en-US" sz="1400" b="0" baseline="0" dirty="0" smtClean="0">
                          <a:solidFill>
                            <a:schemeClr val="tx1"/>
                          </a:solidFill>
                          <a:latin typeface="Times New Roman" panose="02020603050405020304" pitchFamily="18" charset="0"/>
                          <a:cs typeface="Times New Roman" panose="02020603050405020304" pitchFamily="18" charset="0"/>
                        </a:rPr>
                        <a:t> </a:t>
                      </a:r>
                      <a:r>
                        <a:rPr lang="en-US" sz="1400" b="0" dirty="0" smtClean="0">
                          <a:solidFill>
                            <a:schemeClr val="tx1"/>
                          </a:solidFill>
                          <a:latin typeface="Times New Roman" panose="02020603050405020304" pitchFamily="18" charset="0"/>
                          <a:cs typeface="Times New Roman" panose="02020603050405020304" pitchFamily="18" charset="0"/>
                        </a:rPr>
                        <a:t>Components</a:t>
                      </a:r>
                      <a:endParaRPr lang="en-US" sz="1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b="0" dirty="0" smtClean="0">
                          <a:solidFill>
                            <a:schemeClr val="tx1"/>
                          </a:solidFill>
                          <a:latin typeface="Times New Roman" panose="02020603050405020304" pitchFamily="18" charset="0"/>
                          <a:cs typeface="Times New Roman" panose="02020603050405020304" pitchFamily="18" charset="0"/>
                        </a:rPr>
                        <a:t>Strategic Approach</a:t>
                      </a:r>
                      <a:endParaRPr lang="en-US" sz="1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370840">
                <a:tc>
                  <a:txBody>
                    <a:bodyPr/>
                    <a:lstStyle/>
                    <a:p>
                      <a:endParaRPr lang="en-US" sz="1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chemeClr val="tx1"/>
                          </a:solidFill>
                          <a:latin typeface="Times New Roman" panose="02020603050405020304" pitchFamily="18" charset="0"/>
                          <a:cs typeface="Times New Roman" panose="02020603050405020304" pitchFamily="18" charset="0"/>
                        </a:rPr>
                        <a:t>Strategy One</a:t>
                      </a:r>
                      <a:endParaRPr lang="en-US" sz="1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US" sz="1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Times New Roman" panose="02020603050405020304" pitchFamily="18" charset="0"/>
                          <a:cs typeface="Times New Roman" panose="02020603050405020304" pitchFamily="18" charset="0"/>
                        </a:rPr>
                        <a:t>Strategy Two</a:t>
                      </a:r>
                      <a:endParaRPr lang="en-US" sz="1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US" sz="1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Times New Roman" panose="02020603050405020304" pitchFamily="18" charset="0"/>
                          <a:cs typeface="Times New Roman" panose="02020603050405020304" pitchFamily="18" charset="0"/>
                        </a:rPr>
                        <a:t>Strategy Three</a:t>
                      </a:r>
                      <a:endParaRPr lang="en-US" sz="1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US" sz="1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Times New Roman" panose="02020603050405020304" pitchFamily="18" charset="0"/>
                          <a:cs typeface="Times New Roman" panose="02020603050405020304" pitchFamily="18" charset="0"/>
                        </a:rPr>
                        <a:t>Strategy Four</a:t>
                      </a:r>
                      <a:endParaRPr lang="en-US" sz="1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2" name="Rectangle 71"/>
          <p:cNvSpPr/>
          <p:nvPr/>
        </p:nvSpPr>
        <p:spPr>
          <a:xfrm>
            <a:off x="1004656" y="3978851"/>
            <a:ext cx="7350371" cy="4006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schemeClr val="tx1"/>
                </a:solidFill>
                <a:latin typeface="Times New Roman" panose="02020603050405020304" pitchFamily="18" charset="0"/>
                <a:cs typeface="Times New Roman" panose="02020603050405020304" pitchFamily="18" charset="0"/>
              </a:rPr>
              <a:t>3. </a:t>
            </a:r>
            <a:r>
              <a:rPr lang="en-US" sz="2000" b="1" dirty="0" smtClean="0">
                <a:solidFill>
                  <a:schemeClr val="tx1"/>
                </a:solidFill>
                <a:latin typeface="Times New Roman" panose="02020603050405020304" pitchFamily="18" charset="0"/>
                <a:cs typeface="Times New Roman" panose="02020603050405020304" pitchFamily="18" charset="0"/>
              </a:rPr>
              <a:t>Strategizing:  </a:t>
            </a:r>
            <a:r>
              <a:rPr lang="en-US" sz="2000" dirty="0" smtClean="0">
                <a:solidFill>
                  <a:schemeClr val="tx1"/>
                </a:solidFill>
                <a:latin typeface="Times New Roman" panose="02020603050405020304" pitchFamily="18" charset="0"/>
                <a:cs typeface="Times New Roman" panose="02020603050405020304" pitchFamily="18" charset="0"/>
              </a:rPr>
              <a:t>Tailor </a:t>
            </a:r>
            <a:r>
              <a:rPr lang="en-US" sz="2000" dirty="0" smtClean="0">
                <a:solidFill>
                  <a:schemeClr val="tx1"/>
                </a:solidFill>
                <a:latin typeface="Times New Roman" panose="02020603050405020304" pitchFamily="18" charset="0"/>
                <a:cs typeface="Times New Roman" panose="02020603050405020304" pitchFamily="18" charset="0"/>
              </a:rPr>
              <a:t>strategies to address significant components of the </a:t>
            </a:r>
            <a:r>
              <a:rPr lang="en-US" sz="2000" dirty="0" smtClean="0">
                <a:solidFill>
                  <a:schemeClr val="tx1"/>
                </a:solidFill>
                <a:latin typeface="Times New Roman" panose="02020603050405020304" pitchFamily="18" charset="0"/>
                <a:cs typeface="Times New Roman" panose="02020603050405020304" pitchFamily="18" charset="0"/>
              </a:rPr>
              <a:t>stakeholder environment</a:t>
            </a: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73" name="Oval 72"/>
          <p:cNvSpPr/>
          <p:nvPr/>
        </p:nvSpPr>
        <p:spPr>
          <a:xfrm>
            <a:off x="1748428" y="5023345"/>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p:cNvSpPr/>
          <p:nvPr/>
        </p:nvSpPr>
        <p:spPr>
          <a:xfrm>
            <a:off x="1762482" y="5398754"/>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p:cNvSpPr/>
          <p:nvPr/>
        </p:nvSpPr>
        <p:spPr>
          <a:xfrm>
            <a:off x="1788054" y="5733856"/>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Oval 77"/>
          <p:cNvSpPr/>
          <p:nvPr/>
        </p:nvSpPr>
        <p:spPr>
          <a:xfrm>
            <a:off x="1796245" y="6126557"/>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24661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Oval 43"/>
          <p:cNvSpPr/>
          <p:nvPr/>
        </p:nvSpPr>
        <p:spPr>
          <a:xfrm>
            <a:off x="228600" y="1905000"/>
            <a:ext cx="4438197" cy="2971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0" y="29961"/>
            <a:ext cx="8991600" cy="769441"/>
          </a:xfrm>
          <a:prstGeom prst="rect">
            <a:avLst/>
          </a:prstGeom>
          <a:noFill/>
        </p:spPr>
        <p:txBody>
          <a:bodyPr wrap="square" rtlCol="0">
            <a:spAutoFit/>
          </a:bodyPr>
          <a:lstStyle/>
          <a:p>
            <a:r>
              <a:rPr lang="en-US" sz="2200" dirty="0" smtClean="0">
                <a:latin typeface="Times New Roman" panose="02020603050405020304" pitchFamily="18" charset="0"/>
                <a:cs typeface="Times New Roman" panose="02020603050405020304" pitchFamily="18" charset="0"/>
              </a:rPr>
              <a:t>Unlike </a:t>
            </a:r>
            <a:r>
              <a:rPr lang="en-US" sz="2200" dirty="0" smtClean="0">
                <a:latin typeface="Times New Roman" panose="02020603050405020304" pitchFamily="18" charset="0"/>
                <a:cs typeface="Times New Roman" panose="02020603050405020304" pitchFamily="18" charset="0"/>
              </a:rPr>
              <a:t>mechanical systems or laboratory conditions, the design of Federal </a:t>
            </a:r>
            <a:r>
              <a:rPr lang="en-US" sz="2200" dirty="0" smtClean="0">
                <a:latin typeface="Times New Roman" panose="02020603050405020304" pitchFamily="18" charset="0"/>
                <a:cs typeface="Times New Roman" panose="02020603050405020304" pitchFamily="18" charset="0"/>
              </a:rPr>
              <a:t>programs is impacted </a:t>
            </a:r>
            <a:r>
              <a:rPr lang="en-US" sz="2200" dirty="0" smtClean="0">
                <a:latin typeface="Times New Roman" panose="02020603050405020304" pitchFamily="18" charset="0"/>
                <a:cs typeface="Times New Roman" panose="02020603050405020304" pitchFamily="18" charset="0"/>
              </a:rPr>
              <a:t>by several </a:t>
            </a:r>
            <a:r>
              <a:rPr lang="en-US" sz="2200" dirty="0" smtClean="0">
                <a:latin typeface="Times New Roman" panose="02020603050405020304" pitchFamily="18" charset="0"/>
                <a:cs typeface="Times New Roman" panose="02020603050405020304" pitchFamily="18" charset="0"/>
              </a:rPr>
              <a:t>factors.  This complicates the design process</a:t>
            </a:r>
            <a:endParaRPr lang="en-US" sz="2200" dirty="0">
              <a:latin typeface="Times New Roman" panose="02020603050405020304" pitchFamily="18" charset="0"/>
              <a:cs typeface="Times New Roman" panose="02020603050405020304" pitchFamily="18" charset="0"/>
            </a:endParaRPr>
          </a:p>
        </p:txBody>
      </p:sp>
      <p:sp>
        <p:nvSpPr>
          <p:cNvPr id="4" name="Oval 3"/>
          <p:cNvSpPr/>
          <p:nvPr/>
        </p:nvSpPr>
        <p:spPr>
          <a:xfrm>
            <a:off x="1098392" y="2332055"/>
            <a:ext cx="1219200" cy="533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Times New Roman" panose="02020603050405020304" pitchFamily="18" charset="0"/>
                <a:cs typeface="Times New Roman" panose="02020603050405020304" pitchFamily="18" charset="0"/>
              </a:rPr>
              <a:t>Federal</a:t>
            </a:r>
          </a:p>
          <a:p>
            <a:pPr algn="ctr"/>
            <a:r>
              <a:rPr lang="en-US" sz="1600" dirty="0" smtClean="0">
                <a:solidFill>
                  <a:schemeClr val="tx1"/>
                </a:solidFill>
                <a:latin typeface="Times New Roman" panose="02020603050405020304" pitchFamily="18" charset="0"/>
                <a:cs typeface="Times New Roman" panose="02020603050405020304" pitchFamily="18" charset="0"/>
              </a:rPr>
              <a:t>Exec.</a:t>
            </a:r>
            <a:endParaRPr lang="en-US" sz="1600" dirty="0">
              <a:solidFill>
                <a:schemeClr val="tx1"/>
              </a:solidFill>
              <a:latin typeface="Times New Roman" panose="02020603050405020304" pitchFamily="18" charset="0"/>
              <a:cs typeface="Times New Roman" panose="02020603050405020304" pitchFamily="18" charset="0"/>
            </a:endParaRPr>
          </a:p>
        </p:txBody>
      </p:sp>
      <p:sp>
        <p:nvSpPr>
          <p:cNvPr id="14" name="Oval 13"/>
          <p:cNvSpPr/>
          <p:nvPr/>
        </p:nvSpPr>
        <p:spPr>
          <a:xfrm>
            <a:off x="2471058" y="3855811"/>
            <a:ext cx="1371600" cy="533400"/>
          </a:xfrm>
          <a:prstGeom prst="ellipse">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Times New Roman" panose="02020603050405020304" pitchFamily="18" charset="0"/>
                <a:cs typeface="Times New Roman" panose="02020603050405020304" pitchFamily="18" charset="0"/>
              </a:rPr>
              <a:t>Recipient</a:t>
            </a:r>
            <a:endParaRPr lang="en-US" sz="1600" dirty="0">
              <a:solidFill>
                <a:schemeClr val="tx1"/>
              </a:solidFill>
              <a:latin typeface="Times New Roman" panose="02020603050405020304" pitchFamily="18" charset="0"/>
              <a:cs typeface="Times New Roman" panose="02020603050405020304" pitchFamily="18" charset="0"/>
            </a:endParaRPr>
          </a:p>
        </p:txBody>
      </p:sp>
      <p:sp>
        <p:nvSpPr>
          <p:cNvPr id="15" name="Oval 14"/>
          <p:cNvSpPr/>
          <p:nvPr/>
        </p:nvSpPr>
        <p:spPr>
          <a:xfrm>
            <a:off x="3156858" y="3212019"/>
            <a:ext cx="1219200" cy="533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Times New Roman" panose="02020603050405020304" pitchFamily="18" charset="0"/>
                <a:cs typeface="Times New Roman" panose="02020603050405020304" pitchFamily="18" charset="0"/>
              </a:rPr>
              <a:t>Citizen</a:t>
            </a:r>
            <a:endParaRPr lang="en-US" sz="1600" dirty="0">
              <a:solidFill>
                <a:schemeClr val="tx1"/>
              </a:solidFill>
              <a:latin typeface="Times New Roman" panose="02020603050405020304" pitchFamily="18" charset="0"/>
              <a:cs typeface="Times New Roman" panose="02020603050405020304" pitchFamily="18" charset="0"/>
            </a:endParaRPr>
          </a:p>
        </p:txBody>
      </p:sp>
      <p:sp>
        <p:nvSpPr>
          <p:cNvPr id="16" name="Oval 15"/>
          <p:cNvSpPr/>
          <p:nvPr/>
        </p:nvSpPr>
        <p:spPr>
          <a:xfrm>
            <a:off x="2764971" y="2390217"/>
            <a:ext cx="1328057" cy="5334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Times New Roman" panose="02020603050405020304" pitchFamily="18" charset="0"/>
                <a:cs typeface="Times New Roman" panose="02020603050405020304" pitchFamily="18" charset="0"/>
              </a:rPr>
              <a:t>Industry</a:t>
            </a:r>
            <a:endParaRPr lang="en-US" sz="1600" dirty="0">
              <a:solidFill>
                <a:schemeClr val="tx1"/>
              </a:solidFill>
              <a:latin typeface="Times New Roman" panose="02020603050405020304" pitchFamily="18" charset="0"/>
              <a:cs typeface="Times New Roman" panose="02020603050405020304" pitchFamily="18" charset="0"/>
            </a:endParaRPr>
          </a:p>
        </p:txBody>
      </p:sp>
      <p:sp>
        <p:nvSpPr>
          <p:cNvPr id="17" name="Oval 16"/>
          <p:cNvSpPr/>
          <p:nvPr/>
        </p:nvSpPr>
        <p:spPr>
          <a:xfrm>
            <a:off x="952501" y="3888992"/>
            <a:ext cx="1219200" cy="533400"/>
          </a:xfrm>
          <a:prstGeom prst="ellipse">
            <a:avLst/>
          </a:prstGeom>
          <a:solidFill>
            <a:srgbClr val="CC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Times New Roman" panose="02020603050405020304" pitchFamily="18" charset="0"/>
                <a:cs typeface="Times New Roman" panose="02020603050405020304" pitchFamily="18" charset="0"/>
              </a:rPr>
              <a:t>Tribal</a:t>
            </a:r>
            <a:endParaRPr lang="en-US" sz="1600" dirty="0">
              <a:solidFill>
                <a:schemeClr val="tx1"/>
              </a:solidFill>
              <a:latin typeface="Times New Roman" panose="02020603050405020304" pitchFamily="18" charset="0"/>
              <a:cs typeface="Times New Roman" panose="02020603050405020304" pitchFamily="18" charset="0"/>
            </a:endParaRPr>
          </a:p>
        </p:txBody>
      </p:sp>
      <p:sp>
        <p:nvSpPr>
          <p:cNvPr id="18" name="Oval 17"/>
          <p:cNvSpPr/>
          <p:nvPr/>
        </p:nvSpPr>
        <p:spPr>
          <a:xfrm>
            <a:off x="1594759" y="3102447"/>
            <a:ext cx="1556656" cy="533400"/>
          </a:xfrm>
          <a:prstGeom prst="ellipse">
            <a:avLst/>
          </a:prstGeom>
          <a:solidFill>
            <a:srgbClr val="FF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Times New Roman" panose="02020603050405020304" pitchFamily="18" charset="0"/>
                <a:cs typeface="Times New Roman" panose="02020603050405020304" pitchFamily="18" charset="0"/>
              </a:rPr>
              <a:t>Congress</a:t>
            </a:r>
            <a:endParaRPr lang="en-US" sz="1600" dirty="0">
              <a:solidFill>
                <a:schemeClr val="tx1"/>
              </a:solidFill>
              <a:latin typeface="Times New Roman" panose="02020603050405020304" pitchFamily="18" charset="0"/>
              <a:cs typeface="Times New Roman" panose="02020603050405020304" pitchFamily="18" charset="0"/>
            </a:endParaRPr>
          </a:p>
        </p:txBody>
      </p:sp>
      <p:cxnSp>
        <p:nvCxnSpPr>
          <p:cNvPr id="19" name="Straight Connector 18"/>
          <p:cNvCxnSpPr>
            <a:stCxn id="4" idx="6"/>
            <a:endCxn id="16" idx="2"/>
          </p:cNvCxnSpPr>
          <p:nvPr/>
        </p:nvCxnSpPr>
        <p:spPr>
          <a:xfrm>
            <a:off x="2317592" y="2598755"/>
            <a:ext cx="447379" cy="581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5" idx="0"/>
          </p:cNvCxnSpPr>
          <p:nvPr/>
        </p:nvCxnSpPr>
        <p:spPr>
          <a:xfrm>
            <a:off x="3766457" y="2909896"/>
            <a:ext cx="1" cy="302123"/>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4" idx="4"/>
            <a:endCxn id="18" idx="0"/>
          </p:cNvCxnSpPr>
          <p:nvPr/>
        </p:nvCxnSpPr>
        <p:spPr>
          <a:xfrm>
            <a:off x="1707992" y="2865455"/>
            <a:ext cx="665095" cy="2369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4" idx="0"/>
            <a:endCxn id="18" idx="5"/>
          </p:cNvCxnSpPr>
          <p:nvPr/>
        </p:nvCxnSpPr>
        <p:spPr>
          <a:xfrm flipH="1" flipV="1">
            <a:off x="2923448" y="3557732"/>
            <a:ext cx="233410" cy="2980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5" idx="4"/>
          </p:cNvCxnSpPr>
          <p:nvPr/>
        </p:nvCxnSpPr>
        <p:spPr>
          <a:xfrm flipH="1">
            <a:off x="3309258" y="3745419"/>
            <a:ext cx="457200" cy="1065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7" idx="6"/>
            <a:endCxn id="14" idx="2"/>
          </p:cNvCxnSpPr>
          <p:nvPr/>
        </p:nvCxnSpPr>
        <p:spPr>
          <a:xfrm flipV="1">
            <a:off x="2171701" y="4122511"/>
            <a:ext cx="299357" cy="331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7" idx="1"/>
            <a:endCxn id="18" idx="4"/>
          </p:cNvCxnSpPr>
          <p:nvPr/>
        </p:nvCxnSpPr>
        <p:spPr>
          <a:xfrm flipV="1">
            <a:off x="1131049" y="3635847"/>
            <a:ext cx="1242038" cy="3312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2669190" y="2923617"/>
            <a:ext cx="593271" cy="2474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7" idx="1"/>
          </p:cNvCxnSpPr>
          <p:nvPr/>
        </p:nvCxnSpPr>
        <p:spPr>
          <a:xfrm flipV="1">
            <a:off x="1131049" y="2818336"/>
            <a:ext cx="431052" cy="11487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705600" y="2170636"/>
            <a:ext cx="1676400" cy="428119"/>
          </a:xfrm>
          <a:prstGeom prst="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latin typeface="Times New Roman" panose="02020603050405020304" pitchFamily="18" charset="0"/>
                <a:cs typeface="Times New Roman" panose="02020603050405020304" pitchFamily="18" charset="0"/>
              </a:rPr>
              <a:t>Technical</a:t>
            </a:r>
            <a:endParaRPr lang="en-US" sz="1600" dirty="0">
              <a:solidFill>
                <a:schemeClr val="tx1"/>
              </a:solidFill>
              <a:latin typeface="Times New Roman" panose="02020603050405020304" pitchFamily="18" charset="0"/>
              <a:cs typeface="Times New Roman" panose="02020603050405020304" pitchFamily="18" charset="0"/>
            </a:endParaRPr>
          </a:p>
        </p:txBody>
      </p:sp>
      <p:sp>
        <p:nvSpPr>
          <p:cNvPr id="49" name="Rectangle 48"/>
          <p:cNvSpPr/>
          <p:nvPr/>
        </p:nvSpPr>
        <p:spPr>
          <a:xfrm>
            <a:off x="6716486" y="2607669"/>
            <a:ext cx="1676400" cy="428119"/>
          </a:xfrm>
          <a:prstGeom prst="rect">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latin typeface="Times New Roman" panose="02020603050405020304" pitchFamily="18" charset="0"/>
                <a:cs typeface="Times New Roman" panose="02020603050405020304" pitchFamily="18" charset="0"/>
              </a:rPr>
              <a:t>Managerial</a:t>
            </a:r>
            <a:endParaRPr lang="en-US" sz="1600" dirty="0">
              <a:solidFill>
                <a:schemeClr val="tx1"/>
              </a:solidFill>
              <a:latin typeface="Times New Roman" panose="02020603050405020304" pitchFamily="18" charset="0"/>
              <a:cs typeface="Times New Roman" panose="02020603050405020304" pitchFamily="18" charset="0"/>
            </a:endParaRPr>
          </a:p>
        </p:txBody>
      </p:sp>
      <p:sp>
        <p:nvSpPr>
          <p:cNvPr id="50" name="Rectangle 49"/>
          <p:cNvSpPr/>
          <p:nvPr/>
        </p:nvSpPr>
        <p:spPr>
          <a:xfrm>
            <a:off x="6716486" y="3017960"/>
            <a:ext cx="1676400" cy="428119"/>
          </a:xfrm>
          <a:prstGeom prst="rect">
            <a:avLst/>
          </a:prstGeom>
          <a:solidFill>
            <a:srgbClr val="66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latin typeface="Times New Roman" panose="02020603050405020304" pitchFamily="18" charset="0"/>
                <a:cs typeface="Times New Roman" panose="02020603050405020304" pitchFamily="18" charset="0"/>
              </a:rPr>
              <a:t>Political</a:t>
            </a:r>
            <a:endParaRPr lang="en-US" sz="1600" dirty="0">
              <a:solidFill>
                <a:schemeClr val="tx1"/>
              </a:solidFill>
              <a:latin typeface="Times New Roman" panose="02020603050405020304" pitchFamily="18" charset="0"/>
              <a:cs typeface="Times New Roman" panose="02020603050405020304" pitchFamily="18" charset="0"/>
            </a:endParaRPr>
          </a:p>
        </p:txBody>
      </p:sp>
      <p:sp>
        <p:nvSpPr>
          <p:cNvPr id="51" name="Rectangle 50"/>
          <p:cNvSpPr/>
          <p:nvPr/>
        </p:nvSpPr>
        <p:spPr>
          <a:xfrm>
            <a:off x="6716486" y="3465520"/>
            <a:ext cx="1676400" cy="428119"/>
          </a:xfrm>
          <a:prstGeom prst="rect">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latin typeface="Times New Roman" panose="02020603050405020304" pitchFamily="18" charset="0"/>
                <a:cs typeface="Times New Roman" panose="02020603050405020304" pitchFamily="18" charset="0"/>
              </a:rPr>
              <a:t>Cultural</a:t>
            </a:r>
            <a:endParaRPr lang="en-US" sz="1600" dirty="0">
              <a:solidFill>
                <a:schemeClr val="tx1"/>
              </a:solidFill>
              <a:latin typeface="Times New Roman" panose="02020603050405020304" pitchFamily="18" charset="0"/>
              <a:cs typeface="Times New Roman" panose="02020603050405020304" pitchFamily="18" charset="0"/>
            </a:endParaRPr>
          </a:p>
        </p:txBody>
      </p:sp>
      <p:pic>
        <p:nvPicPr>
          <p:cNvPr id="54" name="Picture 5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1564" y="5487867"/>
            <a:ext cx="2645229" cy="1136279"/>
          </a:xfrm>
          <a:prstGeom prst="rect">
            <a:avLst/>
          </a:prstGeom>
        </p:spPr>
      </p:pic>
      <p:sp>
        <p:nvSpPr>
          <p:cNvPr id="56" name="TextBox 55"/>
          <p:cNvSpPr txBox="1"/>
          <p:nvPr/>
        </p:nvSpPr>
        <p:spPr>
          <a:xfrm>
            <a:off x="1086986" y="1235986"/>
            <a:ext cx="3037113" cy="646331"/>
          </a:xfrm>
          <a:prstGeom prst="rect">
            <a:avLst/>
          </a:prstGeom>
          <a:noFill/>
        </p:spPr>
        <p:txBody>
          <a:bodyPr wrap="square" rtlCol="0">
            <a:spAutoFit/>
          </a:bodyPr>
          <a:lstStyle/>
          <a:p>
            <a:r>
              <a:rPr lang="en-US" sz="1800" b="1" dirty="0" smtClean="0">
                <a:latin typeface="Times New Roman" panose="02020603050405020304" pitchFamily="18" charset="0"/>
                <a:cs typeface="Times New Roman" panose="02020603050405020304" pitchFamily="18" charset="0"/>
              </a:rPr>
              <a:t>Distributed decision making and goal divergence</a:t>
            </a:r>
            <a:endParaRPr lang="en-US" sz="1800" b="1" dirty="0">
              <a:latin typeface="Times New Roman" panose="02020603050405020304" pitchFamily="18" charset="0"/>
              <a:cs typeface="Times New Roman" panose="02020603050405020304" pitchFamily="18" charset="0"/>
            </a:endParaRPr>
          </a:p>
        </p:txBody>
      </p:sp>
      <p:sp>
        <p:nvSpPr>
          <p:cNvPr id="57" name="TextBox 56"/>
          <p:cNvSpPr txBox="1"/>
          <p:nvPr/>
        </p:nvSpPr>
        <p:spPr>
          <a:xfrm>
            <a:off x="6553200" y="1412016"/>
            <a:ext cx="2799214" cy="646331"/>
          </a:xfrm>
          <a:prstGeom prst="rect">
            <a:avLst/>
          </a:prstGeom>
          <a:noFill/>
        </p:spPr>
        <p:txBody>
          <a:bodyPr wrap="square" rtlCol="0">
            <a:spAutoFit/>
          </a:bodyPr>
          <a:lstStyle/>
          <a:p>
            <a:r>
              <a:rPr lang="en-US" sz="1800" b="1" dirty="0" smtClean="0">
                <a:latin typeface="Times New Roman" panose="02020603050405020304" pitchFamily="18" charset="0"/>
                <a:cs typeface="Times New Roman" panose="02020603050405020304" pitchFamily="18" charset="0"/>
              </a:rPr>
              <a:t>Multi-level problem solution</a:t>
            </a:r>
            <a:endParaRPr lang="en-US" sz="1800" b="1" dirty="0">
              <a:latin typeface="Times New Roman" panose="02020603050405020304" pitchFamily="18" charset="0"/>
              <a:cs typeface="Times New Roman" panose="02020603050405020304" pitchFamily="18" charset="0"/>
            </a:endParaRPr>
          </a:p>
        </p:txBody>
      </p:sp>
      <p:sp>
        <p:nvSpPr>
          <p:cNvPr id="58" name="TextBox 57"/>
          <p:cNvSpPr txBox="1"/>
          <p:nvPr/>
        </p:nvSpPr>
        <p:spPr>
          <a:xfrm>
            <a:off x="3374572" y="5085878"/>
            <a:ext cx="2799214" cy="369332"/>
          </a:xfrm>
          <a:prstGeom prst="rect">
            <a:avLst/>
          </a:prstGeom>
          <a:noFill/>
        </p:spPr>
        <p:txBody>
          <a:bodyPr wrap="square" rtlCol="0">
            <a:spAutoFit/>
          </a:bodyPr>
          <a:lstStyle/>
          <a:p>
            <a:r>
              <a:rPr lang="en-US" sz="1800" b="1" dirty="0" smtClean="0">
                <a:latin typeface="Times New Roman" panose="02020603050405020304" pitchFamily="18" charset="0"/>
                <a:cs typeface="Times New Roman" panose="02020603050405020304" pitchFamily="18" charset="0"/>
              </a:rPr>
              <a:t>High velocity environment</a:t>
            </a:r>
            <a:endParaRPr lang="en-US" sz="1800" b="1" dirty="0">
              <a:latin typeface="Times New Roman" panose="02020603050405020304" pitchFamily="18" charset="0"/>
              <a:cs typeface="Times New Roman" panose="02020603050405020304" pitchFamily="18" charset="0"/>
            </a:endParaRPr>
          </a:p>
        </p:txBody>
      </p:sp>
      <p:sp>
        <p:nvSpPr>
          <p:cNvPr id="61" name="Oval 60"/>
          <p:cNvSpPr/>
          <p:nvPr/>
        </p:nvSpPr>
        <p:spPr>
          <a:xfrm>
            <a:off x="342901" y="3244709"/>
            <a:ext cx="1219200" cy="533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Times New Roman" panose="02020603050405020304" pitchFamily="18" charset="0"/>
                <a:cs typeface="Times New Roman" panose="02020603050405020304" pitchFamily="18" charset="0"/>
              </a:rPr>
              <a:t>State</a:t>
            </a:r>
            <a:endParaRPr lang="en-US"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8350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363" y="360363"/>
            <a:ext cx="8423275" cy="401637"/>
          </a:xfrm>
        </p:spPr>
        <p:txBody>
          <a:bodyPr/>
          <a:lstStyle/>
          <a:p>
            <a:r>
              <a:rPr lang="en-US" sz="2400" dirty="0" smtClean="0">
                <a:latin typeface="Times New Roman" panose="02020603050405020304" pitchFamily="18" charset="0"/>
                <a:cs typeface="Times New Roman" panose="02020603050405020304" pitchFamily="18" charset="0"/>
              </a:rPr>
              <a:t>Applying Requisite Variety to  </a:t>
            </a:r>
            <a:r>
              <a:rPr lang="en-US" sz="2400" dirty="0" smtClean="0">
                <a:latin typeface="Times New Roman" panose="02020603050405020304" pitchFamily="18" charset="0"/>
                <a:cs typeface="Times New Roman" panose="02020603050405020304" pitchFamily="18" charset="0"/>
              </a:rPr>
              <a:t>Two Federal Programs</a:t>
            </a:r>
            <a:endParaRPr lang="en-U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723900" y="990600"/>
            <a:ext cx="7696200" cy="2554545"/>
          </a:xfrm>
          <a:prstGeom prst="rect">
            <a:avLst/>
          </a:prstGeom>
          <a:noFill/>
        </p:spPr>
        <p:txBody>
          <a:bodyPr wrap="square" rtlCol="0">
            <a:spAutoFit/>
          </a:bodyPr>
          <a:lstStyle/>
          <a:p>
            <a:r>
              <a:rPr lang="en-US" sz="2000" u="sng" dirty="0" smtClean="0">
                <a:latin typeface="Times New Roman" panose="02020603050405020304" pitchFamily="18" charset="0"/>
                <a:cs typeface="Times New Roman" panose="02020603050405020304" pitchFamily="18" charset="0"/>
              </a:rPr>
              <a:t>FDA – New Drug Review</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Responsible for reviewing investigational, new, and generic drug applications from industry  to determine their safety and efficacy</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Around 100 to 200 new drug applications are reviewed annually, and about 20-25 new molecular entities are also reviewed (breakthrough drugs)</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Although safety and efficacy is their mandate, FDA is surrounded by stakeholders with varied goals and interests</a:t>
            </a:r>
            <a:endParaRPr lang="en-US" sz="20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729343" y="3962400"/>
            <a:ext cx="7696200" cy="1938992"/>
          </a:xfrm>
          <a:prstGeom prst="rect">
            <a:avLst/>
          </a:prstGeom>
          <a:noFill/>
        </p:spPr>
        <p:txBody>
          <a:bodyPr wrap="square" rtlCol="0">
            <a:spAutoFit/>
          </a:bodyPr>
          <a:lstStyle/>
          <a:p>
            <a:r>
              <a:rPr lang="en-US" sz="2000" u="sng" dirty="0" smtClean="0">
                <a:latin typeface="Times New Roman" panose="02020603050405020304" pitchFamily="18" charset="0"/>
                <a:cs typeface="Times New Roman" panose="02020603050405020304" pitchFamily="18" charset="0"/>
              </a:rPr>
              <a:t>Bureau of Indian Education</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Oversees educational standards and teaching strategies </a:t>
            </a:r>
            <a:r>
              <a:rPr lang="en-US" sz="2000" dirty="0" smtClean="0">
                <a:latin typeface="Times New Roman" panose="02020603050405020304" pitchFamily="18" charset="0"/>
                <a:cs typeface="Times New Roman" panose="02020603050405020304" pitchFamily="18" charset="0"/>
              </a:rPr>
              <a:t>for 183 BIE-owned </a:t>
            </a:r>
            <a:r>
              <a:rPr lang="en-US" sz="2000" dirty="0" smtClean="0">
                <a:latin typeface="Times New Roman" panose="02020603050405020304" pitchFamily="18" charset="0"/>
                <a:cs typeface="Times New Roman" panose="02020603050405020304" pitchFamily="18" charset="0"/>
              </a:rPr>
              <a:t>schools, </a:t>
            </a:r>
            <a:r>
              <a:rPr lang="en-US" sz="2000" dirty="0" smtClean="0">
                <a:latin typeface="Times New Roman" panose="02020603050405020304" pitchFamily="18" charset="0"/>
                <a:cs typeface="Times New Roman" panose="02020603050405020304" pitchFamily="18" charset="0"/>
              </a:rPr>
              <a:t>and Tribal schools, enrolling over 41,000 students. </a:t>
            </a:r>
            <a:r>
              <a:rPr lang="en-US" sz="2000" dirty="0" smtClean="0">
                <a:latin typeface="Times New Roman" panose="02020603050405020304" pitchFamily="18" charset="0"/>
                <a:cs typeface="Times New Roman" panose="02020603050405020304" pitchFamily="18" charset="0"/>
              </a:rPr>
              <a:t>and Indian colleges and universities</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Must respect the sovereignty of Tribal nations and work in the best interest of students' current and future quality of life</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5135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449" y="109647"/>
            <a:ext cx="8410351" cy="630237"/>
          </a:xfrm>
        </p:spPr>
        <p:txBody>
          <a:bodyPr/>
          <a:lstStyle/>
          <a:p>
            <a:r>
              <a:rPr lang="en-US" sz="2000" dirty="0" smtClean="0">
                <a:latin typeface="Times New Roman" panose="02020603050405020304" pitchFamily="18" charset="0"/>
                <a:cs typeface="Times New Roman" panose="02020603050405020304" pitchFamily="18" charset="0"/>
              </a:rPr>
              <a:t>FDA Drug Review Example – From Model Building to Strategy Formulation </a:t>
            </a:r>
            <a:endParaRPr lang="en-US" sz="2000" dirty="0">
              <a:latin typeface="Times New Roman" panose="02020603050405020304" pitchFamily="18" charset="0"/>
              <a:cs typeface="Times New Roman" panose="02020603050405020304" pitchFamily="18" charset="0"/>
            </a:endParaRPr>
          </a:p>
        </p:txBody>
      </p:sp>
      <p:sp>
        <p:nvSpPr>
          <p:cNvPr id="57" name="Oval 56"/>
          <p:cNvSpPr/>
          <p:nvPr/>
        </p:nvSpPr>
        <p:spPr>
          <a:xfrm>
            <a:off x="74503" y="1567115"/>
            <a:ext cx="3323492" cy="177086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Oval 68"/>
          <p:cNvSpPr/>
          <p:nvPr/>
        </p:nvSpPr>
        <p:spPr>
          <a:xfrm>
            <a:off x="5486400" y="1619092"/>
            <a:ext cx="2916238" cy="142037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p:cNvSpPr txBox="1"/>
          <p:nvPr/>
        </p:nvSpPr>
        <p:spPr>
          <a:xfrm>
            <a:off x="6045144" y="2091153"/>
            <a:ext cx="1851789" cy="307777"/>
          </a:xfrm>
          <a:prstGeom prst="rect">
            <a:avLst/>
          </a:prstGeom>
          <a:noFill/>
        </p:spPr>
        <p:txBody>
          <a:bodyPr wrap="none" rtlCol="0">
            <a:spAutoFit/>
          </a:bodyPr>
          <a:lstStyle/>
          <a:p>
            <a:r>
              <a:rPr lang="en-US" sz="1400" dirty="0" smtClean="0">
                <a:latin typeface="Times New Roman" panose="02020603050405020304" pitchFamily="18" charset="0"/>
                <a:cs typeface="Times New Roman" panose="02020603050405020304" pitchFamily="18" charset="0"/>
              </a:rPr>
              <a:t>New molecular entities</a:t>
            </a:r>
            <a:endParaRPr lang="en-US" sz="1400" dirty="0">
              <a:latin typeface="Times New Roman" panose="02020603050405020304" pitchFamily="18" charset="0"/>
              <a:cs typeface="Times New Roman" panose="02020603050405020304" pitchFamily="18" charset="0"/>
            </a:endParaRPr>
          </a:p>
        </p:txBody>
      </p:sp>
      <p:sp>
        <p:nvSpPr>
          <p:cNvPr id="73" name="TextBox 72"/>
          <p:cNvSpPr txBox="1"/>
          <p:nvPr/>
        </p:nvSpPr>
        <p:spPr>
          <a:xfrm>
            <a:off x="6065556" y="2304443"/>
            <a:ext cx="1197764" cy="307777"/>
          </a:xfrm>
          <a:prstGeom prst="rect">
            <a:avLst/>
          </a:prstGeom>
          <a:noFill/>
        </p:spPr>
        <p:txBody>
          <a:bodyPr wrap="none" rtlCol="0">
            <a:spAutoFit/>
          </a:bodyPr>
          <a:lstStyle/>
          <a:p>
            <a:r>
              <a:rPr lang="en-US" sz="1400" dirty="0" smtClean="0">
                <a:latin typeface="Times New Roman" panose="02020603050405020304" pitchFamily="18" charset="0"/>
                <a:cs typeface="Times New Roman" panose="02020603050405020304" pitchFamily="18" charset="0"/>
              </a:rPr>
              <a:t>Generic drugs</a:t>
            </a:r>
            <a:endParaRPr lang="en-US" sz="1400" dirty="0">
              <a:latin typeface="Times New Roman" panose="02020603050405020304" pitchFamily="18" charset="0"/>
              <a:cs typeface="Times New Roman" panose="02020603050405020304" pitchFamily="18" charset="0"/>
            </a:endParaRPr>
          </a:p>
        </p:txBody>
      </p:sp>
      <p:sp>
        <p:nvSpPr>
          <p:cNvPr id="74" name="TextBox 73"/>
          <p:cNvSpPr txBox="1"/>
          <p:nvPr/>
        </p:nvSpPr>
        <p:spPr>
          <a:xfrm>
            <a:off x="6035812" y="1877863"/>
            <a:ext cx="2040943" cy="307777"/>
          </a:xfrm>
          <a:prstGeom prst="rect">
            <a:avLst/>
          </a:prstGeom>
          <a:noFill/>
        </p:spPr>
        <p:txBody>
          <a:bodyPr wrap="none" rtlCol="0">
            <a:spAutoFit/>
          </a:bodyPr>
          <a:lstStyle/>
          <a:p>
            <a:r>
              <a:rPr lang="en-US" sz="1400" dirty="0" smtClean="0">
                <a:latin typeface="Times New Roman" panose="02020603050405020304" pitchFamily="18" charset="0"/>
                <a:cs typeface="Times New Roman" panose="02020603050405020304" pitchFamily="18" charset="0"/>
              </a:rPr>
              <a:t>Investigational new drugs</a:t>
            </a:r>
            <a:endParaRPr lang="en-US" sz="1400" dirty="0">
              <a:latin typeface="Times New Roman" panose="02020603050405020304" pitchFamily="18" charset="0"/>
              <a:cs typeface="Times New Roman" panose="02020603050405020304" pitchFamily="18" charset="0"/>
            </a:endParaRPr>
          </a:p>
        </p:txBody>
      </p:sp>
      <p:sp>
        <p:nvSpPr>
          <p:cNvPr id="75" name="TextBox 74"/>
          <p:cNvSpPr txBox="1"/>
          <p:nvPr/>
        </p:nvSpPr>
        <p:spPr>
          <a:xfrm>
            <a:off x="6065556" y="2502669"/>
            <a:ext cx="1854995" cy="307777"/>
          </a:xfrm>
          <a:prstGeom prst="rect">
            <a:avLst/>
          </a:prstGeom>
          <a:noFill/>
        </p:spPr>
        <p:txBody>
          <a:bodyPr wrap="none" rtlCol="0">
            <a:spAutoFit/>
          </a:bodyPr>
          <a:lstStyle/>
          <a:p>
            <a:r>
              <a:rPr lang="en-US" sz="1400" dirty="0" smtClean="0">
                <a:latin typeface="Times New Roman" panose="02020603050405020304" pitchFamily="18" charset="0"/>
                <a:cs typeface="Times New Roman" panose="02020603050405020304" pitchFamily="18" charset="0"/>
              </a:rPr>
              <a:t>Non-prescription drugs</a:t>
            </a:r>
            <a:endParaRPr lang="en-US" sz="1400" dirty="0">
              <a:latin typeface="Times New Roman" panose="02020603050405020304" pitchFamily="18" charset="0"/>
              <a:cs typeface="Times New Roman" panose="02020603050405020304" pitchFamily="18" charset="0"/>
            </a:endParaRPr>
          </a:p>
        </p:txBody>
      </p:sp>
      <p:sp>
        <p:nvSpPr>
          <p:cNvPr id="76" name="Oval 75"/>
          <p:cNvSpPr/>
          <p:nvPr/>
        </p:nvSpPr>
        <p:spPr>
          <a:xfrm>
            <a:off x="1656844" y="2280595"/>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p:cNvSpPr/>
          <p:nvPr/>
        </p:nvSpPr>
        <p:spPr>
          <a:xfrm>
            <a:off x="2535863" y="2111866"/>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Oval 77"/>
          <p:cNvSpPr/>
          <p:nvPr/>
        </p:nvSpPr>
        <p:spPr>
          <a:xfrm>
            <a:off x="820174" y="2239367"/>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Oval 78"/>
          <p:cNvSpPr/>
          <p:nvPr/>
        </p:nvSpPr>
        <p:spPr>
          <a:xfrm>
            <a:off x="694989" y="2435310"/>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Oval 79"/>
          <p:cNvSpPr/>
          <p:nvPr/>
        </p:nvSpPr>
        <p:spPr>
          <a:xfrm>
            <a:off x="373860" y="2435310"/>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Oval 80"/>
          <p:cNvSpPr/>
          <p:nvPr/>
        </p:nvSpPr>
        <p:spPr>
          <a:xfrm>
            <a:off x="526260" y="2163167"/>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p:nvPr/>
        </p:nvSpPr>
        <p:spPr>
          <a:xfrm>
            <a:off x="1135860" y="2522246"/>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Oval 82"/>
          <p:cNvSpPr/>
          <p:nvPr/>
        </p:nvSpPr>
        <p:spPr>
          <a:xfrm>
            <a:off x="1455457" y="2473816"/>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Oval 83"/>
          <p:cNvSpPr/>
          <p:nvPr/>
        </p:nvSpPr>
        <p:spPr>
          <a:xfrm>
            <a:off x="1150656" y="2536408"/>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Oval 84"/>
          <p:cNvSpPr/>
          <p:nvPr/>
        </p:nvSpPr>
        <p:spPr>
          <a:xfrm>
            <a:off x="961689" y="2930610"/>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Oval 85"/>
          <p:cNvSpPr/>
          <p:nvPr/>
        </p:nvSpPr>
        <p:spPr>
          <a:xfrm>
            <a:off x="1379257" y="2223445"/>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Oval 86"/>
          <p:cNvSpPr/>
          <p:nvPr/>
        </p:nvSpPr>
        <p:spPr>
          <a:xfrm>
            <a:off x="450060" y="2712895"/>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Oval 87"/>
          <p:cNvSpPr/>
          <p:nvPr/>
        </p:nvSpPr>
        <p:spPr>
          <a:xfrm>
            <a:off x="880046" y="2702010"/>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Oval 88"/>
          <p:cNvSpPr/>
          <p:nvPr/>
        </p:nvSpPr>
        <p:spPr>
          <a:xfrm>
            <a:off x="1079899" y="2204395"/>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Oval 89"/>
          <p:cNvSpPr/>
          <p:nvPr/>
        </p:nvSpPr>
        <p:spPr>
          <a:xfrm>
            <a:off x="667774" y="2887067"/>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p:nvPr/>
        </p:nvSpPr>
        <p:spPr>
          <a:xfrm>
            <a:off x="1694942" y="2536408"/>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Oval 91"/>
          <p:cNvSpPr/>
          <p:nvPr/>
        </p:nvSpPr>
        <p:spPr>
          <a:xfrm>
            <a:off x="1379257" y="2724187"/>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Oval 92"/>
          <p:cNvSpPr/>
          <p:nvPr/>
        </p:nvSpPr>
        <p:spPr>
          <a:xfrm>
            <a:off x="2467824" y="2647987"/>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Oval 93"/>
          <p:cNvSpPr/>
          <p:nvPr/>
        </p:nvSpPr>
        <p:spPr>
          <a:xfrm>
            <a:off x="1661096" y="2922445"/>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Oval 94"/>
          <p:cNvSpPr/>
          <p:nvPr/>
        </p:nvSpPr>
        <p:spPr>
          <a:xfrm>
            <a:off x="2097714" y="2724187"/>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95"/>
          <p:cNvSpPr/>
          <p:nvPr/>
        </p:nvSpPr>
        <p:spPr>
          <a:xfrm>
            <a:off x="2266443" y="2340466"/>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Oval 96"/>
          <p:cNvSpPr/>
          <p:nvPr/>
        </p:nvSpPr>
        <p:spPr>
          <a:xfrm>
            <a:off x="2590293" y="2432995"/>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Oval 97"/>
          <p:cNvSpPr/>
          <p:nvPr/>
        </p:nvSpPr>
        <p:spPr>
          <a:xfrm>
            <a:off x="2108600" y="2155408"/>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Oval 98"/>
          <p:cNvSpPr/>
          <p:nvPr/>
        </p:nvSpPr>
        <p:spPr>
          <a:xfrm>
            <a:off x="1999742" y="2476537"/>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Oval 99"/>
          <p:cNvSpPr/>
          <p:nvPr/>
        </p:nvSpPr>
        <p:spPr>
          <a:xfrm>
            <a:off x="1912656" y="2188066"/>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Oval 100"/>
          <p:cNvSpPr/>
          <p:nvPr/>
        </p:nvSpPr>
        <p:spPr>
          <a:xfrm>
            <a:off x="1949623" y="3018462"/>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Oval 101"/>
          <p:cNvSpPr/>
          <p:nvPr/>
        </p:nvSpPr>
        <p:spPr>
          <a:xfrm>
            <a:off x="1925074" y="2726504"/>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Oval 102"/>
          <p:cNvSpPr/>
          <p:nvPr/>
        </p:nvSpPr>
        <p:spPr>
          <a:xfrm>
            <a:off x="2044817" y="2467967"/>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Oval 103"/>
          <p:cNvSpPr/>
          <p:nvPr/>
        </p:nvSpPr>
        <p:spPr>
          <a:xfrm>
            <a:off x="1957732" y="2112821"/>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Oval 104"/>
          <p:cNvSpPr/>
          <p:nvPr/>
        </p:nvSpPr>
        <p:spPr>
          <a:xfrm>
            <a:off x="1620274" y="2631252"/>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Oval 105"/>
          <p:cNvSpPr/>
          <p:nvPr/>
        </p:nvSpPr>
        <p:spPr>
          <a:xfrm>
            <a:off x="1729132" y="2340060"/>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Oval 106"/>
          <p:cNvSpPr/>
          <p:nvPr/>
        </p:nvSpPr>
        <p:spPr>
          <a:xfrm>
            <a:off x="1408003" y="2372716"/>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Oval 107"/>
          <p:cNvSpPr/>
          <p:nvPr/>
        </p:nvSpPr>
        <p:spPr>
          <a:xfrm>
            <a:off x="1620274" y="2078802"/>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Oval 108"/>
          <p:cNvSpPr/>
          <p:nvPr/>
        </p:nvSpPr>
        <p:spPr>
          <a:xfrm>
            <a:off x="1727601" y="2792221"/>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Oval 109"/>
          <p:cNvSpPr/>
          <p:nvPr/>
        </p:nvSpPr>
        <p:spPr>
          <a:xfrm>
            <a:off x="1813496" y="2565938"/>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384911" y="642701"/>
            <a:ext cx="2296885"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tx1"/>
                </a:solidFill>
                <a:latin typeface="Times New Roman" panose="02020603050405020304" pitchFamily="18" charset="0"/>
                <a:cs typeface="Times New Roman" panose="02020603050405020304" pitchFamily="18" charset="0"/>
              </a:rPr>
              <a:t>1. Identify the scope of drug development efforts that must be regulated to ensure safe and effective use</a:t>
            </a:r>
            <a:endParaRPr lang="en-US" sz="1200" b="1" dirty="0">
              <a:solidFill>
                <a:schemeClr val="tx1"/>
              </a:solidFill>
              <a:latin typeface="Times New Roman" panose="02020603050405020304" pitchFamily="18" charset="0"/>
              <a:cs typeface="Times New Roman" panose="02020603050405020304" pitchFamily="18" charset="0"/>
            </a:endParaRPr>
          </a:p>
        </p:txBody>
      </p:sp>
      <p:sp>
        <p:nvSpPr>
          <p:cNvPr id="111" name="Oval 110"/>
          <p:cNvSpPr/>
          <p:nvPr/>
        </p:nvSpPr>
        <p:spPr>
          <a:xfrm>
            <a:off x="5913348" y="1981794"/>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p:cNvSpPr/>
          <p:nvPr/>
        </p:nvSpPr>
        <p:spPr>
          <a:xfrm>
            <a:off x="5928124" y="2194578"/>
            <a:ext cx="152400" cy="152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Oval 112"/>
          <p:cNvSpPr/>
          <p:nvPr/>
        </p:nvSpPr>
        <p:spPr>
          <a:xfrm>
            <a:off x="5928124" y="2412328"/>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Oval 113"/>
          <p:cNvSpPr/>
          <p:nvPr/>
        </p:nvSpPr>
        <p:spPr>
          <a:xfrm>
            <a:off x="5959612" y="2632028"/>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p:cNvSpPr/>
          <p:nvPr/>
        </p:nvSpPr>
        <p:spPr>
          <a:xfrm>
            <a:off x="5869613" y="625216"/>
            <a:ext cx="1888543"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tx1"/>
                </a:solidFill>
                <a:latin typeface="Times New Roman" panose="02020603050405020304" pitchFamily="18" charset="0"/>
                <a:cs typeface="Times New Roman" panose="02020603050405020304" pitchFamily="18" charset="0"/>
              </a:rPr>
              <a:t>2. Model the drug development universe</a:t>
            </a:r>
            <a:endParaRPr lang="en-US" sz="1200" b="1" dirty="0">
              <a:solidFill>
                <a:schemeClr val="tx1"/>
              </a:solidFill>
              <a:latin typeface="Times New Roman" panose="02020603050405020304" pitchFamily="18" charset="0"/>
              <a:cs typeface="Times New Roman" panose="02020603050405020304" pitchFamily="18" charset="0"/>
            </a:endParaRPr>
          </a:p>
        </p:txBody>
      </p:sp>
      <p:sp>
        <p:nvSpPr>
          <p:cNvPr id="116" name="Oval 115"/>
          <p:cNvSpPr/>
          <p:nvPr/>
        </p:nvSpPr>
        <p:spPr>
          <a:xfrm>
            <a:off x="972574" y="2391767"/>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Oval 116"/>
          <p:cNvSpPr/>
          <p:nvPr/>
        </p:nvSpPr>
        <p:spPr>
          <a:xfrm>
            <a:off x="1178268" y="2130931"/>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Oval 117"/>
          <p:cNvSpPr/>
          <p:nvPr/>
        </p:nvSpPr>
        <p:spPr>
          <a:xfrm>
            <a:off x="1277374" y="2696567"/>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Oval 118"/>
          <p:cNvSpPr/>
          <p:nvPr/>
        </p:nvSpPr>
        <p:spPr>
          <a:xfrm>
            <a:off x="1135860" y="1872185"/>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Oval 119"/>
          <p:cNvSpPr/>
          <p:nvPr/>
        </p:nvSpPr>
        <p:spPr>
          <a:xfrm>
            <a:off x="771189" y="1904479"/>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Oval 120"/>
          <p:cNvSpPr/>
          <p:nvPr/>
        </p:nvSpPr>
        <p:spPr>
          <a:xfrm>
            <a:off x="2688263" y="2264266"/>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Oval 121"/>
          <p:cNvSpPr/>
          <p:nvPr/>
        </p:nvSpPr>
        <p:spPr>
          <a:xfrm>
            <a:off x="2840663" y="2416666"/>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Oval 122"/>
          <p:cNvSpPr/>
          <p:nvPr/>
        </p:nvSpPr>
        <p:spPr>
          <a:xfrm>
            <a:off x="2714341" y="2764799"/>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Oval 123"/>
          <p:cNvSpPr/>
          <p:nvPr/>
        </p:nvSpPr>
        <p:spPr>
          <a:xfrm>
            <a:off x="2387717" y="2603543"/>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Oval 124"/>
          <p:cNvSpPr/>
          <p:nvPr/>
        </p:nvSpPr>
        <p:spPr>
          <a:xfrm>
            <a:off x="2197217" y="2810867"/>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Oval 125"/>
          <p:cNvSpPr/>
          <p:nvPr/>
        </p:nvSpPr>
        <p:spPr>
          <a:xfrm>
            <a:off x="2419293" y="3004493"/>
            <a:ext cx="152400" cy="152400"/>
          </a:xfrm>
          <a:prstGeom prst="ellipse">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Oval 126"/>
          <p:cNvSpPr/>
          <p:nvPr/>
        </p:nvSpPr>
        <p:spPr>
          <a:xfrm>
            <a:off x="2110132" y="2265221"/>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Oval 127"/>
          <p:cNvSpPr/>
          <p:nvPr/>
        </p:nvSpPr>
        <p:spPr>
          <a:xfrm>
            <a:off x="2381139" y="2243767"/>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Oval 128"/>
          <p:cNvSpPr/>
          <p:nvPr/>
        </p:nvSpPr>
        <p:spPr>
          <a:xfrm>
            <a:off x="1570156" y="1885792"/>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Oval 129"/>
          <p:cNvSpPr/>
          <p:nvPr/>
        </p:nvSpPr>
        <p:spPr>
          <a:xfrm>
            <a:off x="2567332" y="2722421"/>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Oval 130"/>
          <p:cNvSpPr/>
          <p:nvPr/>
        </p:nvSpPr>
        <p:spPr>
          <a:xfrm>
            <a:off x="3040915" y="2093386"/>
            <a:ext cx="152400" cy="152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a:off x="1763441" y="3663803"/>
            <a:ext cx="5288805" cy="4006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tx1"/>
                </a:solidFill>
                <a:latin typeface="Times New Roman" panose="02020603050405020304" pitchFamily="18" charset="0"/>
                <a:cs typeface="Times New Roman" panose="02020603050405020304" pitchFamily="18" charset="0"/>
              </a:rPr>
              <a:t>3. Tailor strategies to address significant components of the drug universe </a:t>
            </a:r>
            <a:endParaRPr lang="en-US" sz="12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96210817"/>
              </p:ext>
            </p:extLst>
          </p:nvPr>
        </p:nvGraphicFramePr>
        <p:xfrm>
          <a:off x="928384" y="4187535"/>
          <a:ext cx="7316536" cy="2148840"/>
        </p:xfrm>
        <a:graphic>
          <a:graphicData uri="http://schemas.openxmlformats.org/drawingml/2006/table">
            <a:tbl>
              <a:tblPr firstRow="1" bandRow="1">
                <a:tableStyleId>{5C22544A-7EE6-4342-B048-85BDC9FD1C3A}</a:tableStyleId>
              </a:tblPr>
              <a:tblGrid>
                <a:gridCol w="2058736"/>
                <a:gridCol w="5257800"/>
              </a:tblGrid>
              <a:tr h="370840">
                <a:tc>
                  <a:txBody>
                    <a:bodyPr/>
                    <a:lstStyle/>
                    <a:p>
                      <a:r>
                        <a:rPr lang="en-US" sz="1400" b="0" dirty="0" smtClean="0">
                          <a:solidFill>
                            <a:schemeClr val="tx1"/>
                          </a:solidFill>
                          <a:latin typeface="Times New Roman" panose="02020603050405020304" pitchFamily="18" charset="0"/>
                          <a:cs typeface="Times New Roman" panose="02020603050405020304" pitchFamily="18" charset="0"/>
                        </a:rPr>
                        <a:t>Drug Components</a:t>
                      </a:r>
                      <a:endParaRPr lang="en-US" sz="1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b="0" dirty="0" smtClean="0">
                          <a:solidFill>
                            <a:schemeClr val="tx1"/>
                          </a:solidFill>
                          <a:latin typeface="Times New Roman" panose="02020603050405020304" pitchFamily="18" charset="0"/>
                          <a:cs typeface="Times New Roman" panose="02020603050405020304" pitchFamily="18" charset="0"/>
                        </a:rPr>
                        <a:t>Strategic Approach</a:t>
                      </a:r>
                      <a:endParaRPr lang="en-US" sz="1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370840">
                <a:tc>
                  <a:txBody>
                    <a:bodyPr/>
                    <a:lstStyle/>
                    <a:p>
                      <a:r>
                        <a:rPr lang="en-US" sz="1400" b="0" dirty="0" smtClean="0">
                          <a:solidFill>
                            <a:schemeClr val="tx1"/>
                          </a:solidFill>
                          <a:latin typeface="Times New Roman" panose="02020603050405020304" pitchFamily="18" charset="0"/>
                          <a:cs typeface="Times New Roman" panose="02020603050405020304" pitchFamily="18" charset="0"/>
                        </a:rPr>
                        <a:t>Investigational</a:t>
                      </a:r>
                      <a:r>
                        <a:rPr lang="en-US" sz="1400" b="0" baseline="0" dirty="0" smtClean="0">
                          <a:solidFill>
                            <a:schemeClr val="tx1"/>
                          </a:solidFill>
                          <a:latin typeface="Times New Roman" panose="02020603050405020304" pitchFamily="18" charset="0"/>
                          <a:cs typeface="Times New Roman" panose="02020603050405020304" pitchFamily="18" charset="0"/>
                        </a:rPr>
                        <a:t> new drug</a:t>
                      </a:r>
                      <a:endParaRPr lang="en-US" sz="1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chemeClr val="tx1"/>
                          </a:solidFill>
                          <a:latin typeface="Times New Roman" panose="02020603050405020304" pitchFamily="18" charset="0"/>
                          <a:cs typeface="Times New Roman" panose="02020603050405020304" pitchFamily="18" charset="0"/>
                        </a:rPr>
                        <a:t>Investigational</a:t>
                      </a:r>
                      <a:r>
                        <a:rPr lang="en-US" sz="1400" b="0" baseline="0" dirty="0" smtClean="0">
                          <a:solidFill>
                            <a:schemeClr val="tx1"/>
                          </a:solidFill>
                          <a:latin typeface="Times New Roman" panose="02020603050405020304" pitchFamily="18" charset="0"/>
                          <a:cs typeface="Times New Roman" panose="02020603050405020304" pitchFamily="18" charset="0"/>
                        </a:rPr>
                        <a:t> application to ensure safety; early consultation with drug developer</a:t>
                      </a:r>
                      <a:endParaRPr lang="en-US" sz="1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latin typeface="Times New Roman" panose="02020603050405020304" pitchFamily="18" charset="0"/>
                          <a:cs typeface="Times New Roman" panose="02020603050405020304" pitchFamily="18" charset="0"/>
                        </a:rPr>
                        <a:t>New molecular entity</a:t>
                      </a:r>
                      <a:endParaRPr lang="en-US" sz="1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Times New Roman" panose="02020603050405020304" pitchFamily="18" charset="0"/>
                          <a:cs typeface="Times New Roman" panose="02020603050405020304" pitchFamily="18" charset="0"/>
                        </a:rPr>
                        <a:t>Exhaustive new drug application process to ensure efficacy; fast</a:t>
                      </a:r>
                      <a:r>
                        <a:rPr lang="en-US" sz="1400" baseline="0" dirty="0" smtClean="0">
                          <a:latin typeface="Times New Roman" panose="02020603050405020304" pitchFamily="18" charset="0"/>
                          <a:cs typeface="Times New Roman" panose="02020603050405020304" pitchFamily="18" charset="0"/>
                        </a:rPr>
                        <a:t> track for breakthroughs</a:t>
                      </a:r>
                      <a:endParaRPr lang="en-US" sz="1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latin typeface="Times New Roman" panose="02020603050405020304" pitchFamily="18" charset="0"/>
                          <a:cs typeface="Times New Roman" panose="02020603050405020304" pitchFamily="18" charset="0"/>
                        </a:rPr>
                        <a:t>Generic drugs</a:t>
                      </a:r>
                      <a:endParaRPr lang="en-US" sz="1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Times New Roman" panose="02020603050405020304" pitchFamily="18" charset="0"/>
                          <a:cs typeface="Times New Roman" panose="02020603050405020304" pitchFamily="18" charset="0"/>
                        </a:rPr>
                        <a:t>Paper review process once patents have expired</a:t>
                      </a:r>
                      <a:endParaRPr lang="en-US" sz="1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latin typeface="Times New Roman" panose="02020603050405020304" pitchFamily="18" charset="0"/>
                          <a:cs typeface="Times New Roman" panose="02020603050405020304" pitchFamily="18" charset="0"/>
                        </a:rPr>
                        <a:t>Non-prescription drugs</a:t>
                      </a:r>
                      <a:endParaRPr lang="en-US" sz="1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Times New Roman" panose="02020603050405020304" pitchFamily="18" charset="0"/>
                          <a:cs typeface="Times New Roman" panose="02020603050405020304" pitchFamily="18" charset="0"/>
                        </a:rPr>
                        <a:t>Ensure</a:t>
                      </a:r>
                      <a:r>
                        <a:rPr lang="en-US" sz="1400" baseline="0" dirty="0" smtClean="0">
                          <a:latin typeface="Times New Roman" panose="02020603050405020304" pitchFamily="18" charset="0"/>
                          <a:cs typeface="Times New Roman" panose="02020603050405020304" pitchFamily="18" charset="0"/>
                        </a:rPr>
                        <a:t> that drug monographs exist to explain OTC drugs</a:t>
                      </a:r>
                      <a:endParaRPr lang="en-US" sz="1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5" name="Straight Connector 4"/>
          <p:cNvCxnSpPr>
            <a:stCxn id="69" idx="1"/>
          </p:cNvCxnSpPr>
          <p:nvPr/>
        </p:nvCxnSpPr>
        <p:spPr>
          <a:xfrm flipH="1" flipV="1">
            <a:off x="2866741" y="1752600"/>
            <a:ext cx="3046732" cy="7450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endCxn id="57" idx="5"/>
          </p:cNvCxnSpPr>
          <p:nvPr/>
        </p:nvCxnSpPr>
        <p:spPr>
          <a:xfrm flipH="1">
            <a:off x="2911281" y="2882959"/>
            <a:ext cx="3091874" cy="1956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0693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363" y="360363"/>
            <a:ext cx="3906837" cy="477837"/>
          </a:xfrm>
        </p:spPr>
        <p:txBody>
          <a:bodyPr/>
          <a:lstStyle/>
          <a:p>
            <a:r>
              <a:rPr lang="en-US" sz="2400" dirty="0" smtClean="0">
                <a:latin typeface="Times New Roman" panose="02020603050405020304" pitchFamily="18" charset="0"/>
                <a:cs typeface="Times New Roman" panose="02020603050405020304" pitchFamily="18" charset="0"/>
              </a:rPr>
              <a:t>FDA Example – Two Extremes</a:t>
            </a:r>
            <a:endParaRPr lang="en-U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33400" y="1066800"/>
            <a:ext cx="6179897" cy="400110"/>
          </a:xfrm>
          <a:prstGeom prst="rect">
            <a:avLst/>
          </a:prstGeom>
          <a:noFill/>
        </p:spPr>
        <p:txBody>
          <a:bodyPr wrap="none" rtlCol="0">
            <a:spAutoFit/>
          </a:bodyPr>
          <a:lstStyle/>
          <a:p>
            <a:r>
              <a:rPr lang="en-US" sz="2000" u="sng" dirty="0" smtClean="0">
                <a:latin typeface="Times New Roman" panose="02020603050405020304" pitchFamily="18" charset="0"/>
                <a:cs typeface="Times New Roman" panose="02020603050405020304" pitchFamily="18" charset="0"/>
              </a:rPr>
              <a:t>Symptoms of Over Complexity in the </a:t>
            </a:r>
            <a:r>
              <a:rPr lang="en-US" sz="2000" u="sng" dirty="0" smtClean="0">
                <a:latin typeface="Times New Roman" panose="02020603050405020304" pitchFamily="18" charset="0"/>
                <a:cs typeface="Times New Roman" panose="02020603050405020304" pitchFamily="18" charset="0"/>
              </a:rPr>
              <a:t>Management Model</a:t>
            </a:r>
            <a:endParaRPr lang="en-US" sz="2000" u="sng"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47700" y="1600200"/>
            <a:ext cx="7239000" cy="1200329"/>
          </a:xfrm>
          <a:prstGeom prst="rect">
            <a:avLst/>
          </a:prstGeom>
          <a:noFill/>
        </p:spPr>
        <p:txBody>
          <a:bodyPr wrap="square" rtlCol="0">
            <a:spAutoFit/>
          </a:bodyPr>
          <a:lstStyle/>
          <a:p>
            <a:pPr marL="285750" indent="-285750">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Proliferation of drug standards to match new technology breakthroughs overwhelm </a:t>
            </a:r>
            <a:r>
              <a:rPr lang="en-US" sz="1800" dirty="0" smtClean="0">
                <a:latin typeface="Times New Roman" panose="02020603050405020304" pitchFamily="18" charset="0"/>
                <a:cs typeface="Times New Roman" panose="02020603050405020304" pitchFamily="18" charset="0"/>
              </a:rPr>
              <a:t>the ability of FDA to manage or industry to comply</a:t>
            </a:r>
          </a:p>
          <a:p>
            <a:pPr marL="285750" indent="-285750">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Slower drug review times</a:t>
            </a:r>
          </a:p>
          <a:p>
            <a:pPr marL="285750" indent="-285750">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Backlog of drug applications</a:t>
            </a:r>
            <a:endParaRPr lang="en-US" sz="18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511629" y="3200400"/>
            <a:ext cx="6433171" cy="400110"/>
          </a:xfrm>
          <a:prstGeom prst="rect">
            <a:avLst/>
          </a:prstGeom>
          <a:noFill/>
        </p:spPr>
        <p:txBody>
          <a:bodyPr wrap="none" rtlCol="0">
            <a:spAutoFit/>
          </a:bodyPr>
          <a:lstStyle/>
          <a:p>
            <a:r>
              <a:rPr lang="en-US" sz="2000" u="sng" dirty="0" smtClean="0">
                <a:latin typeface="Times New Roman" panose="02020603050405020304" pitchFamily="18" charset="0"/>
                <a:cs typeface="Times New Roman" panose="02020603050405020304" pitchFamily="18" charset="0"/>
              </a:rPr>
              <a:t>Symptoms of Over Simplification in the </a:t>
            </a:r>
            <a:r>
              <a:rPr lang="en-US" sz="2000" u="sng" dirty="0" smtClean="0">
                <a:latin typeface="Times New Roman" panose="02020603050405020304" pitchFamily="18" charset="0"/>
                <a:cs typeface="Times New Roman" panose="02020603050405020304" pitchFamily="18" charset="0"/>
              </a:rPr>
              <a:t>Management </a:t>
            </a:r>
            <a:r>
              <a:rPr lang="en-US" sz="2000" u="sng" dirty="0" smtClean="0">
                <a:latin typeface="Times New Roman" panose="02020603050405020304" pitchFamily="18" charset="0"/>
                <a:cs typeface="Times New Roman" panose="02020603050405020304" pitchFamily="18" charset="0"/>
              </a:rPr>
              <a:t>Model</a:t>
            </a:r>
            <a:endParaRPr lang="en-US" sz="2000" u="sng" dirty="0">
              <a:latin typeface="Times New Roman" panose="02020603050405020304" pitchFamily="18" charset="0"/>
              <a:cs typeface="Times New Roman" panose="02020603050405020304" pitchFamily="18" charset="0"/>
            </a:endParaRPr>
          </a:p>
        </p:txBody>
      </p:sp>
      <p:sp>
        <p:nvSpPr>
          <p:cNvPr id="8" name="TextBox 7"/>
          <p:cNvSpPr txBox="1"/>
          <p:nvPr/>
        </p:nvSpPr>
        <p:spPr>
          <a:xfrm>
            <a:off x="647700" y="3657600"/>
            <a:ext cx="7239000" cy="1477328"/>
          </a:xfrm>
          <a:prstGeom prst="rect">
            <a:avLst/>
          </a:prstGeom>
          <a:noFill/>
        </p:spPr>
        <p:txBody>
          <a:bodyPr wrap="square" rtlCol="0">
            <a:spAutoFit/>
          </a:bodyPr>
          <a:lstStyle/>
          <a:p>
            <a:pPr marL="285750" indent="-285750">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Agency unresponsive to critical demands for treatment – AIDS epidemic example</a:t>
            </a:r>
          </a:p>
          <a:p>
            <a:pPr marL="285750" indent="-285750">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Utilization of traditional brick-and-mortar, paper-intensive regulatory practices in light of online trading environment and globalization of drug industry</a:t>
            </a:r>
          </a:p>
        </p:txBody>
      </p:sp>
    </p:spTree>
    <p:extLst>
      <p:ext uri="{BB962C8B-B14F-4D97-AF65-F5344CB8AC3E}">
        <p14:creationId xmlns:p14="http://schemas.microsoft.com/office/powerpoint/2010/main" val="3115429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705" y="119220"/>
            <a:ext cx="8478837" cy="477837"/>
          </a:xfrm>
        </p:spPr>
        <p:txBody>
          <a:bodyPr/>
          <a:lstStyle/>
          <a:p>
            <a:r>
              <a:rPr lang="en-US" sz="2400" dirty="0" smtClean="0">
                <a:latin typeface="Times New Roman" panose="02020603050405020304" pitchFamily="18" charset="0"/>
                <a:cs typeface="Times New Roman" panose="02020603050405020304" pitchFamily="18" charset="0"/>
              </a:rPr>
              <a:t>FDA </a:t>
            </a:r>
            <a:r>
              <a:rPr lang="en-US" sz="2400" dirty="0" smtClean="0">
                <a:latin typeface="Times New Roman" panose="02020603050405020304" pitchFamily="18" charset="0"/>
                <a:cs typeface="Times New Roman" panose="02020603050405020304" pitchFamily="18" charset="0"/>
              </a:rPr>
              <a:t>Complexity Challenges and Variety Reducing Solutions</a:t>
            </a:r>
            <a:endParaRPr lang="en-US" sz="24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152400" y="145146"/>
            <a:ext cx="8041963" cy="3108543"/>
          </a:xfrm>
          <a:prstGeom prst="rect">
            <a:avLst/>
          </a:prstGeom>
          <a:noFill/>
        </p:spPr>
        <p:txBody>
          <a:bodyPr wrap="square" rtlCol="0">
            <a:spAutoFit/>
          </a:bodyPr>
          <a:lstStyle/>
          <a:p>
            <a:endParaRPr lang="en-US" sz="1800" u="sng" dirty="0" smtClean="0">
              <a:latin typeface="Times New Roman" panose="02020603050405020304" pitchFamily="18" charset="0"/>
              <a:cs typeface="Times New Roman" panose="02020603050405020304" pitchFamily="18" charset="0"/>
            </a:endParaRPr>
          </a:p>
          <a:p>
            <a:r>
              <a:rPr lang="en-US" sz="1800" u="sng" dirty="0" smtClean="0">
                <a:latin typeface="Times New Roman" panose="02020603050405020304" pitchFamily="18" charset="0"/>
                <a:cs typeface="Times New Roman" panose="02020603050405020304" pitchFamily="18" charset="0"/>
              </a:rPr>
              <a:t>Challenge</a:t>
            </a:r>
            <a:r>
              <a:rPr lang="en-US" sz="1800" dirty="0" smtClean="0">
                <a:latin typeface="Times New Roman" panose="02020603050405020304" pitchFamily="18" charset="0"/>
                <a:cs typeface="Times New Roman" panose="02020603050405020304" pitchFamily="18" charset="0"/>
              </a:rPr>
              <a:t> </a:t>
            </a:r>
          </a:p>
          <a:p>
            <a:r>
              <a:rPr lang="en-US" sz="2000" dirty="0" smtClean="0">
                <a:latin typeface="Times New Roman" panose="02020603050405020304" pitchFamily="18" charset="0"/>
                <a:cs typeface="Times New Roman" panose="02020603050405020304" pitchFamily="18" charset="0"/>
              </a:rPr>
              <a:t>Drug </a:t>
            </a:r>
            <a:r>
              <a:rPr lang="en-US" sz="2000" dirty="0">
                <a:latin typeface="Times New Roman" panose="02020603050405020304" pitchFamily="18" charset="0"/>
                <a:cs typeface="Times New Roman" panose="02020603050405020304" pitchFamily="18" charset="0"/>
              </a:rPr>
              <a:t>approval decisions are a composite of multi-level </a:t>
            </a:r>
            <a:r>
              <a:rPr lang="en-US" sz="2000" dirty="0" smtClean="0">
                <a:latin typeface="Times New Roman" panose="02020603050405020304" pitchFamily="18" charset="0"/>
                <a:cs typeface="Times New Roman" panose="02020603050405020304" pitchFamily="18" charset="0"/>
              </a:rPr>
              <a:t>perspectives</a:t>
            </a:r>
            <a:endParaRPr lang="en-US" sz="2000" u="sng"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Technical – Science assesses the risk</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Managerial – Reviewers must consider costs vs benefits in managing the risk</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Political – Review decisions influenced by views of current Administration</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Cultural – Lawyers and scientists operate from different paradigms – must arrive at consensus</a:t>
            </a:r>
            <a:endParaRPr lang="en-US" sz="20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273276" y="3219074"/>
            <a:ext cx="8041963" cy="984885"/>
          </a:xfrm>
          <a:prstGeom prst="rect">
            <a:avLst/>
          </a:prstGeom>
          <a:noFill/>
        </p:spPr>
        <p:txBody>
          <a:bodyPr wrap="square" rtlCol="0">
            <a:spAutoFit/>
          </a:bodyPr>
          <a:lstStyle/>
          <a:p>
            <a:r>
              <a:rPr lang="en-US" sz="1800" u="sng" dirty="0" smtClean="0">
                <a:latin typeface="Times New Roman" panose="02020603050405020304" pitchFamily="18" charset="0"/>
                <a:cs typeface="Times New Roman" panose="02020603050405020304" pitchFamily="18" charset="0"/>
              </a:rPr>
              <a:t>Impact</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Slower drug reviews</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Needed medications do not reach patients</a:t>
            </a:r>
          </a:p>
        </p:txBody>
      </p:sp>
      <p:sp>
        <p:nvSpPr>
          <p:cNvPr id="11" name="TextBox 10"/>
          <p:cNvSpPr txBox="1"/>
          <p:nvPr/>
        </p:nvSpPr>
        <p:spPr>
          <a:xfrm>
            <a:off x="273277" y="4222715"/>
            <a:ext cx="8041963" cy="2523768"/>
          </a:xfrm>
          <a:prstGeom prst="rect">
            <a:avLst/>
          </a:prstGeom>
          <a:noFill/>
        </p:spPr>
        <p:txBody>
          <a:bodyPr wrap="square" rtlCol="0">
            <a:spAutoFit/>
          </a:bodyPr>
          <a:lstStyle/>
          <a:p>
            <a:r>
              <a:rPr lang="en-US" sz="1800" u="sng" dirty="0" smtClean="0">
                <a:latin typeface="Times New Roman" panose="02020603050405020304" pitchFamily="18" charset="0"/>
                <a:cs typeface="Times New Roman" panose="02020603050405020304" pitchFamily="18" charset="0"/>
              </a:rPr>
              <a:t>Variety-Reducing Solution</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Collaboration – FDA advisory committees provide neutral perspective in drug review decisions</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Standard protocols define specific roles for scientists, managers and lawyers in the review process</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User fees for drug review and performance metrics drive accountability and help to galvanize different perspectives to support review decisions</a:t>
            </a:r>
          </a:p>
          <a:p>
            <a:pPr marL="285750" indent="-28575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FDA attempts to maintain political neutrality</a:t>
            </a:r>
          </a:p>
        </p:txBody>
      </p:sp>
    </p:spTree>
    <p:extLst>
      <p:ext uri="{BB962C8B-B14F-4D97-AF65-F5344CB8AC3E}">
        <p14:creationId xmlns:p14="http://schemas.microsoft.com/office/powerpoint/2010/main" val="1812816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0099FF"/>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25959</TotalTime>
  <Words>2172</Words>
  <Application>Microsoft Office PowerPoint</Application>
  <PresentationFormat>On-screen Show (4:3)</PresentationFormat>
  <Paragraphs>266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Times New Roman</vt:lpstr>
      <vt:lpstr>Wingdings</vt:lpstr>
      <vt:lpstr>Default Design</vt:lpstr>
      <vt:lpstr>Using the Law of Requisite Variety (LRV) to Manage Selected Federal Programs</vt:lpstr>
      <vt:lpstr>Overview</vt:lpstr>
      <vt:lpstr>Conversation with My Son – An Ardent Backpacker and Hiker</vt:lpstr>
      <vt:lpstr>Three Key Steps in Establishing Requisite Variety - Scoping, Modeling, Strategizing</vt:lpstr>
      <vt:lpstr>PowerPoint Presentation</vt:lpstr>
      <vt:lpstr>Applying Requisite Variety to  Two Federal Programs</vt:lpstr>
      <vt:lpstr>FDA Drug Review Example – From Model Building to Strategy Formulation </vt:lpstr>
      <vt:lpstr>FDA Example – Two Extremes</vt:lpstr>
      <vt:lpstr>FDA Complexity Challenges and Variety Reducing Solutions</vt:lpstr>
      <vt:lpstr>FDA Complexity Challenges and Variety Reducing Solutions</vt:lpstr>
      <vt:lpstr>Indian Education Example – From Model Building to Strategy Formulation </vt:lpstr>
      <vt:lpstr>Indian Education Example – Two Extremes</vt:lpstr>
      <vt:lpstr>Indian Education Challenges and Variety Reducing Solutions</vt:lpstr>
      <vt:lpstr>Generic Strategies to Reduce Complexity/Absorb Variety</vt:lpstr>
      <vt:lpstr>Generic Strategies to Reduce Complexity/Absorb Variety</vt:lpstr>
      <vt:lpstr>Summary</vt:lpstr>
      <vt:lpstr>Appendix</vt:lpstr>
      <vt:lpstr>FDA Example – Important Considerations</vt:lpstr>
      <vt:lpstr>Indian Education Example – Important Considerations</vt:lpstr>
      <vt:lpstr>Complexity Challenges and Strategic Solutions to Enhance Requisite Variety</vt:lpstr>
      <vt:lpstr>Additional Considerations That Impact the Design of the Regulatory Model</vt:lpstr>
    </vt:vector>
  </TitlesOfParts>
  <Company>Grant Thornton LLP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Establishing Requisite Variety – Three Federal Agencies</dc:title>
  <dc:creator>Bosin, Morris</dc:creator>
  <cp:lastModifiedBy>Bosin, Morris</cp:lastModifiedBy>
  <cp:revision>113</cp:revision>
  <dcterms:created xsi:type="dcterms:W3CDTF">2016-10-29T15:17:21Z</dcterms:created>
  <dcterms:modified xsi:type="dcterms:W3CDTF">2016-11-29T16:11:01Z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T Templates Version">
    <vt:lpwstr>1.0</vt:lpwstr>
  </property>
</Properties>
</file>