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520" r:id="rId2"/>
    <p:sldId id="576" r:id="rId3"/>
    <p:sldId id="577" r:id="rId4"/>
    <p:sldId id="578" r:id="rId5"/>
    <p:sldId id="548" r:id="rId6"/>
    <p:sldId id="574" r:id="rId7"/>
    <p:sldId id="505" r:id="rId8"/>
    <p:sldId id="584" r:id="rId9"/>
    <p:sldId id="568" r:id="rId10"/>
    <p:sldId id="569" r:id="rId11"/>
    <p:sldId id="571" r:id="rId12"/>
    <p:sldId id="570" r:id="rId13"/>
    <p:sldId id="560" r:id="rId14"/>
    <p:sldId id="561" r:id="rId15"/>
    <p:sldId id="562" r:id="rId16"/>
    <p:sldId id="572" r:id="rId17"/>
    <p:sldId id="573" r:id="rId18"/>
    <p:sldId id="499" r:id="rId19"/>
    <p:sldId id="442" r:id="rId20"/>
    <p:sldId id="482" r:id="rId21"/>
    <p:sldId id="447" r:id="rId22"/>
    <p:sldId id="579" r:id="rId23"/>
    <p:sldId id="580" r:id="rId24"/>
    <p:sldId id="581" r:id="rId25"/>
    <p:sldId id="582" r:id="rId26"/>
    <p:sldId id="583" r:id="rId27"/>
    <p:sldId id="483" r:id="rId28"/>
    <p:sldId id="585" r:id="rId29"/>
    <p:sldId id="594" r:id="rId30"/>
    <p:sldId id="595" r:id="rId31"/>
    <p:sldId id="596" r:id="rId32"/>
    <p:sldId id="586" r:id="rId33"/>
    <p:sldId id="587" r:id="rId34"/>
    <p:sldId id="588" r:id="rId35"/>
    <p:sldId id="589" r:id="rId36"/>
    <p:sldId id="590" r:id="rId37"/>
    <p:sldId id="591" r:id="rId38"/>
    <p:sldId id="592" r:id="rId39"/>
    <p:sldId id="593" r:id="rId40"/>
    <p:sldId id="551" r:id="rId41"/>
    <p:sldId id="552" r:id="rId4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5FB2B0-ACC7-47E6-8DC0-5BC7F3EC0778}">
          <p14:sldIdLst>
            <p14:sldId id="520"/>
            <p14:sldId id="576"/>
            <p14:sldId id="577"/>
            <p14:sldId id="578"/>
            <p14:sldId id="548"/>
            <p14:sldId id="574"/>
            <p14:sldId id="505"/>
            <p14:sldId id="584"/>
            <p14:sldId id="568"/>
            <p14:sldId id="569"/>
            <p14:sldId id="571"/>
            <p14:sldId id="570"/>
            <p14:sldId id="560"/>
            <p14:sldId id="561"/>
            <p14:sldId id="562"/>
            <p14:sldId id="572"/>
            <p14:sldId id="573"/>
            <p14:sldId id="499"/>
            <p14:sldId id="442"/>
            <p14:sldId id="482"/>
            <p14:sldId id="447"/>
            <p14:sldId id="579"/>
            <p14:sldId id="580"/>
            <p14:sldId id="581"/>
            <p14:sldId id="582"/>
            <p14:sldId id="583"/>
            <p14:sldId id="483"/>
            <p14:sldId id="585"/>
            <p14:sldId id="594"/>
            <p14:sldId id="595"/>
            <p14:sldId id="596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51"/>
            <p14:sldId id="552"/>
          </p14:sldIdLst>
        </p14:section>
        <p14:section name="Untitled Section" id="{7EC84DEF-5F78-442C-98A8-7385F7B4BA7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7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779"/>
          </a:xfrm>
          <a:prstGeom prst="rect">
            <a:avLst/>
          </a:prstGeom>
        </p:spPr>
        <p:txBody>
          <a:bodyPr vert="horz" lIns="93037" tIns="46519" rIns="93037" bIns="465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9779"/>
          </a:xfrm>
          <a:prstGeom prst="rect">
            <a:avLst/>
          </a:prstGeom>
        </p:spPr>
        <p:txBody>
          <a:bodyPr vert="horz" lIns="93037" tIns="46519" rIns="93037" bIns="46519" rtlCol="0"/>
          <a:lstStyle>
            <a:lvl1pPr algn="r">
              <a:defRPr sz="1200"/>
            </a:lvl1pPr>
          </a:lstStyle>
          <a:p>
            <a:fld id="{B5CF54E9-221F-4B76-864D-09C8E800C16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8"/>
            <a:ext cx="3066733" cy="469778"/>
          </a:xfrm>
          <a:prstGeom prst="rect">
            <a:avLst/>
          </a:prstGeom>
        </p:spPr>
        <p:txBody>
          <a:bodyPr vert="horz" lIns="93037" tIns="46519" rIns="93037" bIns="465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8"/>
            <a:ext cx="3066733" cy="469778"/>
          </a:xfrm>
          <a:prstGeom prst="rect">
            <a:avLst/>
          </a:prstGeom>
        </p:spPr>
        <p:txBody>
          <a:bodyPr vert="horz" lIns="93037" tIns="46519" rIns="93037" bIns="46519" rtlCol="0" anchor="b"/>
          <a:lstStyle>
            <a:lvl1pPr algn="r">
              <a:defRPr sz="1200"/>
            </a:lvl1pPr>
          </a:lstStyle>
          <a:p>
            <a:fld id="{501232AE-D018-496C-9768-BE3B81562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6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779"/>
          </a:xfrm>
          <a:prstGeom prst="rect">
            <a:avLst/>
          </a:prstGeom>
        </p:spPr>
        <p:txBody>
          <a:bodyPr vert="horz" lIns="93037" tIns="46519" rIns="93037" bIns="465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9779"/>
          </a:xfrm>
          <a:prstGeom prst="rect">
            <a:avLst/>
          </a:prstGeom>
        </p:spPr>
        <p:txBody>
          <a:bodyPr vert="horz" lIns="93037" tIns="46519" rIns="93037" bIns="46519" rtlCol="0"/>
          <a:lstStyle>
            <a:lvl1pPr algn="r">
              <a:defRPr sz="1200"/>
            </a:lvl1pPr>
          </a:lstStyle>
          <a:p>
            <a:fld id="{B7C6F95A-0C59-4714-9C35-B49EFDE95C1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7" tIns="46519" rIns="93037" bIns="465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037" tIns="46519" rIns="93037" bIns="465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8"/>
            <a:ext cx="3066733" cy="469778"/>
          </a:xfrm>
          <a:prstGeom prst="rect">
            <a:avLst/>
          </a:prstGeom>
        </p:spPr>
        <p:txBody>
          <a:bodyPr vert="horz" lIns="93037" tIns="46519" rIns="93037" bIns="465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8"/>
            <a:ext cx="3066733" cy="469778"/>
          </a:xfrm>
          <a:prstGeom prst="rect">
            <a:avLst/>
          </a:prstGeom>
        </p:spPr>
        <p:txBody>
          <a:bodyPr vert="horz" lIns="93037" tIns="46519" rIns="93037" bIns="46519" rtlCol="0" anchor="b"/>
          <a:lstStyle>
            <a:lvl1pPr algn="r">
              <a:defRPr sz="1200"/>
            </a:lvl1pPr>
          </a:lstStyle>
          <a:p>
            <a:fld id="{DAFBC793-F1E9-4679-8776-B1EAA625F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5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D57A34E-EE6D-47C3-BC18-72B1E15C9FF1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72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BC793-F1E9-4679-8776-B1EAA625FB3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2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BC793-F1E9-4679-8776-B1EAA625FB3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66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3C7181-EFE8-47D1-A7E3-C73B9180777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5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2E667E-CEE8-44DA-9BF1-49C785782ED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69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8FFBD-FC24-40FA-AB9D-5FD97EE42D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25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2877FBA-5DA1-48F5-981A-E52C4ECFAC08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887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D76D708-8A2C-4437-B736-3B3EEBFDFD47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75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1D7089D-96FE-4E6B-8D0F-31D51EC44A03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70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BC793-F1E9-4679-8776-B1EAA625FB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59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BE43FBF-9136-417B-8816-5732FE9B1C98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37929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2E5A57E-D252-4F52-9D8D-A8E7920B46F7}" type="slidenum">
              <a:rPr lang="en-US" altLang="it-IT" sz="1200"/>
              <a:pPr eaLnBrk="1" hangingPunct="1"/>
              <a:t>19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818292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BC793-F1E9-4679-8776-B1EAA625FB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0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9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0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0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9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6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5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1280-F907-43CA-9A1B-70842D573D2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0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umpleby@g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15356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Expanding the Conception of Science in Accord with the Correspondence Principle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1618"/>
            <a:ext cx="6858000" cy="1241822"/>
          </a:xfrm>
        </p:spPr>
        <p:txBody>
          <a:bodyPr>
            <a:noAutofit/>
          </a:bodyPr>
          <a:lstStyle/>
          <a:p>
            <a:r>
              <a:rPr lang="en-US" dirty="0"/>
              <a:t>Stuart A. Umpleby</a:t>
            </a:r>
          </a:p>
          <a:p>
            <a:r>
              <a:rPr lang="en-US" dirty="0"/>
              <a:t>Department of Management</a:t>
            </a:r>
          </a:p>
          <a:p>
            <a:r>
              <a:rPr lang="en-US" dirty="0"/>
              <a:t>The George Washington University</a:t>
            </a:r>
          </a:p>
          <a:p>
            <a:r>
              <a:rPr lang="en-US" dirty="0"/>
              <a:t>Washington, DC 20052</a:t>
            </a:r>
          </a:p>
        </p:txBody>
      </p:sp>
    </p:spTree>
    <p:extLst>
      <p:ext uri="{BB962C8B-B14F-4D97-AF65-F5344CB8AC3E}">
        <p14:creationId xmlns:p14="http://schemas.microsoft.com/office/powerpoint/2010/main" val="159562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908E-78FB-4B3B-9C33-2799B209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Kuhn’s description of a scientific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542B6-BC97-434C-8D93-39EA7945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Periods of normal science and periods of revolutionary science</a:t>
            </a:r>
          </a:p>
          <a:p>
            <a:r>
              <a:rPr lang="en-US" dirty="0"/>
              <a:t>He emphasized the transition from normal science to a revolutionary period due to “incommensurable definitions”</a:t>
            </a:r>
          </a:p>
          <a:p>
            <a:r>
              <a:rPr lang="en-US" dirty="0"/>
              <a:t>Kuhn said that a revolutionary period ended when the younger generation was persuaded to adopt the new point of view</a:t>
            </a:r>
          </a:p>
        </p:txBody>
      </p:sp>
    </p:spTree>
    <p:extLst>
      <p:ext uri="{BB962C8B-B14F-4D97-AF65-F5344CB8AC3E}">
        <p14:creationId xmlns:p14="http://schemas.microsoft.com/office/powerpoint/2010/main" val="39859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cybernetics of science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52400" y="2286000"/>
            <a:ext cx="88392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/>
              <a:t>                                                                                 </a:t>
            </a:r>
            <a:r>
              <a:rPr lang="en-US" altLang="en-US" sz="3200"/>
              <a:t>NORMAL SCIENCE</a:t>
            </a:r>
          </a:p>
          <a:p>
            <a:r>
              <a:rPr lang="en-US" altLang="en-US" sz="3200"/>
              <a:t>                                 </a:t>
            </a:r>
          </a:p>
          <a:p>
            <a:r>
              <a:rPr lang="en-US" altLang="en-US" sz="3200"/>
              <a:t>The correspondence                      Incommensurable</a:t>
            </a:r>
          </a:p>
          <a:p>
            <a:r>
              <a:rPr lang="en-US" altLang="en-US" sz="3200"/>
              <a:t>principle                                        definitions</a:t>
            </a:r>
          </a:p>
          <a:p>
            <a:r>
              <a:rPr lang="en-US" altLang="en-US" sz="3200"/>
              <a:t>	                          </a:t>
            </a:r>
          </a:p>
          <a:p>
            <a:r>
              <a:rPr lang="en-US" altLang="en-US" sz="3200"/>
              <a:t>                    SCIENTIFIC REVOLUTION</a:t>
            </a:r>
          </a:p>
          <a:p>
            <a:endParaRPr lang="en-US" altLang="en-US" sz="3200"/>
          </a:p>
        </p:txBody>
      </p:sp>
      <p:sp>
        <p:nvSpPr>
          <p:cNvPr id="3" name="Arc 2"/>
          <p:cNvSpPr/>
          <p:nvPr/>
        </p:nvSpPr>
        <p:spPr>
          <a:xfrm rot="2654420">
            <a:off x="3392488" y="2727325"/>
            <a:ext cx="2112962" cy="2089150"/>
          </a:xfrm>
          <a:prstGeom prst="arc">
            <a:avLst/>
          </a:prstGeom>
          <a:solidFill>
            <a:schemeClr val="tx1">
              <a:alpha val="0"/>
            </a:schemeClr>
          </a:solidFill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Arc 7"/>
          <p:cNvSpPr/>
          <p:nvPr/>
        </p:nvSpPr>
        <p:spPr>
          <a:xfrm rot="13694408">
            <a:off x="3630612" y="2781301"/>
            <a:ext cx="2111375" cy="2089150"/>
          </a:xfrm>
          <a:prstGeom prst="arc">
            <a:avLst/>
          </a:prstGeom>
          <a:solidFill>
            <a:schemeClr val="tx1">
              <a:alpha val="0"/>
            </a:schemeClr>
          </a:solidFill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08808-D8FD-4450-88A7-4945288C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a revolution end?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DD3E3-74B4-46D6-B94F-760E26DC8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Von Foerster told me about the CP but did not use it in his arguments</a:t>
            </a:r>
          </a:p>
          <a:p>
            <a:r>
              <a:rPr lang="en-US" dirty="0"/>
              <a:t>Karl Popper mentioned the CP but also did not use it in his arguments</a:t>
            </a:r>
          </a:p>
          <a:p>
            <a:r>
              <a:rPr lang="en-US" dirty="0"/>
              <a:t>When I was in Poland in the 1980s, I asked Wladyslaw </a:t>
            </a:r>
            <a:r>
              <a:rPr lang="en-US" dirty="0" err="1"/>
              <a:t>Krajewski</a:t>
            </a:r>
            <a:r>
              <a:rPr lang="en-US" dirty="0"/>
              <a:t> for his opinion on a paper I had written on the CP</a:t>
            </a:r>
          </a:p>
          <a:p>
            <a:r>
              <a:rPr lang="en-US" dirty="0"/>
              <a:t>He said that a new dimension was necessary not just a more general theory</a:t>
            </a:r>
          </a:p>
          <a:p>
            <a:r>
              <a:rPr lang="en-US" dirty="0"/>
              <a:t>So, how could the role of the observer be formulated as a new dimension?</a:t>
            </a:r>
          </a:p>
        </p:txBody>
      </p:sp>
    </p:spTree>
    <p:extLst>
      <p:ext uri="{BB962C8B-B14F-4D97-AF65-F5344CB8AC3E}">
        <p14:creationId xmlns:p14="http://schemas.microsoft.com/office/powerpoint/2010/main" val="61676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28600" y="228600"/>
            <a:ext cx="91440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00"/>
                </a:solidFill>
                <a:ea typeface="MS Mincho" panose="02020609040205080304" pitchFamily="49" charset="-128"/>
              </a:rPr>
              <a:t> </a:t>
            </a:r>
            <a:endParaRPr lang="en-US" altLang="en-US" sz="1200" b="1">
              <a:solidFill>
                <a:srgbClr val="000000"/>
              </a:solidFill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eaLnBrk="1" hangingPunct="1"/>
            <a:endParaRPr lang="en-US" altLang="en-US" sz="1200" b="1">
              <a:solidFill>
                <a:srgbClr val="000000"/>
              </a:solidFill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eaLnBrk="1" hangingPunct="1"/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</a:rPr>
              <a:t>                           </a:t>
            </a:r>
            <a:r>
              <a:rPr lang="en-US" altLang="en-US">
                <a:solidFill>
                  <a:srgbClr val="000000"/>
                </a:solidFill>
                <a:ea typeface="MS Mincho" panose="02020609040205080304" pitchFamily="49" charset="-128"/>
              </a:rPr>
              <a:t>New philosophy of science</a:t>
            </a:r>
            <a:endParaRPr lang="en-US" altLang="en-US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r>
              <a:rPr lang="en-US" altLang="en-US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b="1">
                <a:solidFill>
                  <a:srgbClr val="000000"/>
                </a:solidFill>
              </a:rPr>
              <a:t>       An Application of the Correspondence Principle</a:t>
            </a:r>
            <a:endParaRPr lang="en-US" altLang="en-US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algn="ctr"/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7891" name="Group 3"/>
          <p:cNvGrpSpPr>
            <a:grpSpLocks noChangeAspect="1"/>
          </p:cNvGrpSpPr>
          <p:nvPr/>
        </p:nvGrpSpPr>
        <p:grpSpPr bwMode="auto">
          <a:xfrm>
            <a:off x="0" y="1066800"/>
            <a:ext cx="8001000" cy="3251200"/>
            <a:chOff x="1800" y="1440"/>
            <a:chExt cx="5760" cy="2340"/>
          </a:xfrm>
        </p:grpSpPr>
        <p:sp>
          <p:nvSpPr>
            <p:cNvPr id="3789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5760" cy="2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Oval 5"/>
            <p:cNvSpPr>
              <a:spLocks noChangeArrowheads="1"/>
            </p:cNvSpPr>
            <p:nvPr/>
          </p:nvSpPr>
          <p:spPr bwMode="auto">
            <a:xfrm>
              <a:off x="1980" y="1620"/>
              <a:ext cx="5400" cy="21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895" name="Oval 6"/>
            <p:cNvSpPr>
              <a:spLocks noChangeArrowheads="1"/>
            </p:cNvSpPr>
            <p:nvPr/>
          </p:nvSpPr>
          <p:spPr bwMode="auto">
            <a:xfrm>
              <a:off x="2520" y="2160"/>
              <a:ext cx="10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896" name="Line 7"/>
            <p:cNvSpPr>
              <a:spLocks noChangeShapeType="1"/>
            </p:cNvSpPr>
            <p:nvPr/>
          </p:nvSpPr>
          <p:spPr bwMode="auto">
            <a:xfrm>
              <a:off x="3060" y="2700"/>
              <a:ext cx="37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Text Box 8"/>
            <p:cNvSpPr txBox="1">
              <a:spLocks noChangeArrowheads="1"/>
            </p:cNvSpPr>
            <p:nvPr/>
          </p:nvSpPr>
          <p:spPr bwMode="auto">
            <a:xfrm>
              <a:off x="3420" y="1800"/>
              <a:ext cx="270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Old philosophy of science</a:t>
              </a:r>
            </a:p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898" name="Text Box 9"/>
            <p:cNvSpPr txBox="1">
              <a:spLocks noChangeArrowheads="1"/>
            </p:cNvSpPr>
            <p:nvPr/>
          </p:nvSpPr>
          <p:spPr bwMode="auto">
            <a:xfrm>
              <a:off x="3600" y="2700"/>
              <a:ext cx="28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Amount of attention paid to the observer</a:t>
              </a:r>
            </a:p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899" name="Line 10"/>
            <p:cNvSpPr>
              <a:spLocks noChangeShapeType="1"/>
            </p:cNvSpPr>
            <p:nvPr/>
          </p:nvSpPr>
          <p:spPr bwMode="auto">
            <a:xfrm flipH="1">
              <a:off x="3240" y="198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1"/>
            <p:cNvSpPr>
              <a:spLocks noChangeShapeType="1"/>
            </p:cNvSpPr>
            <p:nvPr/>
          </p:nvSpPr>
          <p:spPr bwMode="auto">
            <a:xfrm flipH="1">
              <a:off x="7020" y="1740"/>
              <a:ext cx="540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2" name="Rectangle 12"/>
          <p:cNvSpPr>
            <a:spLocks noChangeArrowheads="1"/>
          </p:cNvSpPr>
          <p:nvPr/>
        </p:nvSpPr>
        <p:spPr bwMode="auto">
          <a:xfrm>
            <a:off x="3733800" y="4572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43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Niels</a:t>
            </a:r>
            <a:r>
              <a:rPr lang="en-US" dirty="0"/>
              <a:t> Bohr</a:t>
            </a:r>
          </a:p>
        </p:txBody>
      </p:sp>
      <p:pic>
        <p:nvPicPr>
          <p:cNvPr id="4" name="Content Placeholder 3" descr="220px-Niels_Boh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417638"/>
            <a:ext cx="4038600" cy="5059362"/>
          </a:xfrm>
        </p:spPr>
      </p:pic>
    </p:spTree>
    <p:extLst>
      <p:ext uri="{BB962C8B-B14F-4D97-AF65-F5344CB8AC3E}">
        <p14:creationId xmlns:p14="http://schemas.microsoft.com/office/powerpoint/2010/main" val="2196142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Correspondence Principle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Proposed by Niels Bohr when developing the quantum theory</a:t>
            </a:r>
          </a:p>
          <a:p>
            <a:pPr eaLnBrk="1" hangingPunct="1"/>
            <a:r>
              <a:rPr lang="en-US" altLang="en-US" dirty="0"/>
              <a:t>Any new theory should reduce to the old theory to which it corresponds for those cases in which the old theory is known to hold</a:t>
            </a:r>
          </a:p>
          <a:p>
            <a:pPr eaLnBrk="1" hangingPunct="1"/>
            <a:r>
              <a:rPr lang="en-US" altLang="en-US" dirty="0"/>
              <a:t>A new dimension or idea is required</a:t>
            </a:r>
          </a:p>
        </p:txBody>
      </p:sp>
    </p:spTree>
    <p:extLst>
      <p:ext uri="{BB962C8B-B14F-4D97-AF65-F5344CB8AC3E}">
        <p14:creationId xmlns:p14="http://schemas.microsoft.com/office/powerpoint/2010/main" val="3981112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1B8E-699C-42D0-9C37-B0A97F5F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Going beyond biological 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F5A9-4A2C-41B4-858C-78BE606B3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Francisco Varela once told me at a conference in Vienna that what I was calling second order cybernetics was not SOC</a:t>
            </a:r>
          </a:p>
          <a:p>
            <a:r>
              <a:rPr lang="en-US" dirty="0"/>
              <a:t>He said I should study biology more</a:t>
            </a:r>
          </a:p>
          <a:p>
            <a:r>
              <a:rPr lang="en-US" dirty="0"/>
              <a:t>I respected the work of Varela, McCulloch, von Foerster and </a:t>
            </a:r>
            <a:r>
              <a:rPr lang="en-US" dirty="0" err="1"/>
              <a:t>Maturana</a:t>
            </a:r>
            <a:r>
              <a:rPr lang="en-US" dirty="0"/>
              <a:t> on biological cybernetics, but I thought that my work with social systems was also interesting</a:t>
            </a:r>
          </a:p>
        </p:txBody>
      </p:sp>
    </p:spTree>
    <p:extLst>
      <p:ext uri="{BB962C8B-B14F-4D97-AF65-F5344CB8AC3E}">
        <p14:creationId xmlns:p14="http://schemas.microsoft.com/office/powerpoint/2010/main" val="357918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Microsoft PowerPoint Slide" r:id="rId4" imgW="4572000" imgH="3429000" progId="PowerPoint.Slide.8">
                  <p:embed/>
                </p:oleObj>
              </mc:Choice>
              <mc:Fallback>
                <p:oleObj name="Microsoft PowerPoint Slide" r:id="rId4" imgW="4572000" imgH="3429000" progId="PowerPoint.Slide.8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570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550" y="981075"/>
            <a:ext cx="6800850" cy="4657725"/>
          </a:xfrm>
        </p:spPr>
        <p:txBody>
          <a:bodyPr/>
          <a:lstStyle/>
          <a:p>
            <a:pPr eaLnBrk="1" hangingPunct="1"/>
            <a:r>
              <a:rPr lang="en-US" altLang="en-US" dirty="0"/>
              <a:t>Three theories of knowledge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2484438" y="2420938"/>
            <a:ext cx="3671887" cy="2159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276600" y="2008188"/>
            <a:ext cx="2087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851275" y="1989138"/>
            <a:ext cx="1330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World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319338" y="3305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059113" y="3141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1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211638" y="4652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2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292725" y="3141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3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227763" y="4437063"/>
            <a:ext cx="118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Observer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116013" y="4495800"/>
            <a:ext cx="1855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6990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it-IT"/>
              <a:t>How cybernetics expands science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altLang="it-IT" dirty="0"/>
              <a:t>The positivist approach to science  would be the left side of the triangle </a:t>
            </a:r>
          </a:p>
          <a:p>
            <a:r>
              <a:rPr lang="en-US" altLang="it-IT" dirty="0"/>
              <a:t>Second order cybernetics would be first a theory of knowledge (bottom) and later also a description of how knowledge is used (right side)</a:t>
            </a:r>
          </a:p>
          <a:p>
            <a:r>
              <a:rPr lang="en-US" altLang="it-IT" dirty="0"/>
              <a:t> With the triangle second order cybernetics became not a competing epistemology to positivism but a theory of epistemologies</a:t>
            </a:r>
          </a:p>
        </p:txBody>
      </p:sp>
    </p:spTree>
    <p:extLst>
      <p:ext uri="{BB962C8B-B14F-4D97-AF65-F5344CB8AC3E}">
        <p14:creationId xmlns:p14="http://schemas.microsoft.com/office/powerpoint/2010/main" val="126265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8E1E6-45AA-4573-AEAD-777A45D45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1B5B-C7E9-425B-91AF-4660C35E1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field of cybernetics emerged in the late 1940s during a series of conferences in New York City sponsored by the Josiah Macy Jr. Foundation</a:t>
            </a:r>
          </a:p>
          <a:p>
            <a:r>
              <a:rPr lang="en-US" dirty="0"/>
              <a:t>During World War II many scientists had worked on a variety of applied projects</a:t>
            </a:r>
          </a:p>
          <a:p>
            <a:r>
              <a:rPr lang="en-US" dirty="0"/>
              <a:t>They wanted to talk about what they had learned</a:t>
            </a:r>
          </a:p>
        </p:txBody>
      </p:sp>
    </p:spTree>
    <p:extLst>
      <p:ext uri="{BB962C8B-B14F-4D97-AF65-F5344CB8AC3E}">
        <p14:creationId xmlns:p14="http://schemas.microsoft.com/office/powerpoint/2010/main" val="4145763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Strategies for advancing social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many decades social scientists have tried to imitate the physical sciences</a:t>
            </a:r>
          </a:p>
          <a:p>
            <a:r>
              <a:rPr lang="en-US" dirty="0"/>
              <a:t>Physics was regarded as an example of how to do science</a:t>
            </a:r>
          </a:p>
          <a:p>
            <a:r>
              <a:rPr lang="en-US" dirty="0"/>
              <a:t>More recently the idea is to expand science so the physical sciences become a special case of a larger view of science</a:t>
            </a:r>
          </a:p>
          <a:p>
            <a:r>
              <a:rPr lang="en-US" dirty="0"/>
              <a:t>The new view includes purposeful systems</a:t>
            </a:r>
          </a:p>
          <a:p>
            <a:r>
              <a:rPr lang="en-US" dirty="0"/>
              <a:t>Inanimate objects (physics) are a special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32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second order cybernetics to second order science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Philosophers of science usually place the scientist outside what is observed</a:t>
            </a:r>
          </a:p>
          <a:p>
            <a:r>
              <a:rPr lang="en-US" dirty="0"/>
              <a:t>Second order cybernetics claims that descriptions are constructed in the minds of scientists</a:t>
            </a:r>
          </a:p>
          <a:p>
            <a:r>
              <a:rPr lang="en-US" dirty="0"/>
              <a:t>It places a scientist inside the social system that is observed</a:t>
            </a:r>
          </a:p>
          <a:p>
            <a:r>
              <a:rPr lang="en-US" dirty="0"/>
              <a:t>These thoughts are bringing about a reconsideration of our conception of science</a:t>
            </a:r>
          </a:p>
        </p:txBody>
      </p:sp>
    </p:spTree>
    <p:extLst>
      <p:ext uri="{BB962C8B-B14F-4D97-AF65-F5344CB8AC3E}">
        <p14:creationId xmlns:p14="http://schemas.microsoft.com/office/powerpoint/2010/main" val="4149278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1339-28F5-401D-8778-6C2E5717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expand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4E421-FDDB-4361-83E7-377814FA3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Correspondence Principle suggests how to make a persuasive case that science has been expanded:  add a new dimension or a new consideration</a:t>
            </a:r>
          </a:p>
          <a:p>
            <a:r>
              <a:rPr lang="en-US" dirty="0"/>
              <a:t>Three new additions can now be claimed</a:t>
            </a:r>
          </a:p>
          <a:p>
            <a:r>
              <a:rPr lang="en-US" dirty="0"/>
              <a:t>The first is von Foerster’s – the amount of attention paid to the observer</a:t>
            </a:r>
          </a:p>
          <a:p>
            <a:r>
              <a:rPr lang="en-US" dirty="0"/>
              <a:t>A second is the effect that a theory has on the system observed</a:t>
            </a:r>
          </a:p>
        </p:txBody>
      </p:sp>
    </p:spTree>
    <p:extLst>
      <p:ext uri="{BB962C8B-B14F-4D97-AF65-F5344CB8AC3E}">
        <p14:creationId xmlns:p14="http://schemas.microsoft.com/office/powerpoint/2010/main" val="3157454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CB05-E1E7-4757-8EBB-1E576F0E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new dimension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BA954-9ED1-4503-A892-741C81E7C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Newtonian view of the world scientific theories do not alter the world</a:t>
            </a:r>
          </a:p>
          <a:p>
            <a:r>
              <a:rPr lang="en-US" dirty="0"/>
              <a:t>With the exception of quantum mechanics, physicists usually assume that theories do not change the way that nature works</a:t>
            </a:r>
          </a:p>
          <a:p>
            <a:r>
              <a:rPr lang="en-US" dirty="0"/>
              <a:t>But theories of social systems are constructed in the hope that theories will guide actions that will change the way social systems operate</a:t>
            </a:r>
          </a:p>
          <a:p>
            <a:r>
              <a:rPr lang="en-US" dirty="0"/>
              <a:t>There is a dialogue between theories and societies</a:t>
            </a:r>
          </a:p>
        </p:txBody>
      </p:sp>
    </p:spTree>
    <p:extLst>
      <p:ext uri="{BB962C8B-B14F-4D97-AF65-F5344CB8AC3E}">
        <p14:creationId xmlns:p14="http://schemas.microsoft.com/office/powerpoint/2010/main" val="275203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57CBF-C78A-45B2-AC2D-DA2A3837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9016A-EDCF-4472-B0EE-38D73DCBD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in the U.S. there is growing interest in design thinking – the design of new products, new services, new apps</a:t>
            </a:r>
          </a:p>
          <a:p>
            <a:r>
              <a:rPr lang="en-US" dirty="0"/>
              <a:t>Government programs are also designed, evaluated and modified </a:t>
            </a:r>
          </a:p>
          <a:p>
            <a:r>
              <a:rPr lang="en-US" dirty="0"/>
              <a:t>New scientific ideas are also invented, advocated and accepted or not</a:t>
            </a:r>
          </a:p>
          <a:p>
            <a:r>
              <a:rPr lang="en-US" dirty="0"/>
              <a:t>How is design related to science?</a:t>
            </a:r>
          </a:p>
        </p:txBody>
      </p:sp>
    </p:spTree>
    <p:extLst>
      <p:ext uri="{BB962C8B-B14F-4D97-AF65-F5344CB8AC3E}">
        <p14:creationId xmlns:p14="http://schemas.microsoft.com/office/powerpoint/2010/main" val="1400391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8E3A-7B37-43E9-A17E-57ADB2F7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place of design in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E953C-89BD-4CD4-B1F2-16F1F09D5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6172200"/>
          </a:xfrm>
        </p:spPr>
        <p:txBody>
          <a:bodyPr/>
          <a:lstStyle/>
          <a:p>
            <a:r>
              <a:rPr lang="en-US" dirty="0"/>
              <a:t>Random variation and selection occur in Darwin’s theory of evolution</a:t>
            </a:r>
          </a:p>
          <a:p>
            <a:r>
              <a:rPr lang="en-US" dirty="0"/>
              <a:t>Popper’s notion of conjectures and refutations is a well-established conception of the scientific process</a:t>
            </a:r>
          </a:p>
          <a:p>
            <a:r>
              <a:rPr lang="en-US" dirty="0"/>
              <a:t>The emphasis is on empirically testing conjectures</a:t>
            </a:r>
          </a:p>
          <a:p>
            <a:r>
              <a:rPr lang="en-US" dirty="0"/>
              <a:t>But where do conjectures come from?</a:t>
            </a:r>
          </a:p>
          <a:p>
            <a:r>
              <a:rPr lang="en-US" dirty="0"/>
              <a:t>Perhaps design methods could be used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58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9D188-206B-4AB9-B7AF-DB6500B2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design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17D5B-1EEC-4365-B50B-49ADC14DC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Those who teach design have developed ways to make people more creative</a:t>
            </a:r>
          </a:p>
          <a:p>
            <a:r>
              <a:rPr lang="en-US" dirty="0"/>
              <a:t>Do not reject ideas too quickly</a:t>
            </a:r>
          </a:p>
          <a:p>
            <a:r>
              <a:rPr lang="en-US" dirty="0"/>
              <a:t>“Think with your pencil” or make many sketches</a:t>
            </a:r>
          </a:p>
          <a:p>
            <a:r>
              <a:rPr lang="en-US" dirty="0"/>
              <a:t>Get to know your client</a:t>
            </a:r>
          </a:p>
          <a:p>
            <a:r>
              <a:rPr lang="en-US" dirty="0"/>
              <a:t>Involve people with varied backgrounds</a:t>
            </a:r>
          </a:p>
        </p:txBody>
      </p:sp>
    </p:spTree>
    <p:extLst>
      <p:ext uri="{BB962C8B-B14F-4D97-AF65-F5344CB8AC3E}">
        <p14:creationId xmlns:p14="http://schemas.microsoft.com/office/powerpoint/2010/main" val="825395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importance of </a:t>
            </a:r>
            <a:br>
              <a:rPr lang="en-US" dirty="0"/>
            </a:br>
            <a:r>
              <a:rPr lang="en-US" dirty="0"/>
              <a:t>second order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Expanding our conception of science opens new lines of investigation for research</a:t>
            </a:r>
          </a:p>
          <a:p>
            <a:r>
              <a:rPr lang="en-US" dirty="0"/>
              <a:t>Treating physics not as an example for all of science but rather as a special case of a larger conception of science will help the unification of the sciences</a:t>
            </a:r>
          </a:p>
          <a:p>
            <a:r>
              <a:rPr lang="en-US" dirty="0"/>
              <a:t>New possibilities for research in the social sciences will mean advances in the social sciences at a time when they are needed</a:t>
            </a:r>
          </a:p>
        </p:txBody>
      </p:sp>
    </p:spTree>
    <p:extLst>
      <p:ext uri="{BB962C8B-B14F-4D97-AF65-F5344CB8AC3E}">
        <p14:creationId xmlns:p14="http://schemas.microsoft.com/office/powerpoint/2010/main" val="1394341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16CA-3697-4F61-A062-65EED943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order 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AC63-EB7A-44BB-8AFE-29C7458C2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meta subject can be thought of on three levels</a:t>
            </a:r>
          </a:p>
          <a:p>
            <a:r>
              <a:rPr lang="en-US" dirty="0"/>
              <a:t>At the micro level the meta subject would be the family or the work group</a:t>
            </a:r>
          </a:p>
          <a:p>
            <a:r>
              <a:rPr lang="en-US" dirty="0"/>
              <a:t>At the </a:t>
            </a:r>
            <a:r>
              <a:rPr lang="en-US" dirty="0" err="1"/>
              <a:t>meso</a:t>
            </a:r>
            <a:r>
              <a:rPr lang="en-US" dirty="0"/>
              <a:t> level the meta subject would be a company or a city</a:t>
            </a:r>
          </a:p>
          <a:p>
            <a:r>
              <a:rPr lang="en-US" dirty="0"/>
              <a:t>At the macro level the meta subject would be a country or the world</a:t>
            </a:r>
          </a:p>
        </p:txBody>
      </p:sp>
    </p:spTree>
    <p:extLst>
      <p:ext uri="{BB962C8B-B14F-4D97-AF65-F5344CB8AC3E}">
        <p14:creationId xmlns:p14="http://schemas.microsoft.com/office/powerpoint/2010/main" val="2443940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CC6E-09E4-4455-908C-AA5894E9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micro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0F457-DF7B-42B4-ADA1-F0ABE11DE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field of family therapy has been influenced by cybernetics</a:t>
            </a:r>
          </a:p>
          <a:p>
            <a:r>
              <a:rPr lang="en-US" dirty="0"/>
              <a:t>Key authors are Gregory Bateson, Paul Watzlawick, Don Jackson, Carlos </a:t>
            </a:r>
            <a:r>
              <a:rPr lang="en-US" dirty="0" err="1"/>
              <a:t>Sluzki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7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27ED-5E64-4AD0-A871-0208D28E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Macy Foundation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88FFB-0C81-4210-8CBE-9ADFAC5B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New York City between 1946 and 1953</a:t>
            </a:r>
          </a:p>
          <a:p>
            <a:r>
              <a:rPr lang="en-US" dirty="0"/>
              <a:t>“Circular Causal and Feedback Mechanisms in Biological and Social Systems”</a:t>
            </a:r>
          </a:p>
          <a:p>
            <a:r>
              <a:rPr lang="en-US" dirty="0"/>
              <a:t>Chaired by Warren McCulloch, a philosopher at MIT</a:t>
            </a:r>
          </a:p>
          <a:p>
            <a:r>
              <a:rPr lang="en-US" dirty="0"/>
              <a:t>Participants included G. Bateson, Margaret Mead, N. Wiener, J. von Neumann, H. von Foerster, R. Ashby</a:t>
            </a:r>
          </a:p>
          <a:p>
            <a:r>
              <a:rPr lang="en-US" dirty="0"/>
              <a:t>After Wiener’s book in 1948, the name of the conferences was changed to the Macy conferences on cybernetics</a:t>
            </a:r>
          </a:p>
        </p:txBody>
      </p:sp>
    </p:spTree>
    <p:extLst>
      <p:ext uri="{BB962C8B-B14F-4D97-AF65-F5344CB8AC3E}">
        <p14:creationId xmlns:p14="http://schemas.microsoft.com/office/powerpoint/2010/main" val="1567154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ECC8-A232-4658-865A-3A25EB7A4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meso</a:t>
            </a:r>
            <a:r>
              <a:rPr lang="en-US" dirty="0"/>
              <a:t>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160A-961E-43B8-BE02-8BE45748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level of the firm or organization there are authors from cybernetics and systems science</a:t>
            </a:r>
          </a:p>
          <a:p>
            <a:r>
              <a:rPr lang="en-US" dirty="0"/>
              <a:t>Stafford Beer, Russell </a:t>
            </a:r>
            <a:r>
              <a:rPr lang="en-US" dirty="0" err="1"/>
              <a:t>Ackoff</a:t>
            </a:r>
            <a:r>
              <a:rPr lang="en-US" dirty="0"/>
              <a:t>, Peter </a:t>
            </a:r>
            <a:r>
              <a:rPr lang="en-US" dirty="0" err="1"/>
              <a:t>Checkland</a:t>
            </a:r>
            <a:r>
              <a:rPr lang="en-US" dirty="0"/>
              <a:t>, Mike Jackson</a:t>
            </a:r>
          </a:p>
        </p:txBody>
      </p:sp>
    </p:spTree>
    <p:extLst>
      <p:ext uri="{BB962C8B-B14F-4D97-AF65-F5344CB8AC3E}">
        <p14:creationId xmlns:p14="http://schemas.microsoft.com/office/powerpoint/2010/main" val="2906917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7578-5912-455A-BE6F-226FF726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Macro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7B61-6396-44A3-99B7-C47AB1DCB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the macro level for the key authors one must go farther back in time</a:t>
            </a:r>
          </a:p>
          <a:p>
            <a:r>
              <a:rPr lang="en-US" dirty="0"/>
              <a:t>In the 17</a:t>
            </a:r>
            <a:r>
              <a:rPr lang="en-US" baseline="30000" dirty="0"/>
              <a:t>th</a:t>
            </a:r>
            <a:r>
              <a:rPr lang="en-US" dirty="0"/>
              <a:t> century people were trying to figure out how to create self-governing societies</a:t>
            </a:r>
          </a:p>
          <a:p>
            <a:r>
              <a:rPr lang="en-US" dirty="0"/>
              <a:t>The task was to build a reflexive society, one in which people were both rulers and ruled</a:t>
            </a:r>
          </a:p>
          <a:p>
            <a:r>
              <a:rPr lang="en-US" dirty="0"/>
              <a:t>Eventually the goal became to eliminate both the king and the Pope</a:t>
            </a:r>
          </a:p>
        </p:txBody>
      </p:sp>
    </p:spTree>
    <p:extLst>
      <p:ext uri="{BB962C8B-B14F-4D97-AF65-F5344CB8AC3E}">
        <p14:creationId xmlns:p14="http://schemas.microsoft.com/office/powerpoint/2010/main" val="3590253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618FE-867E-4A2E-A07A-47AC70C5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 as a reflexive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35D0-62B0-4780-8446-4EFA63868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macro level is most interesting because it is the most reflexive</a:t>
            </a:r>
          </a:p>
          <a:p>
            <a:r>
              <a:rPr lang="en-US" dirty="0"/>
              <a:t>There are many feedback loops in a large social system</a:t>
            </a:r>
          </a:p>
          <a:p>
            <a:r>
              <a:rPr lang="en-US" dirty="0"/>
              <a:t>There are many challenges – how to resolve internal conflicts, how to defend the society against interference from outside, how to be innovative and how to achieve steady social progress</a:t>
            </a:r>
          </a:p>
        </p:txBody>
      </p:sp>
    </p:spTree>
    <p:extLst>
      <p:ext uri="{BB962C8B-B14F-4D97-AF65-F5344CB8AC3E}">
        <p14:creationId xmlns:p14="http://schemas.microsoft.com/office/powerpoint/2010/main" val="38613475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F50AE-D490-4F5F-B42D-124B041B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steps at the macro level in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60E25-1B8A-4A8E-BEE2-99187CF77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Charlemagne was crowned Holy Roman Emperor in 800</a:t>
            </a:r>
          </a:p>
          <a:p>
            <a:r>
              <a:rPr lang="en-US" dirty="0"/>
              <a:t>In 1215 the Magna Carta was the first act to limit the power of a king</a:t>
            </a:r>
          </a:p>
          <a:p>
            <a:r>
              <a:rPr lang="en-US" dirty="0"/>
              <a:t>Martin Luther (1483 – 1546) initiated the Protestant Reformation, thus limiting the power of the Pope</a:t>
            </a:r>
          </a:p>
          <a:p>
            <a:r>
              <a:rPr lang="en-US" dirty="0"/>
              <a:t>In the thirty years war (1618 – 1648) about 1/3 of the people in Europe were killed</a:t>
            </a:r>
          </a:p>
        </p:txBody>
      </p:sp>
    </p:spTree>
    <p:extLst>
      <p:ext uri="{BB962C8B-B14F-4D97-AF65-F5344CB8AC3E}">
        <p14:creationId xmlns:p14="http://schemas.microsoft.com/office/powerpoint/2010/main" val="3469754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A66CB-4ECB-4157-9EEA-DA4EF891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Treaty of </a:t>
            </a:r>
            <a:r>
              <a:rPr lang="en-US" dirty="0" err="1"/>
              <a:t>Westfalia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01A19-FF45-4CD6-8C7B-FCA156ED8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During the 30 years war many people moved from Europe to N. America to escape the religious conflicts</a:t>
            </a:r>
          </a:p>
          <a:p>
            <a:r>
              <a:rPr lang="en-US" dirty="0"/>
              <a:t>The treaty of </a:t>
            </a:r>
            <a:r>
              <a:rPr lang="en-US" dirty="0" err="1"/>
              <a:t>Westfalia</a:t>
            </a:r>
            <a:r>
              <a:rPr lang="en-US" dirty="0"/>
              <a:t>, which ended the 30 years war, supported the idea of religious freedom and largely created the conception of the nation state</a:t>
            </a:r>
          </a:p>
          <a:p>
            <a:r>
              <a:rPr lang="en-US" dirty="0"/>
              <a:t>Each country could choose its own religion</a:t>
            </a:r>
          </a:p>
          <a:p>
            <a:r>
              <a:rPr lang="en-US" dirty="0"/>
              <a:t>Each person could worship as he or she chose</a:t>
            </a:r>
          </a:p>
          <a:p>
            <a:r>
              <a:rPr lang="en-US" dirty="0"/>
              <a:t>Individuals and nations became self-governing</a:t>
            </a:r>
          </a:p>
        </p:txBody>
      </p:sp>
    </p:spTree>
    <p:extLst>
      <p:ext uri="{BB962C8B-B14F-4D97-AF65-F5344CB8AC3E}">
        <p14:creationId xmlns:p14="http://schemas.microsoft.com/office/powerpoint/2010/main" val="39721971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7655-2ED4-4BF4-8A34-82824A19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was aristocracy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54B9-74C5-414C-96E5-39045E5C4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were two solutions</a:t>
            </a:r>
          </a:p>
          <a:p>
            <a:r>
              <a:rPr lang="en-US" dirty="0"/>
              <a:t>Move to America and create a new society on the frontier</a:t>
            </a:r>
          </a:p>
          <a:p>
            <a:r>
              <a:rPr lang="en-US" dirty="0"/>
              <a:t>Think one’s way out of the box by inventing ideas like individual rights, a social contract, and majority rule and minority rights</a:t>
            </a:r>
          </a:p>
          <a:p>
            <a:r>
              <a:rPr lang="en-US" dirty="0"/>
              <a:t>Ideas developed in Europe were tested in N America</a:t>
            </a:r>
          </a:p>
        </p:txBody>
      </p:sp>
    </p:spTree>
    <p:extLst>
      <p:ext uri="{BB962C8B-B14F-4D97-AF65-F5344CB8AC3E}">
        <p14:creationId xmlns:p14="http://schemas.microsoft.com/office/powerpoint/2010/main" val="4079325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A681-D863-468C-A36C-38A892A3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Leading theorists were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3631D-99AB-4562-A7B2-A33D15750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Thomas Hobbes (1588 – 1679) England</a:t>
            </a:r>
          </a:p>
          <a:p>
            <a:r>
              <a:rPr lang="en-US" dirty="0"/>
              <a:t>John Locke (1632-1704) England</a:t>
            </a:r>
          </a:p>
          <a:p>
            <a:r>
              <a:rPr lang="en-US" dirty="0"/>
              <a:t>Voltaire (1694 – 1778) France</a:t>
            </a:r>
          </a:p>
          <a:p>
            <a:r>
              <a:rPr lang="en-US" dirty="0"/>
              <a:t>Jean-Jacques Rousseau (1712 – 1778) France</a:t>
            </a:r>
          </a:p>
          <a:p>
            <a:r>
              <a:rPr lang="en-US" dirty="0"/>
              <a:t>Edmund Burke (1729 – 1797) Ireland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724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9702-917F-46B3-A0F9-C6F74F0B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8F37E-D71C-40F9-9E84-A60106E85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federal system – local, state and national governments</a:t>
            </a:r>
          </a:p>
          <a:p>
            <a:r>
              <a:rPr lang="en-US" dirty="0"/>
              <a:t>Branches of government – legislative, executive, and judicial branches</a:t>
            </a:r>
          </a:p>
          <a:p>
            <a:r>
              <a:rPr lang="en-US" dirty="0"/>
              <a:t>The branches were independent and could check abuse of power by another branch</a:t>
            </a:r>
          </a:p>
          <a:p>
            <a:r>
              <a:rPr lang="en-US" dirty="0"/>
              <a:t>Other institutions – free press, business organizations, labor unions, non-governmental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4736965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095F7-67D0-4BB4-905D-FCC93D19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1DF05-185D-4C7C-8107-7CA9D7A5C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Majority rule and minority rights</a:t>
            </a:r>
          </a:p>
          <a:p>
            <a:r>
              <a:rPr lang="en-US" dirty="0"/>
              <a:t>Right to private property</a:t>
            </a:r>
          </a:p>
          <a:p>
            <a:r>
              <a:rPr lang="en-US" dirty="0"/>
              <a:t>Limited power of government, trial by jury, right to a lawyer</a:t>
            </a:r>
          </a:p>
          <a:p>
            <a:r>
              <a:rPr lang="en-US" dirty="0"/>
              <a:t>Religious liberty</a:t>
            </a:r>
          </a:p>
          <a:p>
            <a:r>
              <a:rPr lang="en-US" dirty="0"/>
              <a:t>Freedom of speech</a:t>
            </a:r>
          </a:p>
          <a:p>
            <a:r>
              <a:rPr lang="en-US" dirty="0"/>
              <a:t>Secular authority replaced religious authority</a:t>
            </a:r>
          </a:p>
          <a:p>
            <a:r>
              <a:rPr lang="en-US" dirty="0"/>
              <a:t>The state -- the citizenry as a whole -- could regulate both religion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1291491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9EB30-AB2C-4448-B03E-431ACABB7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order 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A1283-73F1-43BE-BB3B-F4C13F1C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third order cybernetics is seen as a theory of experimentation and reform in social systems, it will connect the earlier work in cybernetics with political reform and the evolution of society</a:t>
            </a:r>
          </a:p>
          <a:p>
            <a:r>
              <a:rPr lang="en-US" dirty="0"/>
              <a:t>This is a major addition to cybernetics and to the unification of science</a:t>
            </a:r>
          </a:p>
          <a:p>
            <a:r>
              <a:rPr lang="en-US" dirty="0"/>
              <a:t>My thanks to Vladimir </a:t>
            </a:r>
            <a:r>
              <a:rPr lang="en-US" dirty="0" err="1"/>
              <a:t>Lepskiy</a:t>
            </a:r>
            <a:r>
              <a:rPr lang="en-US" dirty="0"/>
              <a:t> and </a:t>
            </a:r>
            <a:r>
              <a:rPr lang="en-US"/>
              <a:t>his colleagues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3057-7EC5-4134-8A13-447B63769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epistemology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88FDE-6B30-4F38-A7D5-487A3CD86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McCulloch was a philosopher who wanted to understand cognition</a:t>
            </a:r>
          </a:p>
          <a:p>
            <a:r>
              <a:rPr lang="en-US" dirty="0"/>
              <a:t>He decided to test existing theories of knowledge using neurophysiology</a:t>
            </a:r>
          </a:p>
          <a:p>
            <a:r>
              <a:rPr lang="en-US" dirty="0"/>
              <a:t>How does the brain work?</a:t>
            </a:r>
          </a:p>
          <a:p>
            <a:r>
              <a:rPr lang="en-US" dirty="0"/>
              <a:t>He and </a:t>
            </a:r>
            <a:r>
              <a:rPr lang="en-US" dirty="0" err="1"/>
              <a:t>Maturana</a:t>
            </a:r>
            <a:r>
              <a:rPr lang="en-US" dirty="0"/>
              <a:t> and von Foerster and others conducted neurophysiological experiments</a:t>
            </a:r>
          </a:p>
          <a:p>
            <a:r>
              <a:rPr lang="en-US" dirty="0"/>
              <a:t>They concluded that observations independent of observers are not physically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0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Contact information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Stuart A. Umpleby</a:t>
            </a:r>
          </a:p>
          <a:p>
            <a:pPr>
              <a:buFontTx/>
              <a:buNone/>
            </a:pPr>
            <a:r>
              <a:rPr lang="en-US" altLang="en-US"/>
              <a:t>Department of Management</a:t>
            </a:r>
          </a:p>
          <a:p>
            <a:pPr>
              <a:buFontTx/>
              <a:buNone/>
            </a:pPr>
            <a:r>
              <a:rPr lang="en-US" altLang="en-US"/>
              <a:t>The George Washington University</a:t>
            </a:r>
          </a:p>
          <a:p>
            <a:pPr>
              <a:buFontTx/>
              <a:buNone/>
            </a:pPr>
            <a:r>
              <a:rPr lang="en-US" altLang="en-US"/>
              <a:t>Washington, DC 20052 USA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blogs.gwu.edu/umpleby </a:t>
            </a:r>
          </a:p>
          <a:p>
            <a:pPr>
              <a:buFontTx/>
              <a:buNone/>
            </a:pPr>
            <a:r>
              <a:rPr lang="en-US" altLang="en-US">
                <a:hlinkClick r:id="rId3"/>
              </a:rPr>
              <a:t>umpleby@gmail.com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92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1"/>
            <a:ext cx="6172200" cy="390882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12800" dirty="0"/>
              <a:t>Prepared for a lecture at the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Institute of Philosophy of the</a:t>
            </a:r>
          </a:p>
          <a:p>
            <a:pPr eaLnBrk="1" hangingPunct="1">
              <a:buFontTx/>
              <a:buNone/>
            </a:pPr>
            <a:r>
              <a:rPr lang="en-US" altLang="en-US" sz="12800" dirty="0"/>
              <a:t>Russian Academy of Sciences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Moscow, Russia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16 October 2017</a:t>
            </a:r>
          </a:p>
          <a:p>
            <a:pPr eaLnBrk="1" hangingPunct="1">
              <a:buFontTx/>
              <a:buNone/>
            </a:pPr>
            <a:endParaRPr lang="en-US" altLang="en-US" sz="6000" dirty="0"/>
          </a:p>
          <a:p>
            <a:pPr eaLnBrk="1" hangingPunct="1">
              <a:buFontTx/>
              <a:buNone/>
            </a:pPr>
            <a:endParaRPr lang="en-US" altLang="en-US" sz="6000" dirty="0"/>
          </a:p>
          <a:p>
            <a:pPr eaLnBrk="1" hangingPunct="1">
              <a:buFontTx/>
              <a:buNone/>
            </a:pPr>
            <a:r>
              <a:rPr lang="en-US" altLang="en-US" sz="6000" dirty="0"/>
              <a:t>  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677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Heinz von </a:t>
            </a:r>
            <a:r>
              <a:rPr lang="en-US" dirty="0" err="1"/>
              <a:t>Foerster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132" y="1143000"/>
            <a:ext cx="5067736" cy="697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26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18C7-C510-464D-BC5E-27FC396D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the observer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FFE82-0D7E-4332-8A09-DABC44D26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Von Foerster wanted to include the observer within science</a:t>
            </a:r>
          </a:p>
          <a:p>
            <a:r>
              <a:rPr lang="en-US" dirty="0"/>
              <a:t>In 1974 he invented the term “second order cybernetics” hoping to shift the focus of attention in cybernetics from technical applications to the study of cognition</a:t>
            </a:r>
          </a:p>
        </p:txBody>
      </p:sp>
    </p:spTree>
    <p:extLst>
      <p:ext uri="{BB962C8B-B14F-4D97-AF65-F5344CB8AC3E}">
        <p14:creationId xmlns:p14="http://schemas.microsoft.com/office/powerpoint/2010/main" val="398509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the nervous system works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blind spot</a:t>
            </a:r>
          </a:p>
          <a:p>
            <a:pPr>
              <a:lnSpc>
                <a:spcPct val="90000"/>
              </a:lnSpc>
            </a:pPr>
            <a:r>
              <a:rPr lang="en-US" altLang="en-US"/>
              <a:t>Image on your retina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Move your eyes within your head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Conversations at a party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Listening to a speech</a:t>
            </a:r>
          </a:p>
          <a:p>
            <a:pPr>
              <a:lnSpc>
                <a:spcPct val="90000"/>
              </a:lnSpc>
            </a:pPr>
            <a:r>
              <a:rPr lang="en-US" altLang="en-US"/>
              <a:t>Two kittens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Injured war veterans</a:t>
            </a:r>
          </a:p>
        </p:txBody>
      </p:sp>
    </p:spTree>
    <p:extLst>
      <p:ext uri="{BB962C8B-B14F-4D97-AF65-F5344CB8AC3E}">
        <p14:creationId xmlns:p14="http://schemas.microsoft.com/office/powerpoint/2010/main" val="204533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First and second order cybernetics</a:t>
            </a:r>
            <a:br>
              <a:rPr lang="en-US" altLang="en-US" dirty="0"/>
            </a:br>
            <a:r>
              <a:rPr lang="en-US" altLang="en-US" dirty="0"/>
              <a:t>in the 1970s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US" altLang="en-US" sz="2800" dirty="0"/>
              <a:t>Observed systems</a:t>
            </a:r>
          </a:p>
          <a:p>
            <a:r>
              <a:rPr lang="en-US" altLang="en-US" sz="2800" dirty="0"/>
              <a:t>The purpose of a model</a:t>
            </a:r>
          </a:p>
          <a:p>
            <a:r>
              <a:rPr lang="en-US" altLang="en-US" sz="2800" dirty="0"/>
              <a:t>Controlled systems</a:t>
            </a:r>
          </a:p>
          <a:p>
            <a:r>
              <a:rPr lang="en-US" altLang="en-US" sz="2800" dirty="0"/>
              <a:t>Interaction among variables in a system</a:t>
            </a:r>
          </a:p>
          <a:p>
            <a:r>
              <a:rPr lang="en-US" altLang="en-US" sz="2800" dirty="0"/>
              <a:t>Theories of social systems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Observing systems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purpose of the modeler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Autonomous sys.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Interaction between observer and observed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Theories of the interaction between ideas and society</a:t>
            </a:r>
          </a:p>
        </p:txBody>
      </p:sp>
    </p:spTree>
    <p:extLst>
      <p:ext uri="{BB962C8B-B14F-4D97-AF65-F5344CB8AC3E}">
        <p14:creationId xmlns:p14="http://schemas.microsoft.com/office/powerpoint/2010/main" val="211660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8579-4A6A-4720-96D4-BFFA3019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Efforts to make a scientific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0164C-694E-4E84-A635-B418F074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Tutorials about the history and fundamentals of cybernetics at conferences in the U.S. and Europe beginning in the late 1970s</a:t>
            </a:r>
          </a:p>
          <a:p>
            <a:r>
              <a:rPr lang="en-US" dirty="0"/>
              <a:t>Tutorials were necessary because of the lack of university courses and degree programs</a:t>
            </a:r>
          </a:p>
          <a:p>
            <a:r>
              <a:rPr lang="en-US" dirty="0"/>
              <a:t>After doing this for several years I wanted to move on</a:t>
            </a:r>
          </a:p>
          <a:p>
            <a:r>
              <a:rPr lang="en-US" dirty="0"/>
              <a:t>How does a scientific revolution end?</a:t>
            </a:r>
          </a:p>
        </p:txBody>
      </p:sp>
    </p:spTree>
    <p:extLst>
      <p:ext uri="{BB962C8B-B14F-4D97-AF65-F5344CB8AC3E}">
        <p14:creationId xmlns:p14="http://schemas.microsoft.com/office/powerpoint/2010/main" val="364392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5310</TotalTime>
  <Words>1888</Words>
  <Application>Microsoft Office PowerPoint</Application>
  <PresentationFormat>On-screen Show (4:3)</PresentationFormat>
  <Paragraphs>253</Paragraphs>
  <Slides>41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MS Mincho</vt:lpstr>
      <vt:lpstr>Arial</vt:lpstr>
      <vt:lpstr>Calibri</vt:lpstr>
      <vt:lpstr>Courier New</vt:lpstr>
      <vt:lpstr>Times New Roman</vt:lpstr>
      <vt:lpstr>Office Theme</vt:lpstr>
      <vt:lpstr>Microsoft PowerPoint Slide</vt:lpstr>
      <vt:lpstr>Expanding the Conception of Science in Accord with the Correspondence Principle</vt:lpstr>
      <vt:lpstr>The origin of cybernetics</vt:lpstr>
      <vt:lpstr>The Macy Foundation conferences</vt:lpstr>
      <vt:lpstr>Experimental epistemology</vt:lpstr>
      <vt:lpstr>Heinz von Foerster</vt:lpstr>
      <vt:lpstr>Including the observer</vt:lpstr>
      <vt:lpstr>How the nervous system works</vt:lpstr>
      <vt:lpstr>First and second order cybernetics in the 1970s</vt:lpstr>
      <vt:lpstr>Efforts to make a scientific revolution</vt:lpstr>
      <vt:lpstr>Kuhn’s description of a scientific revolution</vt:lpstr>
      <vt:lpstr>The cybernetics of science</vt:lpstr>
      <vt:lpstr>How does a revolution end?</vt:lpstr>
      <vt:lpstr>PowerPoint Presentation</vt:lpstr>
      <vt:lpstr>Niels Bohr</vt:lpstr>
      <vt:lpstr>The Correspondence Principle</vt:lpstr>
      <vt:lpstr>Going beyond biological cybernetics</vt:lpstr>
      <vt:lpstr>PowerPoint Presentation</vt:lpstr>
      <vt:lpstr>PowerPoint Presentation</vt:lpstr>
      <vt:lpstr>How cybernetics expands science</vt:lpstr>
      <vt:lpstr>Strategies for advancing social science</vt:lpstr>
      <vt:lpstr>From second order cybernetics to second order science</vt:lpstr>
      <vt:lpstr>How to expand science</vt:lpstr>
      <vt:lpstr>A second new dimension</vt:lpstr>
      <vt:lpstr>A third consideration</vt:lpstr>
      <vt:lpstr>The place of design in science</vt:lpstr>
      <vt:lpstr>Some design methods</vt:lpstr>
      <vt:lpstr>The importance of  second order science</vt:lpstr>
      <vt:lpstr>Third order cybernetics</vt:lpstr>
      <vt:lpstr>The micro level</vt:lpstr>
      <vt:lpstr>The meso level</vt:lpstr>
      <vt:lpstr>The Macro level</vt:lpstr>
      <vt:lpstr>Society as a reflexive system</vt:lpstr>
      <vt:lpstr>Key steps at the macro level in Europe</vt:lpstr>
      <vt:lpstr>Treaty of Westfalia</vt:lpstr>
      <vt:lpstr>The problem was aristocracy</vt:lpstr>
      <vt:lpstr>Leading theorists were</vt:lpstr>
      <vt:lpstr>Organizational structure</vt:lpstr>
      <vt:lpstr>Principles of government</vt:lpstr>
      <vt:lpstr>Third order cybernetics</vt:lpstr>
      <vt:lpstr>Contact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 SOLUTIONS FOR SYSTEMIC PROBLEMS</dc:title>
  <dc:creator>Administrator</dc:creator>
  <cp:lastModifiedBy>Owner</cp:lastModifiedBy>
  <cp:revision>200</cp:revision>
  <cp:lastPrinted>2017-10-14T02:07:07Z</cp:lastPrinted>
  <dcterms:created xsi:type="dcterms:W3CDTF">2015-10-08T20:10:08Z</dcterms:created>
  <dcterms:modified xsi:type="dcterms:W3CDTF">2017-10-16T03:19:42Z</dcterms:modified>
</cp:coreProperties>
</file>