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355" r:id="rId2"/>
    <p:sldId id="356" r:id="rId3"/>
    <p:sldId id="357" r:id="rId4"/>
    <p:sldId id="358" r:id="rId5"/>
    <p:sldId id="359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331" r:id="rId17"/>
    <p:sldId id="332" r:id="rId18"/>
    <p:sldId id="314" r:id="rId19"/>
    <p:sldId id="315" r:id="rId20"/>
    <p:sldId id="316" r:id="rId21"/>
    <p:sldId id="333" r:id="rId22"/>
    <p:sldId id="334" r:id="rId23"/>
    <p:sldId id="335" r:id="rId24"/>
    <p:sldId id="348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00FF"/>
    <a:srgbClr val="FF33CC"/>
    <a:srgbClr val="FF8F8F"/>
    <a:srgbClr val="E20202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38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53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BE3A2-8862-49BC-B367-0E569A4ED7B9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E1CB1-8375-4C28-8797-99169AD60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22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8C3ACA4-1666-46C0-9083-523075C6FEAB}" type="slidenum">
              <a:rPr lang="en-US" altLang="en-US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8C3ACA4-1666-46C0-9083-523075C6FEAB}" type="slidenum">
              <a:rPr lang="en-US" altLang="en-US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8C3ACA4-1666-46C0-9083-523075C6FEAB}" type="slidenum">
              <a:rPr lang="en-US" altLang="en-US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E1CB1-8375-4C28-8797-99169AD607D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60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E1CB1-8375-4C28-8797-99169AD607D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60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1566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66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400800"/>
            <a:ext cx="6019800" cy="45720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Rectangle 1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A7D62382-1F29-488E-8A7D-DC5EE2CA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25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Tw Cen M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w Cen MT" pitchFamily="34" charset="0"/>
              </a:defRPr>
            </a:lvl1pPr>
            <a:lvl2pPr>
              <a:defRPr>
                <a:latin typeface="Tw Cen MT" pitchFamily="34" charset="0"/>
              </a:defRPr>
            </a:lvl2pPr>
            <a:lvl3pPr>
              <a:defRPr>
                <a:latin typeface="Tw Cen MT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040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7D62382-1F29-488E-8A7D-DC5EE2CA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41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" pitchFamily="19" charset="0"/>
                <a:ea typeface="ＭＳ Ｐゴシック" pitchFamily="19" charset="-128"/>
              </a:defRPr>
            </a:lvl1pPr>
          </a:lstStyle>
          <a:p>
            <a:fld id="{58E93FA2-5368-4166-9D35-B8CEEE55A9AE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" pitchFamily="19" charset="0"/>
                <a:ea typeface="ＭＳ Ｐゴシック" pitchFamily="19" charset="-128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" pitchFamily="19" charset="0"/>
                <a:ea typeface="ＭＳ Ｐゴシック" pitchFamily="19" charset="-128"/>
              </a:defRPr>
            </a:lvl1pPr>
          </a:lstStyle>
          <a:p>
            <a:fld id="{A7D62382-1F29-488E-8A7D-DC5EE2CA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62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" pitchFamily="19" charset="0"/>
                <a:ea typeface="ＭＳ Ｐゴシック" pitchFamily="19" charset="-128"/>
              </a:defRPr>
            </a:lvl1pPr>
          </a:lstStyle>
          <a:p>
            <a:fld id="{58E93FA2-5368-4166-9D35-B8CEEE55A9AE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" pitchFamily="19" charset="0"/>
                <a:ea typeface="ＭＳ Ｐゴシック" pitchFamily="19" charset="-128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" pitchFamily="19" charset="0"/>
                <a:ea typeface="ＭＳ Ｐゴシック" pitchFamily="19" charset="-128"/>
              </a:defRPr>
            </a:lvl1pPr>
          </a:lstStyle>
          <a:p>
            <a:fld id="{A7D62382-1F29-488E-8A7D-DC5EE2CA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84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" pitchFamily="19" charset="0"/>
                <a:ea typeface="ＭＳ Ｐゴシック" pitchFamily="19" charset="-128"/>
              </a:defRPr>
            </a:lvl1pPr>
          </a:lstStyle>
          <a:p>
            <a:fld id="{58E93FA2-5368-4166-9D35-B8CEEE55A9AE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" pitchFamily="19" charset="0"/>
                <a:ea typeface="ＭＳ Ｐゴシック" pitchFamily="19" charset="-128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" pitchFamily="19" charset="0"/>
                <a:ea typeface="ＭＳ Ｐゴシック" pitchFamily="19" charset="-128"/>
              </a:defRPr>
            </a:lvl1pPr>
          </a:lstStyle>
          <a:p>
            <a:fld id="{A7D62382-1F29-488E-8A7D-DC5EE2CA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4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4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B49A2A4-AED3-4D2C-A1B7-6EF9FC273B98}" type="datetimeFigureOut">
              <a:rPr lang="en-US"/>
              <a:pPr>
                <a:defRPr/>
              </a:pPr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A326D35-17D6-4F91-B22E-53B1DF110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9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E93FA2-5368-4166-9D35-B8CEEE55A9AE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7D62382-1F29-488E-8A7D-DC5EE2CA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82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0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1425575"/>
            <a:ext cx="8075612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52800" y="1371600"/>
            <a:ext cx="21932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Tw Cen MT" panose="020B0602020104020603" pitchFamily="34" charset="0"/>
              </a:rPr>
              <a:t>Summer </a:t>
            </a:r>
            <a:r>
              <a:rPr lang="en-US" sz="2800" dirty="0" smtClean="0">
                <a:solidFill>
                  <a:srgbClr val="C00000"/>
                </a:solidFill>
                <a:latin typeface="Tw Cen MT" panose="020B0602020104020603" pitchFamily="34" charset="0"/>
              </a:rPr>
              <a:t>2016</a:t>
            </a:r>
            <a:endParaRPr lang="en-US" sz="2800" dirty="0" smtClean="0">
              <a:solidFill>
                <a:srgbClr val="C00000"/>
              </a:solidFill>
              <a:latin typeface="Tw Cen MT" panose="020B06020201040206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86200" y="3810000"/>
            <a:ext cx="1428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w Cen MT" panose="020B0602020104020603" pitchFamily="34" charset="0"/>
              </a:rPr>
              <a:t>06/09/2016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809798" y="2277374"/>
            <a:ext cx="3581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chemeClr val="accent1">
                    <a:lumMod val="50000"/>
                  </a:schemeClr>
                </a:solidFill>
                <a:latin typeface="Tw Cen MT" pitchFamily="34" charset="0"/>
              </a:rPr>
              <a:t>Commerciali</a:t>
            </a: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latin typeface="Tw Cen MT" pitchFamily="34" charset="0"/>
              </a:rPr>
              <a:t>$</a:t>
            </a:r>
            <a:r>
              <a:rPr lang="en-US" altLang="en-US" sz="3600" dirty="0" smtClean="0">
                <a:solidFill>
                  <a:schemeClr val="accent1">
                    <a:lumMod val="50000"/>
                  </a:schemeClr>
                </a:solidFill>
                <a:latin typeface="Tw Cen MT" pitchFamily="34" charset="0"/>
              </a:rPr>
              <a:t>ation</a:t>
            </a:r>
            <a:endParaRPr lang="en-US" altLang="en-US" sz="3600" dirty="0">
              <a:solidFill>
                <a:schemeClr val="accent1">
                  <a:lumMod val="50000"/>
                </a:schemeClr>
              </a:solidFill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24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</a:t>
            </a:r>
            <a:r>
              <a:rPr lang="en-US" dirty="0" smtClean="0"/>
              <a:t>nanotech idea has led to the creation of a startup and you are considering </a:t>
            </a:r>
            <a:r>
              <a:rPr lang="en-US" dirty="0"/>
              <a:t>the launch of a new product, the </a:t>
            </a:r>
            <a:r>
              <a:rPr lang="en-US" dirty="0" smtClean="0"/>
              <a:t>XJ6 </a:t>
            </a:r>
          </a:p>
          <a:p>
            <a:r>
              <a:rPr lang="en-US" dirty="0" smtClean="0"/>
              <a:t>The </a:t>
            </a:r>
            <a:r>
              <a:rPr lang="en-US" dirty="0"/>
              <a:t>upfront development cost </a:t>
            </a:r>
            <a:r>
              <a:rPr lang="en-US" dirty="0" smtClean="0"/>
              <a:t>is $</a:t>
            </a:r>
            <a:r>
              <a:rPr lang="en-US" dirty="0"/>
              <a:t>10 million, and you expect to earn a cash flow of $3 million per year for the next five </a:t>
            </a:r>
            <a:r>
              <a:rPr lang="en-US" dirty="0" smtClean="0"/>
              <a:t>years </a:t>
            </a:r>
          </a:p>
          <a:p>
            <a:pPr lvl="1"/>
            <a:r>
              <a:rPr lang="en-US" sz="2400" dirty="0" smtClean="0"/>
              <a:t>Plot the </a:t>
            </a:r>
            <a:r>
              <a:rPr lang="en-US" sz="2400" dirty="0"/>
              <a:t>NPV profile for this project for discount rates ranging from 0% to 30</a:t>
            </a:r>
            <a:r>
              <a:rPr lang="en-US" sz="2400" dirty="0" smtClean="0"/>
              <a:t>% </a:t>
            </a:r>
          </a:p>
          <a:p>
            <a:pPr lvl="1"/>
            <a:r>
              <a:rPr lang="en-US" sz="2400" dirty="0" smtClean="0"/>
              <a:t>For </a:t>
            </a:r>
            <a:r>
              <a:rPr lang="en-US" sz="2400" dirty="0"/>
              <a:t>what range </a:t>
            </a:r>
            <a:r>
              <a:rPr lang="en-US" sz="2400" dirty="0" smtClean="0"/>
              <a:t>of discount </a:t>
            </a:r>
            <a:r>
              <a:rPr lang="en-US" sz="2400" dirty="0"/>
              <a:t>rates is the project attractive?</a:t>
            </a:r>
          </a:p>
        </p:txBody>
      </p:sp>
    </p:spTree>
    <p:extLst>
      <p:ext uri="{BB962C8B-B14F-4D97-AF65-F5344CB8AC3E}">
        <p14:creationId xmlns:p14="http://schemas.microsoft.com/office/powerpoint/2010/main" val="228453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1181100" y="2921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Payback Period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635000" y="1384300"/>
            <a:ext cx="7772400" cy="35814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payback period method is simple, but possibly misleading</a:t>
            </a:r>
          </a:p>
          <a:p>
            <a:pPr eaLnBrk="1" hangingPunct="1"/>
            <a:r>
              <a:rPr lang="en-US" altLang="en-US" smtClean="0"/>
              <a:t>The simple payback period is the number of years required for cash </a:t>
            </a:r>
            <a:r>
              <a:rPr lang="en-US" altLang="en-US" i="1" smtClean="0"/>
              <a:t>inflows</a:t>
            </a:r>
            <a:r>
              <a:rPr lang="en-US" altLang="en-US" smtClean="0"/>
              <a:t> to just equal cash </a:t>
            </a:r>
            <a:r>
              <a:rPr lang="en-US" altLang="en-US" i="1" smtClean="0"/>
              <a:t>outflows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It is a measure of </a:t>
            </a:r>
            <a:r>
              <a:rPr lang="en-US" altLang="en-US" i="1" smtClean="0"/>
              <a:t>liquidity</a:t>
            </a:r>
            <a:r>
              <a:rPr lang="en-US" altLang="en-US" smtClean="0"/>
              <a:t> rather than a measure of profitability</a:t>
            </a:r>
          </a:p>
        </p:txBody>
      </p:sp>
    </p:spTree>
    <p:extLst>
      <p:ext uri="{BB962C8B-B14F-4D97-AF65-F5344CB8AC3E}">
        <p14:creationId xmlns:p14="http://schemas.microsoft.com/office/powerpoint/2010/main" val="325566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1130300" y="228600"/>
            <a:ext cx="6477000" cy="9144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latin typeface="Tw Cen MT" pitchFamily="34" charset="0"/>
              </a:rPr>
              <a:t>Payback Calculation</a:t>
            </a:r>
          </a:p>
        </p:txBody>
      </p:sp>
      <p:sp>
        <p:nvSpPr>
          <p:cNvPr id="38915" name="TextBox 2"/>
          <p:cNvSpPr txBox="1">
            <a:spLocks noChangeArrowheads="1"/>
          </p:cNvSpPr>
          <p:nvPr/>
        </p:nvSpPr>
        <p:spPr bwMode="auto">
          <a:xfrm>
            <a:off x="609600" y="1447800"/>
            <a:ext cx="7924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342900" indent="-342900" eaLnBrk="1" hangingPunct="1">
              <a:defRPr/>
            </a:pPr>
            <a:r>
              <a:rPr lang="en-US" altLang="en-US" dirty="0">
                <a:latin typeface="Tw Cen MT" pitchFamily="34" charset="0"/>
                <a:cs typeface="+mn-cs"/>
              </a:rPr>
              <a:t>The payback period is the </a:t>
            </a:r>
            <a:r>
              <a:rPr lang="en-US" altLang="en-US" dirty="0">
                <a:solidFill>
                  <a:srgbClr val="FF0000"/>
                </a:solidFill>
                <a:latin typeface="Tw Cen MT" pitchFamily="34" charset="0"/>
                <a:cs typeface="+mn-cs"/>
              </a:rPr>
              <a:t>smallest value</a:t>
            </a:r>
            <a:r>
              <a:rPr lang="en-US" altLang="en-US" dirty="0">
                <a:latin typeface="Tw Cen MT" pitchFamily="34" charset="0"/>
                <a:cs typeface="+mn-cs"/>
              </a:rPr>
              <a:t> of </a:t>
            </a:r>
            <a:r>
              <a:rPr lang="en-US" altLang="en-US" i="1" dirty="0">
                <a:latin typeface="Tw Cen MT" pitchFamily="34" charset="0"/>
                <a:cs typeface="+mn-cs"/>
              </a:rPr>
              <a:t>θ (θ ≤ N)</a:t>
            </a:r>
            <a:r>
              <a:rPr lang="en-US" altLang="en-US" dirty="0">
                <a:latin typeface="Tw Cen MT" pitchFamily="34" charset="0"/>
                <a:cs typeface="+mn-cs"/>
              </a:rPr>
              <a:t> for which the relationship below is </a:t>
            </a:r>
            <a:r>
              <a:rPr lang="en-US" altLang="en-US" dirty="0" smtClean="0">
                <a:latin typeface="Tw Cen MT" pitchFamily="34" charset="0"/>
                <a:cs typeface="+mn-cs"/>
              </a:rPr>
              <a:t>satisfied</a:t>
            </a:r>
            <a:endParaRPr lang="en-US" altLang="en-US" dirty="0">
              <a:latin typeface="Tw Cen MT" pitchFamily="34" charset="0"/>
              <a:cs typeface="+mn-cs"/>
            </a:endParaRPr>
          </a:p>
        </p:txBody>
      </p:sp>
      <p:pic>
        <p:nvPicPr>
          <p:cNvPr id="41988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514600"/>
            <a:ext cx="28575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TextBox 4"/>
          <p:cNvSpPr txBox="1">
            <a:spLocks noChangeArrowheads="1"/>
          </p:cNvSpPr>
          <p:nvPr/>
        </p:nvSpPr>
        <p:spPr bwMode="auto">
          <a:xfrm>
            <a:off x="609600" y="3581400"/>
            <a:ext cx="7010400" cy="1384300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342900" indent="-342900" eaLnBrk="1" hangingPunct="1">
              <a:defRPr/>
            </a:pPr>
            <a:r>
              <a:rPr lang="en-US" altLang="en-US" dirty="0">
                <a:latin typeface="Tw Cen MT" pitchFamily="34" charset="0"/>
                <a:cs typeface="+mn-cs"/>
              </a:rPr>
              <a:t>For </a:t>
            </a:r>
            <a:r>
              <a:rPr lang="en-US" altLang="en-US" dirty="0">
                <a:solidFill>
                  <a:srgbClr val="FF0000"/>
                </a:solidFill>
                <a:latin typeface="Tw Cen MT" pitchFamily="34" charset="0"/>
                <a:cs typeface="+mn-cs"/>
              </a:rPr>
              <a:t>discounted</a:t>
            </a:r>
            <a:r>
              <a:rPr lang="en-US" altLang="en-US" dirty="0">
                <a:latin typeface="Tw Cen MT" pitchFamily="34" charset="0"/>
                <a:cs typeface="+mn-cs"/>
              </a:rPr>
              <a:t> </a:t>
            </a:r>
            <a:r>
              <a:rPr lang="en-US" altLang="en-US" dirty="0" smtClean="0">
                <a:latin typeface="Tw Cen MT" pitchFamily="34" charset="0"/>
                <a:cs typeface="+mn-cs"/>
              </a:rPr>
              <a:t>payback, </a:t>
            </a:r>
            <a:r>
              <a:rPr lang="en-US" altLang="en-US" dirty="0">
                <a:latin typeface="Tw Cen MT" pitchFamily="34" charset="0"/>
                <a:cs typeface="+mn-cs"/>
              </a:rPr>
              <a:t>future cash flows are discounted back to the present, so the relationship to satisfy becomes</a:t>
            </a:r>
          </a:p>
        </p:txBody>
      </p:sp>
      <p:pic>
        <p:nvPicPr>
          <p:cNvPr id="41990" name="Picture 5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105400"/>
            <a:ext cx="44704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505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3008313" cy="1403350"/>
          </a:xfrm>
        </p:spPr>
        <p:txBody>
          <a:bodyPr/>
          <a:lstStyle/>
          <a:p>
            <a:pPr eaLnBrk="1" hangingPunct="1"/>
            <a:r>
              <a:rPr lang="en-US" altLang="en-US" sz="2400" b="0" dirty="0" smtClean="0">
                <a:latin typeface="Tw Cen MT" pitchFamily="34" charset="0"/>
              </a:rPr>
              <a:t>Finding the simple and discounted payback period for a set of cash flows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616479"/>
              </p:ext>
            </p:extLst>
          </p:nvPr>
        </p:nvGraphicFramePr>
        <p:xfrm>
          <a:off x="3657600" y="1600200"/>
          <a:ext cx="4952999" cy="4611691"/>
        </p:xfrm>
        <a:graphic>
          <a:graphicData uri="http://schemas.openxmlformats.org/drawingml/2006/table">
            <a:tbl>
              <a:tblPr/>
              <a:tblGrid>
                <a:gridCol w="965988"/>
                <a:gridCol w="1255170"/>
                <a:gridCol w="1329004"/>
                <a:gridCol w="1402837"/>
              </a:tblGrid>
              <a:tr h="658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9" charset="0"/>
                          <a:ea typeface="ＭＳ Ｐゴシック" pitchFamily="19" charset="-128"/>
                        </a:rPr>
                        <a:t>End of Year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9" charset="0"/>
                          <a:ea typeface="ＭＳ Ｐゴシック" pitchFamily="19" charset="-128"/>
                        </a:rPr>
                        <a:t>Net Cash Flow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9" charset="0"/>
                          <a:ea typeface="ＭＳ Ｐゴシック" pitchFamily="19" charset="-128"/>
                        </a:rPr>
                        <a:t>Cumulative PW at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9" charset="0"/>
                          <a:ea typeface="ＭＳ Ｐゴシック" pitchFamily="19" charset="-128"/>
                        </a:rPr>
                        <a:t>0%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9" charset="0"/>
                        <a:ea typeface="ＭＳ Ｐゴシック" pitchFamily="1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9" charset="0"/>
                          <a:ea typeface="ＭＳ Ｐゴシック" pitchFamily="19" charset="-128"/>
                        </a:rPr>
                        <a:t>Cumulative PW at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9" charset="0"/>
                          <a:ea typeface="ＭＳ Ｐゴシック" pitchFamily="19" charset="-128"/>
                        </a:rPr>
                        <a:t>6%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9" charset="0"/>
                        <a:ea typeface="ＭＳ Ｐゴシック" pitchFamily="1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9" charset="0"/>
                          <a:ea typeface="ＭＳ Ｐゴシック" pitchFamily="19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9" charset="0"/>
                          <a:ea typeface="ＭＳ Ｐゴシック" pitchFamily="19" charset="-128"/>
                        </a:rPr>
                        <a:t>-$42,000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9" charset="0"/>
                          <a:ea typeface="ＭＳ Ｐゴシック" pitchFamily="19" charset="-128"/>
                        </a:rPr>
                        <a:t>-$42,000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9" charset="0"/>
                          <a:ea typeface="ＭＳ Ｐゴシック" pitchFamily="19" charset="-128"/>
                        </a:rPr>
                        <a:t>-$42,000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9" charset="0"/>
                          <a:ea typeface="ＭＳ Ｐゴシック" pitchFamily="19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9" charset="0"/>
                          <a:ea typeface="ＭＳ Ｐゴシック" pitchFamily="19" charset="-128"/>
                        </a:rPr>
                        <a:t>$12,000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9" charset="0"/>
                          <a:ea typeface="ＭＳ Ｐゴシック" pitchFamily="19" charset="-128"/>
                        </a:rPr>
                        <a:t>-$30,000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9" charset="0"/>
                          <a:ea typeface="ＭＳ Ｐゴシック" pitchFamily="19" charset="-128"/>
                        </a:rPr>
                        <a:t>-$30,679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9" charset="0"/>
                          <a:ea typeface="ＭＳ Ｐゴシック" pitchFamily="19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9" charset="0"/>
                          <a:ea typeface="ＭＳ Ｐゴシック" pitchFamily="19" charset="-128"/>
                        </a:rPr>
                        <a:t>$11,000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9" charset="0"/>
                          <a:ea typeface="ＭＳ Ｐゴシック" pitchFamily="19" charset="-128"/>
                        </a:rPr>
                        <a:t>-$19,000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9" charset="0"/>
                          <a:ea typeface="ＭＳ Ｐゴシック" pitchFamily="19" charset="-128"/>
                        </a:rPr>
                        <a:t>-$20,889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9" charset="0"/>
                          <a:ea typeface="ＭＳ Ｐゴシック" pitchFamily="19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9" charset="0"/>
                          <a:ea typeface="ＭＳ Ｐゴシック" pitchFamily="19" charset="-128"/>
                        </a:rPr>
                        <a:t>$10,000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9" charset="0"/>
                          <a:ea typeface="ＭＳ Ｐゴシック" pitchFamily="19" charset="-128"/>
                        </a:rPr>
                        <a:t>-$9,000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9" charset="0"/>
                          <a:ea typeface="ＭＳ Ｐゴシック" pitchFamily="19" charset="-128"/>
                        </a:rPr>
                        <a:t>-$12,493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9" charset="0"/>
                          <a:ea typeface="ＭＳ Ｐゴシック" pitchFamily="19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9" charset="0"/>
                          <a:ea typeface="ＭＳ Ｐゴシック" pitchFamily="19" charset="-128"/>
                        </a:rPr>
                        <a:t>$10,000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9" charset="0"/>
                          <a:ea typeface="ＭＳ Ｐゴシック" pitchFamily="19" charset="-128"/>
                        </a:rPr>
                        <a:t>$1,000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9" charset="0"/>
                          <a:ea typeface="ＭＳ Ｐゴシック" pitchFamily="19" charset="-128"/>
                        </a:rPr>
                        <a:t>-$4,572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9" charset="0"/>
                          <a:ea typeface="ＭＳ Ｐゴシック" pitchFamily="19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9" charset="0"/>
                          <a:ea typeface="ＭＳ Ｐゴシック" pitchFamily="19" charset="-128"/>
                        </a:rPr>
                        <a:t>$9,000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9" charset="0"/>
                        <a:ea typeface="ＭＳ Ｐゴシック" pitchFamily="1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9" charset="0"/>
                          <a:ea typeface="ＭＳ Ｐゴシック" pitchFamily="19" charset="-128"/>
                        </a:rPr>
                        <a:t>$2,153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4077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2916238"/>
            <a:ext cx="3008313" cy="3916362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Tw Cen MT" pitchFamily="34" charset="0"/>
              </a:rPr>
              <a:t>The cumulative cash flows in the table were calculated using the formulas for simple and discounted payback</a:t>
            </a:r>
          </a:p>
          <a:p>
            <a:pPr eaLnBrk="1" hangingPunct="1"/>
            <a:endParaRPr lang="en-US" altLang="en-US" sz="2400" dirty="0" smtClean="0">
              <a:latin typeface="Tw Cen MT" pitchFamily="34" charset="0"/>
            </a:endParaRPr>
          </a:p>
          <a:p>
            <a:pPr eaLnBrk="1" hangingPunct="1"/>
            <a:r>
              <a:rPr lang="en-US" altLang="en-US" sz="2400" dirty="0" smtClean="0">
                <a:latin typeface="Tw Cen MT" pitchFamily="34" charset="0"/>
              </a:rPr>
              <a:t>From the calculations </a:t>
            </a:r>
            <a:r>
              <a:rPr lang="en-US" altLang="en-US" sz="2400" i="1" dirty="0" smtClean="0">
                <a:latin typeface="Tw Cen MT" pitchFamily="34" charset="0"/>
              </a:rPr>
              <a:t>θ</a:t>
            </a:r>
            <a:r>
              <a:rPr lang="en-US" altLang="en-US" sz="2400" dirty="0" smtClean="0">
                <a:latin typeface="Tw Cen MT" pitchFamily="34" charset="0"/>
              </a:rPr>
              <a:t> = 4 years and </a:t>
            </a:r>
            <a:r>
              <a:rPr lang="en-US" altLang="en-US" sz="2400" i="1" dirty="0" smtClean="0">
                <a:latin typeface="Tw Cen MT" pitchFamily="34" charset="0"/>
              </a:rPr>
              <a:t>θ'</a:t>
            </a:r>
            <a:r>
              <a:rPr lang="en-US" altLang="en-US" sz="2400" dirty="0" smtClean="0">
                <a:latin typeface="Tw Cen MT" pitchFamily="34" charset="0"/>
              </a:rPr>
              <a:t> = 5 years</a:t>
            </a:r>
            <a:endParaRPr lang="en-US" altLang="en-US" dirty="0" smtClean="0">
              <a:latin typeface="Tw Cen MT" pitchFamily="34" charset="0"/>
            </a:endParaRPr>
          </a:p>
        </p:txBody>
      </p:sp>
      <p:sp>
        <p:nvSpPr>
          <p:cNvPr id="44078" name="Title 1"/>
          <p:cNvSpPr txBox="1">
            <a:spLocks/>
          </p:cNvSpPr>
          <p:nvPr/>
        </p:nvSpPr>
        <p:spPr bwMode="auto">
          <a:xfrm>
            <a:off x="1231900" y="292100"/>
            <a:ext cx="6324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>
                <a:solidFill>
                  <a:schemeClr val="tx2"/>
                </a:solidFill>
                <a:latin typeface="Tw Cen MT" pitchFamily="34" charset="0"/>
              </a:rPr>
              <a:t>Payback Period Problems</a:t>
            </a:r>
          </a:p>
        </p:txBody>
      </p:sp>
    </p:spTree>
    <p:extLst>
      <p:ext uri="{BB962C8B-B14F-4D97-AF65-F5344CB8AC3E}">
        <p14:creationId xmlns:p14="http://schemas.microsoft.com/office/powerpoint/2010/main" val="8744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1231900" y="292100"/>
            <a:ext cx="6324600" cy="8382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Payback Period Problems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It doesn’t reflect any cash flows occurring after </a:t>
            </a:r>
            <a:r>
              <a:rPr lang="en-US" altLang="en-US" i="1" dirty="0" smtClean="0"/>
              <a:t>θ</a:t>
            </a:r>
            <a:r>
              <a:rPr lang="en-US" altLang="en-US" dirty="0" smtClean="0"/>
              <a:t>, or </a:t>
            </a:r>
            <a:r>
              <a:rPr lang="en-US" altLang="en-US" i="1" dirty="0" smtClean="0"/>
              <a:t>θ'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It doesn’t indicate anything about project desirability except the speed with which the initial investment is recovered</a:t>
            </a:r>
          </a:p>
          <a:p>
            <a:pPr eaLnBrk="1" hangingPunct="1"/>
            <a:r>
              <a:rPr lang="en-US" altLang="en-US" dirty="0" smtClean="0"/>
              <a:t>Recommendation: </a:t>
            </a:r>
          </a:p>
          <a:p>
            <a:pPr lvl="1"/>
            <a:r>
              <a:rPr lang="en-US" altLang="en-US" sz="2400" dirty="0" smtClean="0"/>
              <a:t>Use the payback period only as supplemental information in conjunction with one or more of the other methods</a:t>
            </a:r>
          </a:p>
        </p:txBody>
      </p:sp>
    </p:spTree>
    <p:extLst>
      <p:ext uri="{BB962C8B-B14F-4D97-AF65-F5344CB8AC3E}">
        <p14:creationId xmlns:p14="http://schemas.microsoft.com/office/powerpoint/2010/main" val="5207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1490817"/>
            <a:ext cx="7315200" cy="437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 dirty="0">
                <a:latin typeface="Tw Cen MT" pitchFamily="34" charset="0"/>
              </a:rPr>
              <a:t>In our experience, those who view their invention as a business opportunity (and keep their emotional attachment to their idea out of the equation) are the most </a:t>
            </a:r>
            <a:r>
              <a:rPr lang="en-US" sz="2400" dirty="0" smtClean="0">
                <a:latin typeface="Tw Cen MT" pitchFamily="34" charset="0"/>
              </a:rPr>
              <a:t>successful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 dirty="0" smtClean="0">
                <a:latin typeface="Tw Cen MT" pitchFamily="34" charset="0"/>
              </a:rPr>
              <a:t>Calculating </a:t>
            </a:r>
            <a:r>
              <a:rPr lang="en-US" sz="2400" dirty="0">
                <a:latin typeface="Tw Cen MT" pitchFamily="34" charset="0"/>
              </a:rPr>
              <a:t>the fundamental financial metrics outlined here is a critical first step to ensuring that you are making smart business decisions grounded in real </a:t>
            </a:r>
            <a:r>
              <a:rPr lang="en-US" sz="2400" dirty="0" smtClean="0">
                <a:latin typeface="Tw Cen MT" pitchFamily="34" charset="0"/>
              </a:rPr>
              <a:t>data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 dirty="0" smtClean="0">
                <a:latin typeface="Tw Cen MT" pitchFamily="34" charset="0"/>
              </a:rPr>
              <a:t>If </a:t>
            </a:r>
            <a:r>
              <a:rPr lang="en-US" sz="2400" dirty="0">
                <a:latin typeface="Tw Cen MT" pitchFamily="34" charset="0"/>
              </a:rPr>
              <a:t>your idea still looks financially viable, it may well warrant the investment of significant time and </a:t>
            </a:r>
            <a:r>
              <a:rPr lang="en-US" sz="2400" dirty="0" smtClean="0">
                <a:latin typeface="Tw Cen MT" pitchFamily="34" charset="0"/>
              </a:rPr>
              <a:t>money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Tw Cen MT" pitchFamily="34" charset="0"/>
              </a:rPr>
              <a:t>If not, you may want to start brainstorming your next big idea instead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6400800"/>
            <a:ext cx="7315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http://www.forbes.com/sites/theyec/2013/12/27/analyze-the-roi-of-your-innovation-idea-step-by-step/2/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231900" y="292100"/>
            <a:ext cx="73787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chemeClr val="tx2"/>
                </a:solidFill>
                <a:latin typeface="Tw Cen MT" pitchFamily="34" charset="0"/>
              </a:rPr>
              <a:t>In Summary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>
                <a:solidFill>
                  <a:schemeClr val="tx2"/>
                </a:solidFill>
                <a:latin typeface="Tw Cen MT" pitchFamily="34" charset="0"/>
              </a:rPr>
              <a:t> </a:t>
            </a:r>
            <a:r>
              <a:rPr lang="en-US" altLang="en-US" sz="3600" dirty="0" smtClean="0">
                <a:solidFill>
                  <a:schemeClr val="tx2"/>
                </a:solidFill>
                <a:latin typeface="Tw Cen MT" pitchFamily="34" charset="0"/>
              </a:rPr>
              <a:t>                                       ~ Forbes</a:t>
            </a:r>
            <a:endParaRPr lang="en-US" altLang="en-US" sz="3600" dirty="0">
              <a:solidFill>
                <a:schemeClr val="tx2"/>
              </a:solidFill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29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6324600" cy="838200"/>
          </a:xfrm>
        </p:spPr>
        <p:txBody>
          <a:bodyPr/>
          <a:lstStyle/>
          <a:p>
            <a:pPr eaLnBrk="1" hangingPunct="1"/>
            <a:r>
              <a:rPr lang="en-US" altLang="en-US" sz="3600" b="0" dirty="0" smtClean="0">
                <a:latin typeface="Tw Cen MT" panose="020B0602020104020603" pitchFamily="34" charset="0"/>
              </a:rPr>
              <a:t>The Seven Steps to Venture!</a:t>
            </a:r>
          </a:p>
        </p:txBody>
      </p:sp>
      <p:grpSp>
        <p:nvGrpSpPr>
          <p:cNvPr id="16414" name="Group 16413"/>
          <p:cNvGrpSpPr/>
          <p:nvPr/>
        </p:nvGrpSpPr>
        <p:grpSpPr>
          <a:xfrm>
            <a:off x="4082142" y="1751285"/>
            <a:ext cx="2939143" cy="3111136"/>
            <a:chOff x="4082142" y="1776685"/>
            <a:chExt cx="2939143" cy="3111136"/>
          </a:xfrm>
        </p:grpSpPr>
        <p:grpSp>
          <p:nvGrpSpPr>
            <p:cNvPr id="116" name="Group 115"/>
            <p:cNvGrpSpPr/>
            <p:nvPr/>
          </p:nvGrpSpPr>
          <p:grpSpPr>
            <a:xfrm>
              <a:off x="4082142" y="1776685"/>
              <a:ext cx="2939143" cy="3111136"/>
              <a:chOff x="2370909" y="1460863"/>
              <a:chExt cx="2939143" cy="2794580"/>
            </a:xfrm>
            <a:solidFill>
              <a:srgbClr val="FFCCFF"/>
            </a:solidFill>
          </p:grpSpPr>
          <p:sp>
            <p:nvSpPr>
              <p:cNvPr id="117" name="Rectangle 116"/>
              <p:cNvSpPr/>
              <p:nvPr/>
            </p:nvSpPr>
            <p:spPr bwMode="auto">
              <a:xfrm>
                <a:off x="2490652" y="1460863"/>
                <a:ext cx="2819400" cy="2743200"/>
              </a:xfrm>
              <a:prstGeom prst="rect">
                <a:avLst/>
              </a:prstGeom>
              <a:grpFill/>
              <a:ln w="9525" cap="flat" cmpd="sng" algn="ctr">
                <a:solidFill>
                  <a:srgbClr val="FFCC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isometricLeftDown">
                  <a:rot lat="600000" lon="1200000" rev="0"/>
                </a:camera>
                <a:lightRig rig="threePt" dir="t"/>
              </a:scene3d>
              <a:sp3d extrusionH="381000"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 bwMode="auto">
              <a:xfrm>
                <a:off x="2370909" y="1512243"/>
                <a:ext cx="2819400" cy="2743200"/>
              </a:xfrm>
              <a:prstGeom prst="rect">
                <a:avLst/>
              </a:prstGeom>
              <a:grpFill/>
              <a:ln w="9525" cap="flat" cmpd="sng" algn="ctr">
                <a:solidFill>
                  <a:srgbClr val="FFCC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isometricLeftDown">
                  <a:rot lat="600000" lon="1200000" rev="0"/>
                </a:camera>
                <a:lightRig rig="threePt" dir="t"/>
              </a:scene3d>
              <a:sp3d extrusionH="381000"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132" name="TextBox 131"/>
            <p:cNvSpPr txBox="1"/>
            <p:nvPr/>
          </p:nvSpPr>
          <p:spPr>
            <a:xfrm rot="241817">
              <a:off x="4262067" y="1812887"/>
              <a:ext cx="24477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</a:pPr>
              <a:r>
                <a:rPr lang="en-US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w Cen MT" pitchFamily="34" charset="0"/>
                </a:rPr>
                <a:t>Commercialization </a:t>
              </a:r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w Cen MT" pitchFamily="34" charset="0"/>
              </a:endParaRPr>
            </a:p>
          </p:txBody>
        </p:sp>
      </p:grpSp>
      <p:grpSp>
        <p:nvGrpSpPr>
          <p:cNvPr id="16413" name="Group 16412"/>
          <p:cNvGrpSpPr/>
          <p:nvPr/>
        </p:nvGrpSpPr>
        <p:grpSpPr>
          <a:xfrm>
            <a:off x="3842657" y="2284103"/>
            <a:ext cx="2939143" cy="2681224"/>
            <a:chOff x="3842657" y="2284103"/>
            <a:chExt cx="2939143" cy="2681224"/>
          </a:xfrm>
        </p:grpSpPr>
        <p:grpSp>
          <p:nvGrpSpPr>
            <p:cNvPr id="16397" name="Group 16396"/>
            <p:cNvGrpSpPr/>
            <p:nvPr/>
          </p:nvGrpSpPr>
          <p:grpSpPr>
            <a:xfrm>
              <a:off x="3842657" y="2284103"/>
              <a:ext cx="2939143" cy="2681224"/>
              <a:chOff x="2370909" y="1460863"/>
              <a:chExt cx="2939143" cy="2794580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2490652" y="1460863"/>
                <a:ext cx="2819400" cy="2743200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rgbClr val="FF33CC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isometricLeftDown">
                  <a:rot lat="600000" lon="1200000" rev="0"/>
                </a:camera>
                <a:lightRig rig="threePt" dir="t"/>
              </a:scene3d>
              <a:sp3d extrusionH="381000"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2370909" y="1512243"/>
                <a:ext cx="2819400" cy="2743200"/>
              </a:xfrm>
              <a:prstGeom prst="rect">
                <a:avLst/>
              </a:prstGeom>
              <a:solidFill>
                <a:srgbClr val="FF00FF"/>
              </a:solidFill>
              <a:ln w="9525" cap="flat" cmpd="sng" algn="ctr">
                <a:solidFill>
                  <a:srgbClr val="FF33CC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isometricLeftDown">
                  <a:rot lat="600000" lon="1200000" rev="0"/>
                </a:camera>
                <a:lightRig rig="threePt" dir="t"/>
              </a:scene3d>
              <a:sp3d extrusionH="381000"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131" name="TextBox 130"/>
            <p:cNvSpPr txBox="1"/>
            <p:nvPr/>
          </p:nvSpPr>
          <p:spPr>
            <a:xfrm rot="193471">
              <a:off x="4060532" y="2333349"/>
              <a:ext cx="24477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</a:pPr>
              <a:r>
                <a:rPr lang="en-US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w Cen MT" pitchFamily="34" charset="0"/>
                </a:rPr>
                <a:t>Market Validation</a:t>
              </a:r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w Cen MT" pitchFamily="34" charset="0"/>
              </a:endParaRPr>
            </a:p>
          </p:txBody>
        </p:sp>
      </p:grpSp>
      <p:grpSp>
        <p:nvGrpSpPr>
          <p:cNvPr id="16412" name="Group 16411"/>
          <p:cNvGrpSpPr/>
          <p:nvPr/>
        </p:nvGrpSpPr>
        <p:grpSpPr>
          <a:xfrm>
            <a:off x="3529148" y="2843485"/>
            <a:ext cx="2971800" cy="2286000"/>
            <a:chOff x="3529148" y="2843485"/>
            <a:chExt cx="2971800" cy="2286000"/>
          </a:xfrm>
        </p:grpSpPr>
        <p:grpSp>
          <p:nvGrpSpPr>
            <p:cNvPr id="16399" name="Group 16398"/>
            <p:cNvGrpSpPr/>
            <p:nvPr/>
          </p:nvGrpSpPr>
          <p:grpSpPr>
            <a:xfrm>
              <a:off x="3529148" y="2843485"/>
              <a:ext cx="2971800" cy="2286000"/>
              <a:chOff x="2057400" y="2057400"/>
              <a:chExt cx="2971800" cy="2362200"/>
            </a:xfrm>
          </p:grpSpPr>
          <p:sp>
            <p:nvSpPr>
              <p:cNvPr id="55" name="Rectangle 54"/>
              <p:cNvSpPr/>
              <p:nvPr/>
            </p:nvSpPr>
            <p:spPr bwMode="auto">
              <a:xfrm>
                <a:off x="2209800" y="2057400"/>
                <a:ext cx="2819400" cy="2286000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rgbClr val="7030A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isometricLeftDown">
                  <a:rot lat="600000" lon="1200000" rev="0"/>
                </a:camera>
                <a:lightRig rig="threePt" dir="t"/>
              </a:scene3d>
              <a:sp3d extrusionH="571500"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2057400" y="2133600"/>
                <a:ext cx="2819400" cy="2286000"/>
              </a:xfrm>
              <a:prstGeom prst="rect">
                <a:avLst/>
              </a:prstGeom>
              <a:solidFill>
                <a:srgbClr val="7030A0"/>
              </a:solidFill>
              <a:ln w="9525" cap="flat" cmpd="sng" algn="ctr">
                <a:solidFill>
                  <a:srgbClr val="7030A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isometricLeftDown">
                  <a:rot lat="600000" lon="1200000" rev="0"/>
                </a:camera>
                <a:lightRig rig="threePt" dir="t"/>
              </a:scene3d>
              <a:sp3d extrusionH="571500"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130" name="TextBox 129"/>
            <p:cNvSpPr txBox="1"/>
            <p:nvPr/>
          </p:nvSpPr>
          <p:spPr>
            <a:xfrm rot="159800">
              <a:off x="3814817" y="2901246"/>
              <a:ext cx="24477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</a:pPr>
              <a:r>
                <a:rPr lang="en-US" sz="2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Tw Cen MT" pitchFamily="34" charset="0"/>
                </a:rPr>
                <a:t>Market/Financial </a:t>
              </a:r>
              <a:endPara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Tw Cen MT" pitchFamily="34" charset="0"/>
              </a:endParaRPr>
            </a:p>
          </p:txBody>
        </p:sp>
      </p:grpSp>
      <p:grpSp>
        <p:nvGrpSpPr>
          <p:cNvPr id="16411" name="Group 16410"/>
          <p:cNvGrpSpPr/>
          <p:nvPr/>
        </p:nvGrpSpPr>
        <p:grpSpPr>
          <a:xfrm>
            <a:off x="3198222" y="3453085"/>
            <a:ext cx="2971800" cy="1828800"/>
            <a:chOff x="3198222" y="3453085"/>
            <a:chExt cx="2971800" cy="1828800"/>
          </a:xfrm>
        </p:grpSpPr>
        <p:grpSp>
          <p:nvGrpSpPr>
            <p:cNvPr id="16390" name="Group 16389"/>
            <p:cNvGrpSpPr/>
            <p:nvPr/>
          </p:nvGrpSpPr>
          <p:grpSpPr>
            <a:xfrm>
              <a:off x="3198222" y="3453085"/>
              <a:ext cx="2971800" cy="1828800"/>
              <a:chOff x="1752600" y="2667000"/>
              <a:chExt cx="2971800" cy="1905000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57" name="Rectangle 56"/>
              <p:cNvSpPr/>
              <p:nvPr/>
            </p:nvSpPr>
            <p:spPr bwMode="auto">
              <a:xfrm>
                <a:off x="1905000" y="2667000"/>
                <a:ext cx="2819400" cy="18288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isometricLeftDown">
                  <a:rot lat="600000" lon="1200000" rev="0"/>
                </a:camera>
                <a:lightRig rig="threePt" dir="t"/>
              </a:scene3d>
              <a:sp3d extrusionH="571500"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1752600" y="2743200"/>
                <a:ext cx="2819400" cy="18288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isometricLeftDown">
                  <a:rot lat="600000" lon="1200000" rev="0"/>
                </a:camera>
                <a:lightRig rig="threePt" dir="t"/>
              </a:scene3d>
              <a:sp3d extrusionH="571500"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129" name="TextBox 128"/>
            <p:cNvSpPr txBox="1"/>
            <p:nvPr/>
          </p:nvSpPr>
          <p:spPr>
            <a:xfrm rot="159800">
              <a:off x="3271504" y="3479593"/>
              <a:ext cx="26736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</a:pPr>
              <a:r>
                <a:rPr lang="en-US" sz="2400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Tw Cen MT" pitchFamily="34" charset="0"/>
                </a:rPr>
                <a:t>Intellectual Property</a:t>
              </a:r>
              <a:endPara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Tw Cen MT" pitchFamily="34" charset="0"/>
              </a:endParaRPr>
            </a:p>
          </p:txBody>
        </p:sp>
      </p:grpSp>
      <p:grpSp>
        <p:nvGrpSpPr>
          <p:cNvPr id="16410" name="Group 16409"/>
          <p:cNvGrpSpPr/>
          <p:nvPr/>
        </p:nvGrpSpPr>
        <p:grpSpPr>
          <a:xfrm>
            <a:off x="2690948" y="4049622"/>
            <a:ext cx="3150326" cy="1480021"/>
            <a:chOff x="2690948" y="4049622"/>
            <a:chExt cx="3150326" cy="1480021"/>
          </a:xfrm>
        </p:grpSpPr>
        <p:grpSp>
          <p:nvGrpSpPr>
            <p:cNvPr id="16391" name="Group 16390"/>
            <p:cNvGrpSpPr/>
            <p:nvPr/>
          </p:nvGrpSpPr>
          <p:grpSpPr>
            <a:xfrm>
              <a:off x="2690948" y="4049622"/>
              <a:ext cx="3150326" cy="1480021"/>
              <a:chOff x="1193074" y="3352800"/>
              <a:chExt cx="3150326" cy="1480021"/>
            </a:xfrm>
            <a:solidFill>
              <a:srgbClr val="00B0F0"/>
            </a:solidFill>
          </p:grpSpPr>
          <p:sp>
            <p:nvSpPr>
              <p:cNvPr id="67" name="Rectangle 66"/>
              <p:cNvSpPr/>
              <p:nvPr/>
            </p:nvSpPr>
            <p:spPr bwMode="auto">
              <a:xfrm>
                <a:off x="1524000" y="3352800"/>
                <a:ext cx="2819400" cy="1316736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F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isometricLeftDown">
                  <a:rot lat="600000" lon="1200000" rev="0"/>
                </a:camera>
                <a:lightRig rig="threePt" dir="t"/>
              </a:scene3d>
              <a:sp3d extrusionH="571500"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1421674" y="3402874"/>
                <a:ext cx="2819400" cy="1316736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F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isometricLeftDown">
                  <a:rot lat="600000" lon="1200000" rev="0"/>
                </a:camera>
                <a:lightRig rig="threePt" dir="t"/>
              </a:scene3d>
              <a:sp3d extrusionH="571500"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1295400" y="3466011"/>
                <a:ext cx="2819400" cy="1316736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F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isometricLeftDown">
                  <a:rot lat="600000" lon="1200000" rev="0"/>
                </a:camera>
                <a:lightRig rig="threePt" dir="t"/>
              </a:scene3d>
              <a:sp3d extrusionH="571500"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1193074" y="3516085"/>
                <a:ext cx="2819400" cy="1316736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F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isometricLeftDown">
                  <a:rot lat="600000" lon="1200000" rev="0"/>
                </a:camera>
                <a:lightRig rig="threePt" dir="t"/>
              </a:scene3d>
              <a:sp3d extrusionH="571500"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128" name="TextBox 127"/>
            <p:cNvSpPr txBox="1"/>
            <p:nvPr/>
          </p:nvSpPr>
          <p:spPr>
            <a:xfrm rot="159800">
              <a:off x="2776068" y="4144561"/>
              <a:ext cx="26736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</a:pPr>
              <a:r>
                <a:rPr lang="en-US" sz="2400" dirty="0" smtClean="0">
                  <a:latin typeface="Tw Cen MT" pitchFamily="34" charset="0"/>
                </a:rPr>
                <a:t>Product Opportunity</a:t>
              </a:r>
              <a:endParaRPr lang="en-US" sz="2400" dirty="0">
                <a:latin typeface="Tw Cen MT" pitchFamily="34" charset="0"/>
              </a:endParaRPr>
            </a:p>
          </p:txBody>
        </p:sp>
      </p:grpSp>
      <p:grpSp>
        <p:nvGrpSpPr>
          <p:cNvPr id="16409" name="Group 16408"/>
          <p:cNvGrpSpPr/>
          <p:nvPr/>
        </p:nvGrpSpPr>
        <p:grpSpPr>
          <a:xfrm>
            <a:off x="2157548" y="4702746"/>
            <a:ext cx="3176452" cy="1081745"/>
            <a:chOff x="2157548" y="4702746"/>
            <a:chExt cx="3176452" cy="1081745"/>
          </a:xfrm>
        </p:grpSpPr>
        <p:grpSp>
          <p:nvGrpSpPr>
            <p:cNvPr id="16408" name="Group 16407"/>
            <p:cNvGrpSpPr/>
            <p:nvPr/>
          </p:nvGrpSpPr>
          <p:grpSpPr>
            <a:xfrm>
              <a:off x="2157548" y="4702746"/>
              <a:ext cx="3176452" cy="1081745"/>
              <a:chOff x="2157548" y="4702746"/>
              <a:chExt cx="3176452" cy="1081745"/>
            </a:xfrm>
          </p:grpSpPr>
          <p:sp>
            <p:nvSpPr>
              <p:cNvPr id="98" name="Rectangle 97"/>
              <p:cNvSpPr/>
              <p:nvPr/>
            </p:nvSpPr>
            <p:spPr bwMode="auto">
              <a:xfrm>
                <a:off x="2514600" y="4702746"/>
                <a:ext cx="2819400" cy="909977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isometricLeftDown">
                  <a:rot lat="600000" lon="1200000" rev="0"/>
                </a:camera>
                <a:lightRig rig="threePt" dir="t"/>
              </a:scene3d>
              <a:sp3d extrusionH="571500"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latin typeface="Tahoma" pitchFamily="34" charset="0"/>
                </a:endParaRPr>
              </a:p>
            </p:txBody>
          </p:sp>
          <p:grpSp>
            <p:nvGrpSpPr>
              <p:cNvPr id="16406" name="Group 16405"/>
              <p:cNvGrpSpPr/>
              <p:nvPr/>
            </p:nvGrpSpPr>
            <p:grpSpPr>
              <a:xfrm>
                <a:off x="2157548" y="4789674"/>
                <a:ext cx="2997926" cy="994817"/>
                <a:chOff x="2157548" y="4789674"/>
                <a:chExt cx="2997926" cy="994817"/>
              </a:xfrm>
            </p:grpSpPr>
            <p:sp>
              <p:nvSpPr>
                <p:cNvPr id="99" name="Rectangle 98"/>
                <p:cNvSpPr/>
                <p:nvPr/>
              </p:nvSpPr>
              <p:spPr bwMode="auto">
                <a:xfrm>
                  <a:off x="2336074" y="4789674"/>
                  <a:ext cx="2819400" cy="909977"/>
                </a:xfrm>
                <a:prstGeom prst="rect">
                  <a:avLst/>
                </a:prstGeom>
                <a:solidFill>
                  <a:srgbClr val="FF0000"/>
                </a:solidFill>
                <a:ln w="9525" cap="flat" cmpd="sng" algn="ctr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  <a:scene3d>
                  <a:camera prst="isometricLeftDown">
                    <a:rot lat="600000" lon="1200000" rev="0"/>
                  </a:camera>
                  <a:lightRig rig="threePt" dir="t"/>
                </a:scene3d>
                <a:sp3d extrusionH="571500"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00" name="Rectangle 99"/>
                <p:cNvSpPr/>
                <p:nvPr/>
              </p:nvSpPr>
              <p:spPr bwMode="auto">
                <a:xfrm>
                  <a:off x="2157548" y="4874514"/>
                  <a:ext cx="2819400" cy="909977"/>
                </a:xfrm>
                <a:prstGeom prst="rect">
                  <a:avLst/>
                </a:prstGeom>
                <a:solidFill>
                  <a:schemeClr val="accent1">
                    <a:lumMod val="50000"/>
                  </a:schemeClr>
                </a:solidFill>
                <a:ln w="9525" cap="flat" cmpd="sng" algn="ctr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  <a:scene3d>
                  <a:camera prst="isometricLeftDown">
                    <a:rot lat="600000" lon="1200000" rev="0"/>
                  </a:camera>
                  <a:lightRig rig="threePt" dir="t"/>
                </a:scene3d>
                <a:sp3d extrusionH="571500"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</p:grpSp>
        <p:sp>
          <p:nvSpPr>
            <p:cNvPr id="126" name="TextBox 125"/>
            <p:cNvSpPr txBox="1"/>
            <p:nvPr/>
          </p:nvSpPr>
          <p:spPr>
            <a:xfrm rot="159800">
              <a:off x="2454642" y="4832668"/>
              <a:ext cx="23463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</a:pPr>
              <a:r>
                <a:rPr lang="en-US" sz="2400" dirty="0">
                  <a:solidFill>
                    <a:srgbClr val="FFFF00"/>
                  </a:solidFill>
                  <a:latin typeface="Tw Cen MT" pitchFamily="34" charset="0"/>
                </a:rPr>
                <a:t>Proof of </a:t>
              </a:r>
              <a:r>
                <a:rPr lang="en-US" sz="2400" dirty="0" smtClean="0">
                  <a:solidFill>
                    <a:srgbClr val="FFFF00"/>
                  </a:solidFill>
                  <a:latin typeface="Tw Cen MT" pitchFamily="34" charset="0"/>
                </a:rPr>
                <a:t>Concept</a:t>
              </a:r>
              <a:endParaRPr lang="en-US" sz="2400" dirty="0">
                <a:solidFill>
                  <a:srgbClr val="FFFF00"/>
                </a:solidFill>
                <a:latin typeface="Tw Cen MT" pitchFamily="34" charset="0"/>
              </a:endParaRPr>
            </a:p>
          </p:txBody>
        </p:sp>
      </p:grpSp>
      <p:grpSp>
        <p:nvGrpSpPr>
          <p:cNvPr id="16403" name="Group 16402"/>
          <p:cNvGrpSpPr/>
          <p:nvPr/>
        </p:nvGrpSpPr>
        <p:grpSpPr>
          <a:xfrm>
            <a:off x="1524000" y="5383485"/>
            <a:ext cx="3276600" cy="705806"/>
            <a:chOff x="1524000" y="5383485"/>
            <a:chExt cx="3276600" cy="705806"/>
          </a:xfrm>
        </p:grpSpPr>
        <p:grpSp>
          <p:nvGrpSpPr>
            <p:cNvPr id="16398" name="Group 16397"/>
            <p:cNvGrpSpPr/>
            <p:nvPr/>
          </p:nvGrpSpPr>
          <p:grpSpPr>
            <a:xfrm>
              <a:off x="1524000" y="5383485"/>
              <a:ext cx="3276600" cy="705806"/>
              <a:chOff x="76200" y="4638197"/>
              <a:chExt cx="3276600" cy="705806"/>
            </a:xfrm>
            <a:solidFill>
              <a:srgbClr val="FFC000"/>
            </a:solidFill>
          </p:grpSpPr>
          <p:sp>
            <p:nvSpPr>
              <p:cNvPr id="107" name="Rectangle 106"/>
              <p:cNvSpPr/>
              <p:nvPr/>
            </p:nvSpPr>
            <p:spPr bwMode="auto">
              <a:xfrm>
                <a:off x="533400" y="4638197"/>
                <a:ext cx="2819400" cy="467203"/>
              </a:xfrm>
              <a:prstGeom prst="rect">
                <a:avLst/>
              </a:prstGeom>
              <a:grpFill/>
              <a:ln w="9525" cap="flat" cmpd="sng" algn="ctr">
                <a:solidFill>
                  <a:srgbClr val="FFC00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isometricLeftDown">
                  <a:rot lat="600000" lon="1200000" rev="0"/>
                </a:camera>
                <a:lightRig rig="threePt" dir="t"/>
              </a:scene3d>
              <a:sp3d extrusionH="571500"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 bwMode="auto">
              <a:xfrm>
                <a:off x="367937" y="4724400"/>
                <a:ext cx="2819400" cy="467203"/>
              </a:xfrm>
              <a:prstGeom prst="rect">
                <a:avLst/>
              </a:prstGeom>
              <a:grpFill/>
              <a:ln w="9525" cap="flat" cmpd="sng" algn="ctr">
                <a:solidFill>
                  <a:srgbClr val="FFC00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isometricLeftDown">
                  <a:rot lat="600000" lon="1200000" rev="0"/>
                </a:camera>
                <a:lightRig rig="threePt" dir="t"/>
              </a:scene3d>
              <a:sp3d extrusionH="571500"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 bwMode="auto">
              <a:xfrm>
                <a:off x="228600" y="4800600"/>
                <a:ext cx="2819400" cy="467203"/>
              </a:xfrm>
              <a:prstGeom prst="rect">
                <a:avLst/>
              </a:prstGeom>
              <a:grpFill/>
              <a:ln w="9525" cap="flat" cmpd="sng" algn="ctr">
                <a:solidFill>
                  <a:srgbClr val="FFC00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isometricLeftDown">
                  <a:rot lat="600000" lon="1200000" rev="0"/>
                </a:camera>
                <a:lightRig rig="threePt" dir="t"/>
              </a:scene3d>
              <a:sp3d extrusionH="571500"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 bwMode="auto">
              <a:xfrm>
                <a:off x="76200" y="4876800"/>
                <a:ext cx="2819400" cy="467203"/>
              </a:xfrm>
              <a:prstGeom prst="rect">
                <a:avLst/>
              </a:prstGeom>
              <a:grpFill/>
              <a:ln w="9525" cap="flat" cmpd="sng" algn="ctr">
                <a:solidFill>
                  <a:srgbClr val="FFC00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scene3d>
                <a:camera prst="isometricLeftDown">
                  <a:rot lat="600000" lon="1200000" rev="0"/>
                </a:camera>
                <a:lightRig rig="threePt" dir="t"/>
              </a:scene3d>
              <a:sp3d extrusionH="571500"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16401" name="TextBox 16400"/>
            <p:cNvSpPr txBox="1"/>
            <p:nvPr/>
          </p:nvSpPr>
          <p:spPr>
            <a:xfrm rot="159800">
              <a:off x="2239232" y="5624857"/>
              <a:ext cx="14238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Tw Cen MT" panose="020B0602020104020603" pitchFamily="34" charset="0"/>
                </a:rPr>
                <a:t>Your Idea</a:t>
              </a:r>
              <a:endParaRPr lang="en-US" sz="2400" dirty="0">
                <a:solidFill>
                  <a:schemeClr val="accent4">
                    <a:lumMod val="95000"/>
                    <a:lumOff val="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003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543800" cy="1066800"/>
          </a:xfrm>
        </p:spPr>
        <p:txBody>
          <a:bodyPr/>
          <a:lstStyle/>
          <a:p>
            <a:pPr eaLnBrk="1" hangingPunct="1"/>
            <a:r>
              <a:rPr lang="en-US" altLang="en-US" sz="2800" b="0" dirty="0" smtClean="0">
                <a:latin typeface="Tw Cen MT" panose="020B0602020104020603" pitchFamily="34" charset="0"/>
              </a:rPr>
              <a:t>The Seven Steps to Venture…</a:t>
            </a:r>
            <a:r>
              <a:rPr lang="en-US" altLang="en-US" sz="3600" b="0" dirty="0" smtClean="0">
                <a:latin typeface="Tw Cen MT" panose="020B0602020104020603" pitchFamily="34" charset="0"/>
              </a:rPr>
              <a:t/>
            </a:r>
            <a:br>
              <a:rPr lang="en-US" altLang="en-US" sz="3600" b="0" dirty="0" smtClean="0">
                <a:latin typeface="Tw Cen MT" panose="020B0602020104020603" pitchFamily="34" charset="0"/>
              </a:rPr>
            </a:br>
            <a:r>
              <a:rPr lang="en-US" altLang="en-US" sz="3600" b="0" dirty="0" smtClean="0">
                <a:latin typeface="Tw Cen MT" panose="020B0602020104020603" pitchFamily="34" charset="0"/>
              </a:rPr>
              <a:t>				          Your Idea 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" y="1533061"/>
            <a:ext cx="7391400" cy="410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 dirty="0">
                <a:latin typeface="Tw Cen MT" pitchFamily="34" charset="0"/>
              </a:rPr>
              <a:t>The first step towards </a:t>
            </a:r>
            <a:r>
              <a:rPr lang="en-US" sz="2400" dirty="0" smtClean="0">
                <a:latin typeface="Tw Cen MT" pitchFamily="34" charset="0"/>
              </a:rPr>
              <a:t>commercialization </a:t>
            </a:r>
            <a:r>
              <a:rPr lang="en-US" sz="2400" dirty="0">
                <a:latin typeface="Tw Cen MT" pitchFamily="34" charset="0"/>
              </a:rPr>
              <a:t>is being able to clearly explain the basic idea or concept behind your new product or </a:t>
            </a:r>
            <a:r>
              <a:rPr lang="en-US" sz="2400" dirty="0" smtClean="0">
                <a:latin typeface="Tw Cen MT" pitchFamily="34" charset="0"/>
              </a:rPr>
              <a:t>service</a:t>
            </a:r>
            <a:endParaRPr lang="en-US" sz="2400" dirty="0">
              <a:latin typeface="Tw Cen MT" pitchFamily="34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 dirty="0">
                <a:latin typeface="Tw Cen MT" pitchFamily="34" charset="0"/>
              </a:rPr>
              <a:t>You should be able to explain your </a:t>
            </a:r>
            <a:r>
              <a:rPr lang="en-US" sz="2400" dirty="0" smtClean="0">
                <a:latin typeface="Tw Cen MT" pitchFamily="34" charset="0"/>
              </a:rPr>
              <a:t>nanotech idea </a:t>
            </a:r>
            <a:r>
              <a:rPr lang="en-US" sz="2400" dirty="0">
                <a:latin typeface="Tw Cen MT" pitchFamily="34" charset="0"/>
              </a:rPr>
              <a:t>outside </a:t>
            </a:r>
            <a:r>
              <a:rPr lang="en-US" sz="2400" dirty="0" smtClean="0">
                <a:latin typeface="Tw Cen MT" pitchFamily="34" charset="0"/>
              </a:rPr>
              <a:t>the academic environment, </a:t>
            </a:r>
            <a:r>
              <a:rPr lang="en-US" sz="2400" dirty="0">
                <a:latin typeface="Tw Cen MT" pitchFamily="34" charset="0"/>
              </a:rPr>
              <a:t>have a prototype for demonstration, </a:t>
            </a:r>
            <a:r>
              <a:rPr lang="en-US" sz="2400" dirty="0" smtClean="0">
                <a:latin typeface="Tw Cen MT" pitchFamily="34" charset="0"/>
              </a:rPr>
              <a:t>and </a:t>
            </a:r>
            <a:r>
              <a:rPr lang="en-US" sz="2400" dirty="0">
                <a:latin typeface="Tw Cen MT" pitchFamily="34" charset="0"/>
              </a:rPr>
              <a:t>get professional advice to protect your intellectual </a:t>
            </a:r>
            <a:r>
              <a:rPr lang="en-US" sz="2400" dirty="0" smtClean="0">
                <a:latin typeface="Tw Cen MT" pitchFamily="34" charset="0"/>
              </a:rPr>
              <a:t>property</a:t>
            </a:r>
            <a:endParaRPr lang="en-US" sz="2400" dirty="0">
              <a:latin typeface="Tw Cen MT" pitchFamily="34" charset="0"/>
            </a:endParaRP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Tw Cen MT" pitchFamily="34" charset="0"/>
              </a:rPr>
              <a:t>Can you clearly define the idea or concept of the product/service you'll be offering?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Tw Cen MT" pitchFamily="34" charset="0"/>
              </a:rPr>
              <a:t>Are you able to clearly explain the product/service to people outside your industry?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248400"/>
            <a:ext cx="1441428" cy="45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95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507153"/>
            <a:ext cx="8153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 dirty="0">
                <a:latin typeface="Tw Cen MT" pitchFamily="34" charset="0"/>
              </a:rPr>
              <a:t>You need to demonstrate that your product or service is workable, and your intellectual property (IP) will be </a:t>
            </a:r>
            <a:r>
              <a:rPr lang="en-US" sz="2400" dirty="0" smtClean="0">
                <a:latin typeface="Tw Cen MT" pitchFamily="34" charset="0"/>
              </a:rPr>
              <a:t>protected</a:t>
            </a:r>
            <a:endParaRPr lang="en-US" sz="2400" dirty="0">
              <a:latin typeface="Tw Cen MT" pitchFamily="34" charset="0"/>
            </a:endParaRP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Tw Cen MT" pitchFamily="34" charset="0"/>
              </a:rPr>
              <a:t>Is there a working prototype which can be used to demonstrate features to customers?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Tw Cen MT" pitchFamily="34" charset="0"/>
              </a:rPr>
              <a:t>Has your product/service been through any </a:t>
            </a:r>
            <a:r>
              <a:rPr lang="en-US" sz="2000" dirty="0" smtClean="0">
                <a:latin typeface="Tw Cen MT" pitchFamily="34" charset="0"/>
              </a:rPr>
              <a:t>internal/external </a:t>
            </a:r>
            <a:r>
              <a:rPr lang="en-US" sz="2000" dirty="0">
                <a:latin typeface="Tw Cen MT" pitchFamily="34" charset="0"/>
              </a:rPr>
              <a:t>testing processes?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 smtClean="0">
                <a:latin typeface="Tw Cen MT" pitchFamily="34" charset="0"/>
              </a:rPr>
              <a:t>Have </a:t>
            </a:r>
            <a:r>
              <a:rPr lang="en-US" sz="2000" dirty="0">
                <a:latin typeface="Tw Cen MT" pitchFamily="34" charset="0"/>
              </a:rPr>
              <a:t>technical support documents been written e.g. specifications and instructions?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Tw Cen MT" pitchFamily="34" charset="0"/>
              </a:rPr>
              <a:t>Have you documented the features and benefits of your new product/service?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 smtClean="0">
                <a:latin typeface="Tw Cen MT" pitchFamily="34" charset="0"/>
              </a:rPr>
              <a:t>Have </a:t>
            </a:r>
            <a:r>
              <a:rPr lang="en-US" sz="2000" dirty="0">
                <a:latin typeface="Tw Cen MT" pitchFamily="34" charset="0"/>
              </a:rPr>
              <a:t>you used a confidentiality or non-disclosure agreement to protect IP at this stage?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 smtClean="0">
                <a:latin typeface="Tw Cen MT" pitchFamily="34" charset="0"/>
              </a:rPr>
              <a:t>Do </a:t>
            </a:r>
            <a:r>
              <a:rPr lang="en-US" sz="2000" dirty="0">
                <a:latin typeface="Tw Cen MT" pitchFamily="34" charset="0"/>
              </a:rPr>
              <a:t>you have seed funding in place for research and development (R&amp;D) and IP protection?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640782" cy="1066800"/>
          </a:xfrm>
        </p:spPr>
        <p:txBody>
          <a:bodyPr/>
          <a:lstStyle/>
          <a:p>
            <a:pPr eaLnBrk="1" hangingPunct="1"/>
            <a:r>
              <a:rPr lang="en-US" altLang="en-US" sz="2800" b="0" dirty="0" smtClean="0">
                <a:latin typeface="Tw Cen MT" panose="020B0602020104020603" pitchFamily="34" charset="0"/>
              </a:rPr>
              <a:t>The Seven Steps to Venture…</a:t>
            </a:r>
            <a:r>
              <a:rPr lang="en-US" altLang="en-US" sz="3600" b="0" dirty="0" smtClean="0">
                <a:latin typeface="Tw Cen MT" panose="020B0602020104020603" pitchFamily="34" charset="0"/>
              </a:rPr>
              <a:t/>
            </a:r>
            <a:br>
              <a:rPr lang="en-US" altLang="en-US" sz="3600" b="0" dirty="0" smtClean="0">
                <a:latin typeface="Tw Cen MT" panose="020B0602020104020603" pitchFamily="34" charset="0"/>
              </a:rPr>
            </a:br>
            <a:r>
              <a:rPr lang="en-US" altLang="en-US" sz="3600" b="0" dirty="0" smtClean="0">
                <a:latin typeface="Tw Cen MT" panose="020B0602020104020603" pitchFamily="34" charset="0"/>
              </a:rPr>
              <a:t>			            Proof of Concept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19800"/>
            <a:ext cx="1697182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7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31900" y="292100"/>
            <a:ext cx="6324600" cy="838200"/>
          </a:xfrm>
        </p:spPr>
        <p:txBody>
          <a:bodyPr/>
          <a:lstStyle/>
          <a:p>
            <a:r>
              <a:rPr lang="en-US" sz="3600" dirty="0"/>
              <a:t/>
            </a:r>
            <a:br>
              <a:rPr lang="en-US" sz="3600" dirty="0"/>
            </a:br>
            <a:endParaRPr lang="en-US" altLang="en-US" sz="3600" b="0" dirty="0" smtClean="0">
              <a:latin typeface="Tw Cen MT" panose="020B06020201040206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524000"/>
            <a:ext cx="7010400" cy="404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 dirty="0">
                <a:latin typeface="Tw Cen MT" pitchFamily="34" charset="0"/>
              </a:rPr>
              <a:t>Customer feedback </a:t>
            </a:r>
            <a:r>
              <a:rPr lang="en-US" sz="2400" dirty="0" smtClean="0">
                <a:latin typeface="Tw Cen MT" pitchFamily="34" charset="0"/>
              </a:rPr>
              <a:t>through </a:t>
            </a:r>
            <a:r>
              <a:rPr lang="en-US" sz="2400" dirty="0">
                <a:latin typeface="Tw Cen MT" pitchFamily="34" charset="0"/>
              </a:rPr>
              <a:t>market research confirms </a:t>
            </a:r>
            <a:r>
              <a:rPr lang="en-US" sz="2400" dirty="0" smtClean="0">
                <a:latin typeface="Tw Cen MT" pitchFamily="34" charset="0"/>
              </a:rPr>
              <a:t>competitive advantage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 dirty="0" smtClean="0">
                <a:latin typeface="Tw Cen MT" pitchFamily="34" charset="0"/>
              </a:rPr>
              <a:t>The </a:t>
            </a:r>
            <a:r>
              <a:rPr lang="en-US" sz="2400" dirty="0">
                <a:latin typeface="Tw Cen MT" pitchFamily="34" charset="0"/>
              </a:rPr>
              <a:t>main aim of this stage is to 'prove' the product/service has a commercial opportunity in the </a:t>
            </a:r>
            <a:r>
              <a:rPr lang="en-US" sz="2400" dirty="0" smtClean="0">
                <a:latin typeface="Tw Cen MT" pitchFamily="34" charset="0"/>
              </a:rPr>
              <a:t>market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Tw Cen MT" pitchFamily="34" charset="0"/>
              </a:rPr>
              <a:t>Have you used customer feedback in the development of your product/service?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Tw Cen MT" pitchFamily="34" charset="0"/>
              </a:rPr>
              <a:t>Is product development complete and is the product ready for customer sales?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Tw Cen MT" pitchFamily="34" charset="0"/>
              </a:rPr>
              <a:t>Is the product ready to start commercial production in volumes that can meet demand?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295400" y="76200"/>
            <a:ext cx="7543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altLang="en-US" sz="2800" b="0" kern="0" dirty="0" smtClean="0">
                <a:latin typeface="Tw Cen MT" panose="020B0602020104020603" pitchFamily="34" charset="0"/>
              </a:rPr>
              <a:t>The Seven Steps to Venture…</a:t>
            </a:r>
            <a:r>
              <a:rPr lang="en-US" altLang="en-US" sz="3600" b="0" kern="0" dirty="0" smtClean="0">
                <a:latin typeface="Tw Cen MT" panose="020B0602020104020603" pitchFamily="34" charset="0"/>
              </a:rPr>
              <a:t/>
            </a:r>
            <a:br>
              <a:rPr lang="en-US" altLang="en-US" sz="3600" b="0" kern="0" dirty="0" smtClean="0">
                <a:latin typeface="Tw Cen MT" panose="020B0602020104020603" pitchFamily="34" charset="0"/>
              </a:rPr>
            </a:br>
            <a:r>
              <a:rPr lang="en-US" altLang="en-US" sz="3600" b="0" kern="0" dirty="0">
                <a:latin typeface="Tw Cen MT" panose="020B0602020104020603" pitchFamily="34" charset="0"/>
              </a:rPr>
              <a:t> </a:t>
            </a:r>
            <a:r>
              <a:rPr lang="en-US" altLang="en-US" sz="3600" b="0" kern="0" dirty="0" smtClean="0">
                <a:latin typeface="Tw Cen MT" panose="020B0602020104020603" pitchFamily="34" charset="0"/>
              </a:rPr>
              <a:t>               </a:t>
            </a:r>
            <a:r>
              <a:rPr lang="en-US" sz="3600" b="0" dirty="0" smtClean="0">
                <a:latin typeface="Tw Cen MT" panose="020B0602020104020603" pitchFamily="34" charset="0"/>
              </a:rPr>
              <a:t>Proof </a:t>
            </a:r>
            <a:r>
              <a:rPr lang="en-US" sz="3600" b="0" dirty="0">
                <a:latin typeface="Tw Cen MT" panose="020B0602020104020603" pitchFamily="34" charset="0"/>
              </a:rPr>
              <a:t>of </a:t>
            </a:r>
            <a:r>
              <a:rPr lang="en-US" sz="3600" b="0" dirty="0" smtClean="0">
                <a:latin typeface="Tw Cen MT" panose="020B0602020104020603" pitchFamily="34" charset="0"/>
              </a:rPr>
              <a:t>Product </a:t>
            </a:r>
            <a:r>
              <a:rPr lang="en-US" sz="3600" b="0" dirty="0">
                <a:latin typeface="Tw Cen MT" panose="020B0602020104020603" pitchFamily="34" charset="0"/>
              </a:rPr>
              <a:t>O</a:t>
            </a:r>
            <a:r>
              <a:rPr lang="en-US" sz="3600" b="0" dirty="0" smtClean="0">
                <a:latin typeface="Tw Cen MT" panose="020B0602020104020603" pitchFamily="34" charset="0"/>
              </a:rPr>
              <a:t>pportunity   </a:t>
            </a:r>
            <a:endParaRPr lang="en-US" altLang="en-US" sz="3600" b="0" dirty="0">
              <a:latin typeface="Tw Cen MT" panose="020B06020201040206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399" y="5638800"/>
            <a:ext cx="1955607" cy="106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7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Cash Flow Analysis</a:t>
            </a:r>
          </a:p>
        </p:txBody>
      </p:sp>
      <p:pic>
        <p:nvPicPr>
          <p:cNvPr id="5" name="AAIJAVX0.jpg" descr="AAIJAVX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01"/>
          <a:stretch>
            <a:fillRect/>
          </a:stretch>
        </p:blipFill>
        <p:spPr bwMode="auto">
          <a:xfrm>
            <a:off x="457200" y="1752600"/>
            <a:ext cx="8229600" cy="231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867256" y="4815555"/>
                <a:ext cx="5737071" cy="871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𝑁𝑒𝑡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𝑃𝑟𝑒𝑠𝑒𝑛𝑡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𝑉𝑎𝑙𝑢𝑒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</a:rPr>
                        <m:t>𝐼𝑛𝑣𝑒𝑠𝑡𝑚𝑒𝑛𝑡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</m:sup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(1+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7256" y="4815555"/>
                <a:ext cx="5737071" cy="8712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595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295400" y="76200"/>
            <a:ext cx="7543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altLang="en-US" sz="2800" b="0" kern="0" dirty="0" smtClean="0">
                <a:latin typeface="Tw Cen MT" panose="020B0602020104020603" pitchFamily="34" charset="0"/>
              </a:rPr>
              <a:t>The Seven Steps to Venture…</a:t>
            </a:r>
            <a:r>
              <a:rPr lang="en-US" altLang="en-US" sz="3600" b="0" kern="0" dirty="0" smtClean="0">
                <a:latin typeface="Tw Cen MT" panose="020B0602020104020603" pitchFamily="34" charset="0"/>
              </a:rPr>
              <a:t/>
            </a:r>
            <a:br>
              <a:rPr lang="en-US" altLang="en-US" sz="3600" b="0" kern="0" dirty="0" smtClean="0">
                <a:latin typeface="Tw Cen MT" panose="020B0602020104020603" pitchFamily="34" charset="0"/>
              </a:rPr>
            </a:br>
            <a:r>
              <a:rPr lang="en-US" altLang="en-US" sz="3600" b="0" kern="0" dirty="0">
                <a:latin typeface="Tw Cen MT" panose="020B0602020104020603" pitchFamily="34" charset="0"/>
              </a:rPr>
              <a:t> </a:t>
            </a:r>
            <a:r>
              <a:rPr lang="en-US" altLang="en-US" sz="3600" b="0" kern="0" dirty="0" smtClean="0">
                <a:latin typeface="Tw Cen MT" panose="020B0602020104020603" pitchFamily="34" charset="0"/>
              </a:rPr>
              <a:t>                     </a:t>
            </a:r>
            <a:r>
              <a:rPr lang="en-US" sz="3600" b="0" dirty="0" smtClean="0">
                <a:latin typeface="Tw Cen MT" panose="020B0602020104020603" pitchFamily="34" charset="0"/>
              </a:rPr>
              <a:t>Intellectual Property (IP)</a:t>
            </a:r>
            <a:endParaRPr lang="en-US" altLang="en-US" sz="3600" b="0" dirty="0">
              <a:latin typeface="Tw Cen MT" panose="020B06020201040206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720840"/>
            <a:ext cx="7772400" cy="3305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 dirty="0">
                <a:latin typeface="Tw Cen MT" pitchFamily="34" charset="0"/>
              </a:rPr>
              <a:t>During this stage your IP needs to become </a:t>
            </a:r>
            <a:r>
              <a:rPr lang="en-US" sz="2400" dirty="0">
                <a:solidFill>
                  <a:srgbClr val="FF0000"/>
                </a:solidFill>
                <a:latin typeface="Tw Cen MT" pitchFamily="34" charset="0"/>
              </a:rPr>
              <a:t>legally </a:t>
            </a:r>
            <a:r>
              <a:rPr lang="en-US" sz="2400" dirty="0" smtClean="0">
                <a:solidFill>
                  <a:srgbClr val="FF0000"/>
                </a:solidFill>
                <a:latin typeface="Tw Cen MT" pitchFamily="34" charset="0"/>
              </a:rPr>
              <a:t>protected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 dirty="0" smtClean="0">
                <a:latin typeface="Tw Cen MT" pitchFamily="34" charset="0"/>
              </a:rPr>
              <a:t>A </a:t>
            </a:r>
            <a:r>
              <a:rPr lang="en-US" sz="2400" dirty="0">
                <a:latin typeface="Tw Cen MT" pitchFamily="34" charset="0"/>
              </a:rPr>
              <a:t>range of options are available and you should get professional </a:t>
            </a:r>
            <a:r>
              <a:rPr lang="en-US" sz="2400" dirty="0" smtClean="0">
                <a:latin typeface="Tw Cen MT" pitchFamily="34" charset="0"/>
              </a:rPr>
              <a:t>advice</a:t>
            </a:r>
            <a:endParaRPr lang="en-US" sz="2400" dirty="0">
              <a:latin typeface="Tw Cen MT" pitchFamily="34" charset="0"/>
            </a:endParaRP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Tw Cen MT" pitchFamily="34" charset="0"/>
              </a:rPr>
              <a:t>Have you lodged a patent to protect your IP, or are you protected by copyright?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Tw Cen MT" pitchFamily="34" charset="0"/>
              </a:rPr>
              <a:t>Have you lodged a trade mark application to protect your intellectual property?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Tw Cen MT" pitchFamily="34" charset="0"/>
              </a:rPr>
              <a:t>Has the right business structure been put in place to protect your intellectual property?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5410200"/>
            <a:ext cx="2166569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7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295400" y="76200"/>
            <a:ext cx="7543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altLang="en-US" sz="2800" b="0" kern="0" dirty="0" smtClean="0">
                <a:latin typeface="Tw Cen MT" panose="020B0602020104020603" pitchFamily="34" charset="0"/>
              </a:rPr>
              <a:t>The Seven Steps to Venture…</a:t>
            </a:r>
            <a:r>
              <a:rPr lang="en-US" altLang="en-US" sz="3600" b="0" kern="0" dirty="0" smtClean="0">
                <a:latin typeface="Tw Cen MT" panose="020B0602020104020603" pitchFamily="34" charset="0"/>
              </a:rPr>
              <a:t/>
            </a:r>
            <a:br>
              <a:rPr lang="en-US" altLang="en-US" sz="3600" b="0" kern="0" dirty="0" smtClean="0">
                <a:latin typeface="Tw Cen MT" panose="020B0602020104020603" pitchFamily="34" charset="0"/>
              </a:rPr>
            </a:br>
            <a:r>
              <a:rPr lang="en-US" altLang="en-US" sz="3600" b="0" kern="0" dirty="0" smtClean="0">
                <a:latin typeface="Tw Cen MT" panose="020B0602020104020603" pitchFamily="34" charset="0"/>
              </a:rPr>
              <a:t>       </a:t>
            </a:r>
            <a:r>
              <a:rPr lang="en-US" altLang="en-US" sz="3200" b="0" kern="0" dirty="0" smtClean="0">
                <a:latin typeface="Tw Cen MT" panose="020B0602020104020603" pitchFamily="34" charset="0"/>
              </a:rPr>
              <a:t>Market Research &amp; Financial Evaluation</a:t>
            </a:r>
            <a:endParaRPr lang="en-US" altLang="en-US" sz="3600" b="0" dirty="0">
              <a:latin typeface="Tw Cen MT" panose="020B06020201040206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295400"/>
            <a:ext cx="7772400" cy="398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 dirty="0">
                <a:latin typeface="Tw Cen MT" pitchFamily="34" charset="0"/>
              </a:rPr>
              <a:t>Confirm your product fills a need and has a competitive </a:t>
            </a:r>
            <a:r>
              <a:rPr lang="en-US" sz="2400" dirty="0" smtClean="0">
                <a:latin typeface="Tw Cen MT" pitchFamily="34" charset="0"/>
              </a:rPr>
              <a:t>advantage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 dirty="0" smtClean="0">
                <a:latin typeface="Tw Cen MT" pitchFamily="34" charset="0"/>
              </a:rPr>
              <a:t>You </a:t>
            </a:r>
            <a:r>
              <a:rPr lang="en-US" sz="2400" dirty="0">
                <a:latin typeface="Tw Cen MT" pitchFamily="34" charset="0"/>
              </a:rPr>
              <a:t>also need to financially evaluate its </a:t>
            </a:r>
            <a:r>
              <a:rPr lang="en-US" sz="2400" dirty="0" smtClean="0">
                <a:latin typeface="Tw Cen MT" pitchFamily="34" charset="0"/>
              </a:rPr>
              <a:t>viability</a:t>
            </a:r>
            <a:endParaRPr lang="en-US" sz="2400" dirty="0">
              <a:latin typeface="Tw Cen MT" pitchFamily="34" charset="0"/>
            </a:endParaRP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Tw Cen MT" pitchFamily="34" charset="0"/>
              </a:rPr>
              <a:t>Has your market research identified </a:t>
            </a:r>
            <a:r>
              <a:rPr lang="en-US" sz="2000" dirty="0">
                <a:solidFill>
                  <a:srgbClr val="FF0000"/>
                </a:solidFill>
                <a:latin typeface="Tw Cen MT" pitchFamily="34" charset="0"/>
              </a:rPr>
              <a:t>market size</a:t>
            </a:r>
            <a:r>
              <a:rPr lang="en-US" sz="2000" dirty="0">
                <a:latin typeface="Tw Cen MT" pitchFamily="34" charset="0"/>
              </a:rPr>
              <a:t>, key players and </a:t>
            </a:r>
            <a:r>
              <a:rPr lang="en-US" sz="2000" dirty="0">
                <a:solidFill>
                  <a:srgbClr val="FF0000"/>
                </a:solidFill>
                <a:latin typeface="Tw Cen MT" pitchFamily="34" charset="0"/>
              </a:rPr>
              <a:t>potential customers</a:t>
            </a:r>
            <a:r>
              <a:rPr lang="en-US" sz="2000" dirty="0">
                <a:latin typeface="Tw Cen MT" pitchFamily="34" charset="0"/>
              </a:rPr>
              <a:t>?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 smtClean="0">
                <a:latin typeface="Tw Cen MT" pitchFamily="34" charset="0"/>
              </a:rPr>
              <a:t>Does </a:t>
            </a:r>
            <a:r>
              <a:rPr lang="en-US" sz="2000" dirty="0">
                <a:latin typeface="Tw Cen MT" pitchFamily="34" charset="0"/>
              </a:rPr>
              <a:t>the product/service have a competitive advantage over already existing products?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Tw Cen MT" pitchFamily="34" charset="0"/>
              </a:rPr>
              <a:t>Have you undertaken a financial evaluation of the viability of your product/service?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Tw Cen MT" pitchFamily="34" charset="0"/>
              </a:rPr>
              <a:t>Have you scoped an early business model and identified options to be researched?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69" y="5181600"/>
            <a:ext cx="2218736" cy="1578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6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295400" y="76200"/>
            <a:ext cx="7543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altLang="en-US" sz="2800" b="0" kern="0" dirty="0" smtClean="0">
                <a:latin typeface="Tw Cen MT" panose="020B0602020104020603" pitchFamily="34" charset="0"/>
              </a:rPr>
              <a:t>The Seven Steps to Venture…</a:t>
            </a:r>
            <a:r>
              <a:rPr lang="en-US" altLang="en-US" sz="3600" b="0" kern="0" dirty="0" smtClean="0">
                <a:latin typeface="Tw Cen MT" panose="020B0602020104020603" pitchFamily="34" charset="0"/>
              </a:rPr>
              <a:t/>
            </a:r>
            <a:br>
              <a:rPr lang="en-US" altLang="en-US" sz="3600" b="0" kern="0" dirty="0" smtClean="0">
                <a:latin typeface="Tw Cen MT" panose="020B0602020104020603" pitchFamily="34" charset="0"/>
              </a:rPr>
            </a:br>
            <a:r>
              <a:rPr lang="en-US" altLang="en-US" sz="3600" b="0" kern="0" dirty="0" smtClean="0">
                <a:latin typeface="Tw Cen MT" panose="020B0602020104020603" pitchFamily="34" charset="0"/>
              </a:rPr>
              <a:t>                                   </a:t>
            </a:r>
            <a:r>
              <a:rPr lang="en-US" altLang="en-US" sz="3200" b="0" kern="0" dirty="0" smtClean="0">
                <a:latin typeface="Tw Cen MT" panose="020B0602020104020603" pitchFamily="34" charset="0"/>
              </a:rPr>
              <a:t>Market Validation</a:t>
            </a:r>
            <a:endParaRPr lang="en-US" altLang="en-US" sz="3600" b="0" dirty="0">
              <a:latin typeface="Tw Cen MT" panose="020B06020201040206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295400"/>
            <a:ext cx="7772400" cy="404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 dirty="0">
                <a:latin typeface="Tw Cen MT" pitchFamily="34" charset="0"/>
              </a:rPr>
              <a:t>The entry of your product/service into the market needs to be validated by completing industry </a:t>
            </a:r>
            <a:r>
              <a:rPr lang="en-US" sz="2400" dirty="0" smtClean="0">
                <a:latin typeface="Tw Cen MT" pitchFamily="34" charset="0"/>
              </a:rPr>
              <a:t>trials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 dirty="0" smtClean="0">
                <a:latin typeface="Tw Cen MT" pitchFamily="34" charset="0"/>
              </a:rPr>
              <a:t>You </a:t>
            </a:r>
            <a:r>
              <a:rPr lang="en-US" sz="2400" dirty="0">
                <a:latin typeface="Tw Cen MT" pitchFamily="34" charset="0"/>
              </a:rPr>
              <a:t>also need to </a:t>
            </a:r>
            <a:r>
              <a:rPr lang="en-US" sz="2400" dirty="0" smtClean="0">
                <a:latin typeface="Tw Cen MT" pitchFamily="34" charset="0"/>
              </a:rPr>
              <a:t>finalize </a:t>
            </a:r>
            <a:r>
              <a:rPr lang="en-US" sz="2400" dirty="0">
                <a:latin typeface="Tw Cen MT" pitchFamily="34" charset="0"/>
              </a:rPr>
              <a:t>your target market, pricing model and market entry </a:t>
            </a:r>
            <a:r>
              <a:rPr lang="en-US" sz="2400" dirty="0" smtClean="0">
                <a:latin typeface="Tw Cen MT" pitchFamily="34" charset="0"/>
              </a:rPr>
              <a:t>strategy</a:t>
            </a:r>
            <a:endParaRPr lang="en-US" sz="2400" dirty="0">
              <a:latin typeface="Tw Cen MT" pitchFamily="34" charset="0"/>
            </a:endParaRP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Tw Cen MT" pitchFamily="34" charset="0"/>
              </a:rPr>
              <a:t>Have you completed trials to confirm the strength of both the product and the market?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Tw Cen MT" pitchFamily="34" charset="0"/>
              </a:rPr>
              <a:t>Have you identified your target market and worked out your market entry strategy?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Tw Cen MT" pitchFamily="34" charset="0"/>
              </a:rPr>
              <a:t>Do you have a </a:t>
            </a:r>
            <a:r>
              <a:rPr lang="en-US" sz="2000" dirty="0" smtClean="0">
                <a:latin typeface="Tw Cen MT" pitchFamily="34" charset="0"/>
              </a:rPr>
              <a:t>ready-to-go, well-developed pricing?</a:t>
            </a:r>
            <a:endParaRPr lang="en-US" sz="2000" dirty="0">
              <a:latin typeface="Tw Cen MT" pitchFamily="34" charset="0"/>
            </a:endParaRP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Tw Cen MT" pitchFamily="34" charset="0"/>
              </a:rPr>
              <a:t>Do you understand the distribution channels needed to achieve market entry</a:t>
            </a:r>
            <a:r>
              <a:rPr lang="en-US" sz="2000" dirty="0" smtClean="0">
                <a:latin typeface="Tw Cen MT" pitchFamily="34" charset="0"/>
              </a:rPr>
              <a:t>?</a:t>
            </a:r>
            <a:endParaRPr lang="en-US" sz="2000" dirty="0">
              <a:latin typeface="Tw Cen MT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026" y="4953000"/>
            <a:ext cx="2298823" cy="18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16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295400" y="76200"/>
            <a:ext cx="7543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altLang="en-US" sz="2800" b="0" kern="0" dirty="0" smtClean="0">
                <a:latin typeface="Tw Cen MT" panose="020B0602020104020603" pitchFamily="34" charset="0"/>
              </a:rPr>
              <a:t>The Seven Steps to Venture…</a:t>
            </a:r>
            <a:r>
              <a:rPr lang="en-US" altLang="en-US" sz="3600" b="0" kern="0" dirty="0" smtClean="0">
                <a:latin typeface="Tw Cen MT" panose="020B0602020104020603" pitchFamily="34" charset="0"/>
              </a:rPr>
              <a:t/>
            </a:r>
            <a:br>
              <a:rPr lang="en-US" altLang="en-US" sz="3600" b="0" kern="0" dirty="0" smtClean="0">
                <a:latin typeface="Tw Cen MT" panose="020B0602020104020603" pitchFamily="34" charset="0"/>
              </a:rPr>
            </a:br>
            <a:r>
              <a:rPr lang="en-US" altLang="en-US" sz="3600" b="0" kern="0" dirty="0" smtClean="0">
                <a:latin typeface="Tw Cen MT" panose="020B0602020104020603" pitchFamily="34" charset="0"/>
              </a:rPr>
              <a:t>                                   </a:t>
            </a:r>
            <a:r>
              <a:rPr lang="en-US" altLang="en-US" sz="3200" b="0" kern="0" dirty="0" smtClean="0">
                <a:latin typeface="Tw Cen MT" panose="020B0602020104020603" pitchFamily="34" charset="0"/>
              </a:rPr>
              <a:t>Commercialization</a:t>
            </a:r>
            <a:endParaRPr lang="en-US" altLang="en-US" sz="3600" b="0" dirty="0">
              <a:latin typeface="Tw Cen MT" panose="020B06020201040206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295400"/>
            <a:ext cx="79248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 dirty="0" smtClean="0">
                <a:latin typeface="Tw Cen MT" pitchFamily="34" charset="0"/>
              </a:rPr>
              <a:t>Financial projections </a:t>
            </a:r>
            <a:r>
              <a:rPr lang="en-US" sz="2400" dirty="0">
                <a:latin typeface="Tw Cen MT" pitchFamily="34" charset="0"/>
              </a:rPr>
              <a:t>and </a:t>
            </a:r>
            <a:r>
              <a:rPr lang="en-US" sz="2400" dirty="0" smtClean="0">
                <a:latin typeface="Tw Cen MT" pitchFamily="34" charset="0"/>
              </a:rPr>
              <a:t>accounting </a:t>
            </a:r>
            <a:r>
              <a:rPr lang="en-US" sz="2400" dirty="0">
                <a:latin typeface="Tw Cen MT" pitchFamily="34" charset="0"/>
              </a:rPr>
              <a:t>systems are in place prior to your entry into the </a:t>
            </a:r>
            <a:r>
              <a:rPr lang="en-US" sz="2400" dirty="0" smtClean="0">
                <a:latin typeface="Tw Cen MT" pitchFamily="34" charset="0"/>
              </a:rPr>
              <a:t>market</a:t>
            </a:r>
            <a:endParaRPr lang="en-US" sz="2400" dirty="0">
              <a:latin typeface="Tw Cen MT" pitchFamily="34" charset="0"/>
            </a:endParaRP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Tw Cen MT" pitchFamily="34" charset="0"/>
              </a:rPr>
              <a:t>Are financial projections for three years completed to support the </a:t>
            </a:r>
            <a:r>
              <a:rPr lang="en-US" sz="2000" dirty="0" smtClean="0">
                <a:latin typeface="Tw Cen MT" pitchFamily="34" charset="0"/>
              </a:rPr>
              <a:t>commercialization </a:t>
            </a:r>
            <a:r>
              <a:rPr lang="en-US" sz="2000" dirty="0">
                <a:latin typeface="Tw Cen MT" pitchFamily="34" charset="0"/>
              </a:rPr>
              <a:t>stage?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Tw Cen MT" pitchFamily="34" charset="0"/>
              </a:rPr>
              <a:t>Is funding in place to support set up costs and working capital for early </a:t>
            </a:r>
            <a:r>
              <a:rPr lang="en-US" sz="2000" dirty="0" smtClean="0">
                <a:latin typeface="Tw Cen MT" pitchFamily="34" charset="0"/>
              </a:rPr>
              <a:t>commercialization?</a:t>
            </a:r>
            <a:endParaRPr lang="en-US" sz="2000" dirty="0">
              <a:latin typeface="Tw Cen MT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780928"/>
            <a:ext cx="2371116" cy="200087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09600" y="3424297"/>
            <a:ext cx="6934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Tw Cen MT" pitchFamily="34" charset="0"/>
              </a:rPr>
              <a:t>Is your business model finalized, and based on market research and financial assessment?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Tw Cen MT" pitchFamily="34" charset="0"/>
              </a:rPr>
              <a:t>Is your business structure registered, and ready for trading activity and tax purposes?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>
                <a:latin typeface="Tw Cen MT" pitchFamily="34" charset="0"/>
              </a:rPr>
              <a:t>Have management/staff resource planning been developed?</a:t>
            </a:r>
          </a:p>
        </p:txBody>
      </p:sp>
    </p:spTree>
    <p:extLst>
      <p:ext uri="{BB962C8B-B14F-4D97-AF65-F5344CB8AC3E}">
        <p14:creationId xmlns:p14="http://schemas.microsoft.com/office/powerpoint/2010/main" val="81552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Lean Canvas</a:t>
            </a:r>
            <a:endParaRPr lang="en-US" sz="3200" dirty="0"/>
          </a:p>
        </p:txBody>
      </p:sp>
      <p:sp>
        <p:nvSpPr>
          <p:cNvPr id="8" name="Rounded Rectangle 7"/>
          <p:cNvSpPr/>
          <p:nvPr/>
        </p:nvSpPr>
        <p:spPr>
          <a:xfrm>
            <a:off x="177800" y="5210872"/>
            <a:ext cx="4398041" cy="1340504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Cost Structure</a:t>
            </a:r>
          </a:p>
          <a:p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Customer Acquisition costs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Distribution costs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Hosting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People, etc.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575841" y="5210872"/>
            <a:ext cx="4398041" cy="1340504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Revenue Streams</a:t>
            </a:r>
          </a:p>
          <a:p>
            <a:endPara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Revenue Model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Life Time Value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Revenue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Gross Margin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77800" y="1232948"/>
            <a:ext cx="1764792" cy="3982083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Problem</a:t>
            </a:r>
          </a:p>
          <a:p>
            <a:endPara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Top 3 problems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942592" y="1234504"/>
            <a:ext cx="1764792" cy="1991041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Solution</a:t>
            </a:r>
          </a:p>
          <a:p>
            <a:endPara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Top 3 features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942592" y="3222433"/>
            <a:ext cx="1764792" cy="1991041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Key Metrics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Key activities you measure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679506" y="1232948"/>
            <a:ext cx="1764792" cy="3982083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Unique Value Proposition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Single, clear, compelling message that states why you are different and worth paying attention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444298" y="1234504"/>
            <a:ext cx="1764792" cy="1991041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Unfair Advantage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Can’t be easily copied or bought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444298" y="3222433"/>
            <a:ext cx="1764792" cy="1991041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Channels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Path to customers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209090" y="1219200"/>
            <a:ext cx="1764792" cy="3982083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Customer Segments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Target customers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77800" y="1231900"/>
            <a:ext cx="8796082" cy="5322587"/>
          </a:xfrm>
          <a:prstGeom prst="roundRect">
            <a:avLst>
              <a:gd name="adj" fmla="val 0"/>
            </a:avLst>
          </a:prstGeom>
          <a:noFill/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112713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87577" y="6579708"/>
            <a:ext cx="927690" cy="254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latin typeface="Tw Cen MT" panose="020B0602020104020603" pitchFamily="34" charset="0"/>
                <a:cs typeface="Arial" pitchFamily="34" charset="0"/>
              </a:rPr>
              <a:t>PRODUCT</a:t>
            </a:r>
            <a:endParaRPr lang="en-US" b="1" dirty="0">
              <a:latin typeface="Tw Cen MT" panose="020B0602020104020603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328513" y="6579708"/>
            <a:ext cx="841897" cy="254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latin typeface="Tw Cen MT" panose="020B0602020104020603" pitchFamily="34" charset="0"/>
                <a:cs typeface="Arial" pitchFamily="34" charset="0"/>
              </a:rPr>
              <a:t>MARKET</a:t>
            </a:r>
            <a:endParaRPr lang="en-US" b="1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35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85800" y="1544729"/>
            <a:ext cx="7391400" cy="447507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en-US" sz="2400" dirty="0">
                <a:latin typeface="Tw Cen MT" pitchFamily="34" charset="0"/>
                <a:ea typeface="+mn-ea"/>
                <a:cs typeface="+mn-cs"/>
              </a:rPr>
              <a:t>To be attractive, a capital project must provide a return that exceeds a minimum level established by the </a:t>
            </a:r>
            <a:r>
              <a:rPr lang="en-US" altLang="en-US" sz="2400" dirty="0" smtClean="0">
                <a:latin typeface="Tw Cen MT" pitchFamily="34" charset="0"/>
                <a:ea typeface="+mn-ea"/>
                <a:cs typeface="+mn-cs"/>
              </a:rPr>
              <a:t>organization</a:t>
            </a:r>
          </a:p>
          <a:p>
            <a:pPr lvl="1"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r>
              <a:rPr lang="en-US" altLang="en-US" sz="2000" dirty="0" smtClean="0">
                <a:latin typeface="Tw Cen MT" pitchFamily="34" charset="0"/>
                <a:cs typeface="+mn-cs"/>
              </a:rPr>
              <a:t>This </a:t>
            </a:r>
            <a:r>
              <a:rPr lang="en-US" altLang="en-US" sz="2000" dirty="0">
                <a:latin typeface="Tw Cen MT" pitchFamily="34" charset="0"/>
                <a:cs typeface="+mn-cs"/>
              </a:rPr>
              <a:t>minimum level is reflected in </a:t>
            </a:r>
            <a:r>
              <a:rPr lang="en-US" altLang="en-US" sz="2000" dirty="0" smtClean="0">
                <a:latin typeface="Tw Cen MT" pitchFamily="34" charset="0"/>
                <a:cs typeface="+mn-cs"/>
              </a:rPr>
              <a:t>the </a:t>
            </a:r>
            <a:r>
              <a:rPr lang="en-US" altLang="en-US" sz="2000" dirty="0">
                <a:latin typeface="Tw Cen MT" pitchFamily="34" charset="0"/>
                <a:cs typeface="+mn-cs"/>
              </a:rPr>
              <a:t>Minimum Attractive Rate of Return (MARR</a:t>
            </a:r>
            <a:r>
              <a:rPr lang="en-US" altLang="en-US" sz="2000" dirty="0" smtClean="0">
                <a:latin typeface="Tw Cen MT" pitchFamily="34" charset="0"/>
                <a:cs typeface="+mn-cs"/>
              </a:rPr>
              <a:t>)</a:t>
            </a:r>
          </a:p>
          <a:p>
            <a:pPr marL="342900" indent="-342900" fontAlgn="auto">
              <a:spcAft>
                <a:spcPts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en-US" sz="2400" dirty="0" smtClean="0">
                <a:latin typeface="Tw Cen MT" panose="020B0602020104020603" pitchFamily="34" charset="0"/>
                <a:cs typeface="+mn-cs"/>
              </a:rPr>
              <a:t>The MARR is defined by the opportunity cost of capital within the organization determined by various factors: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2000" dirty="0" smtClean="0">
                <a:latin typeface="Tw Cen MT" panose="020B0602020104020603" pitchFamily="34" charset="0"/>
                <a:cs typeface="+mn-cs"/>
              </a:rPr>
              <a:t>Availability of funds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2000" dirty="0" smtClean="0">
                <a:latin typeface="Tw Cen MT" panose="020B0602020104020603" pitchFamily="34" charset="0"/>
                <a:cs typeface="+mn-cs"/>
              </a:rPr>
              <a:t>Number and type (essential v. elective) of investment opportunities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2000" dirty="0" smtClean="0">
                <a:latin typeface="Tw Cen MT" panose="020B0602020104020603" pitchFamily="34" charset="0"/>
                <a:cs typeface="+mn-cs"/>
              </a:rPr>
              <a:t>Perceived risk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2000" dirty="0" smtClean="0">
                <a:latin typeface="Tw Cen MT" panose="020B0602020104020603" pitchFamily="34" charset="0"/>
                <a:cs typeface="+mn-cs"/>
              </a:rPr>
              <a:t>Type of organization</a:t>
            </a:r>
            <a:endParaRPr lang="en-US" altLang="en-US" sz="2400" dirty="0">
              <a:latin typeface="Tw Cen MT" pitchFamily="34" charset="0"/>
              <a:ea typeface="+mn-ea"/>
              <a:cs typeface="+mn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19200" y="228600"/>
            <a:ext cx="4495800" cy="838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altLang="en-US" kern="0" dirty="0" smtClean="0">
                <a:latin typeface="Tw Cen MT" panose="020B0602020104020603" pitchFamily="34" charset="0"/>
              </a:rPr>
              <a:t>MARR</a:t>
            </a:r>
          </a:p>
        </p:txBody>
      </p:sp>
    </p:spTree>
    <p:extLst>
      <p:ext uri="{BB962C8B-B14F-4D97-AF65-F5344CB8AC3E}">
        <p14:creationId xmlns:p14="http://schemas.microsoft.com/office/powerpoint/2010/main" val="85173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1"/>
          <p:cNvSpPr txBox="1">
            <a:spLocks/>
          </p:cNvSpPr>
          <p:nvPr/>
        </p:nvSpPr>
        <p:spPr bwMode="auto">
          <a:xfrm>
            <a:off x="1143000" y="152400"/>
            <a:ext cx="73152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altLang="en-US" sz="2800" kern="0" dirty="0" smtClean="0">
                <a:latin typeface="Tw Cen MT" panose="020B0602020104020603" pitchFamily="34" charset="0"/>
              </a:rPr>
              <a:t>PW of $1,000 Received at the End of Year </a:t>
            </a:r>
            <a:r>
              <a:rPr lang="en-US" altLang="en-US" sz="2800" i="1" kern="0" dirty="0" smtClean="0">
                <a:latin typeface="Tw Cen MT" panose="020B0602020104020603" pitchFamily="34" charset="0"/>
              </a:rPr>
              <a:t>k</a:t>
            </a:r>
            <a:r>
              <a:rPr lang="en-US" altLang="en-US" sz="2800" kern="0" dirty="0" smtClean="0">
                <a:latin typeface="Tw Cen MT" panose="020B0602020104020603" pitchFamily="34" charset="0"/>
              </a:rPr>
              <a:t> @ an Interest Rate of </a:t>
            </a:r>
            <a:r>
              <a:rPr lang="en-US" altLang="en-US" sz="2800" i="1" kern="0" dirty="0" err="1" smtClean="0">
                <a:latin typeface="Tw Cen MT" panose="020B0602020104020603" pitchFamily="34" charset="0"/>
              </a:rPr>
              <a:t>i</a:t>
            </a:r>
            <a:r>
              <a:rPr lang="en-US" altLang="en-US" sz="2800" kern="0" dirty="0" smtClean="0">
                <a:latin typeface="Tw Cen MT" panose="020B0602020104020603" pitchFamily="34" charset="0"/>
              </a:rPr>
              <a:t>% per Year</a:t>
            </a:r>
          </a:p>
        </p:txBody>
      </p:sp>
      <p:pic>
        <p:nvPicPr>
          <p:cNvPr id="24579" name="AAIJAWR0.jpg" descr="AAIJAWR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04"/>
          <a:stretch>
            <a:fillRect/>
          </a:stretch>
        </p:blipFill>
        <p:spPr bwMode="auto">
          <a:xfrm>
            <a:off x="2057400" y="1202108"/>
            <a:ext cx="533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595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150939" y="0"/>
            <a:ext cx="7078662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Present Worth, Interest Rate, and the Internal Rate of Return</a:t>
            </a:r>
          </a:p>
        </p:txBody>
      </p:sp>
      <p:pic>
        <p:nvPicPr>
          <p:cNvPr id="25603" name="AACQQPB0.jpg" descr="AACQQPB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48"/>
          <a:stretch>
            <a:fillRect/>
          </a:stretch>
        </p:blipFill>
        <p:spPr bwMode="auto">
          <a:xfrm>
            <a:off x="469900" y="1769454"/>
            <a:ext cx="8229600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449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64770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Internal Rate of Return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internal rate of return (IRR) method is the most widely used rate of return method for performing engineering economic analysis</a:t>
            </a:r>
          </a:p>
          <a:p>
            <a:pPr eaLnBrk="1" hangingPunct="1"/>
            <a:r>
              <a:rPr lang="en-US" altLang="en-US" dirty="0" smtClean="0"/>
              <a:t>It is also called the </a:t>
            </a:r>
          </a:p>
          <a:p>
            <a:pPr lvl="1"/>
            <a:r>
              <a:rPr lang="en-US" altLang="en-US" sz="2400" i="1" dirty="0" smtClean="0">
                <a:solidFill>
                  <a:schemeClr val="accent1">
                    <a:lumMod val="50000"/>
                  </a:schemeClr>
                </a:solidFill>
              </a:rPr>
              <a:t>investor’s </a:t>
            </a:r>
            <a:r>
              <a:rPr lang="en-US" altLang="en-US" sz="2400" dirty="0" smtClean="0">
                <a:solidFill>
                  <a:schemeClr val="accent1">
                    <a:lumMod val="50000"/>
                  </a:schemeClr>
                </a:solidFill>
              </a:rPr>
              <a:t>method</a:t>
            </a:r>
            <a:r>
              <a:rPr lang="en-US" altLang="en-US" sz="2400" dirty="0" smtClean="0"/>
              <a:t>, </a:t>
            </a:r>
          </a:p>
          <a:p>
            <a:pPr lvl="1"/>
            <a:r>
              <a:rPr lang="en-US" altLang="en-US" sz="2400" i="1" dirty="0" smtClean="0"/>
              <a:t>discounted cash flow</a:t>
            </a:r>
            <a:r>
              <a:rPr lang="en-US" altLang="en-US" sz="2400" dirty="0" smtClean="0"/>
              <a:t> method, and </a:t>
            </a:r>
          </a:p>
          <a:p>
            <a:pPr lvl="1"/>
            <a:r>
              <a:rPr lang="en-US" altLang="en-US" sz="2400" i="1" dirty="0" smtClean="0"/>
              <a:t>profitability index</a:t>
            </a:r>
            <a:endParaRPr lang="en-US" altLang="en-US" sz="2400" dirty="0" smtClean="0"/>
          </a:p>
          <a:p>
            <a:pPr eaLnBrk="1" hangingPunct="1"/>
            <a:r>
              <a:rPr lang="en-US" altLang="en-US" dirty="0" smtClean="0"/>
              <a:t>If the IRR for a project is greater than the MARR, then the project is </a:t>
            </a:r>
            <a:r>
              <a:rPr lang="en-US" altLang="en-US" i="1" dirty="0" smtClean="0"/>
              <a:t>acceptable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616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62484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How the IRR works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20574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The IRR is the interest rate that equates the equivalent worth of an alternative’s cash </a:t>
            </a:r>
            <a:r>
              <a:rPr lang="en-US" altLang="en-US" sz="2400" i="1" smtClean="0"/>
              <a:t>inflows</a:t>
            </a:r>
            <a:r>
              <a:rPr lang="en-US" altLang="en-US" sz="2400" smtClean="0"/>
              <a:t> (revenue, </a:t>
            </a:r>
            <a:r>
              <a:rPr lang="en-US" altLang="en-US" sz="2400" i="1" smtClean="0"/>
              <a:t>R</a:t>
            </a:r>
            <a:r>
              <a:rPr lang="en-US" altLang="en-US" sz="2400" smtClean="0"/>
              <a:t>) to the equivalent worth of cash </a:t>
            </a:r>
            <a:r>
              <a:rPr lang="en-US" altLang="en-US" sz="2400" i="1" smtClean="0"/>
              <a:t>outflows </a:t>
            </a:r>
            <a:r>
              <a:rPr lang="en-US" altLang="en-US" sz="2400" smtClean="0"/>
              <a:t>(expenses, </a:t>
            </a:r>
            <a:r>
              <a:rPr lang="en-US" altLang="en-US" sz="2400" i="1" smtClean="0"/>
              <a:t>E</a:t>
            </a:r>
            <a:r>
              <a:rPr lang="en-US" altLang="en-US" sz="2400" smtClean="0"/>
              <a:t>)</a:t>
            </a:r>
          </a:p>
          <a:p>
            <a:pPr eaLnBrk="1" hangingPunct="1"/>
            <a:r>
              <a:rPr lang="en-US" altLang="en-US" sz="2400" smtClean="0"/>
              <a:t>The IRR is sometimes referred to as the </a:t>
            </a:r>
            <a:r>
              <a:rPr lang="en-US" altLang="en-US" sz="2400" i="1" smtClean="0"/>
              <a:t>breakeven interest rate</a:t>
            </a:r>
            <a:endParaRPr lang="en-US" altLang="en-US" sz="2400" smtClean="0"/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685800" y="3276600"/>
            <a:ext cx="7467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dirty="0">
                <a:solidFill>
                  <a:srgbClr val="FF0000"/>
                </a:solidFill>
                <a:latin typeface="Tw Cen MT" pitchFamily="34" charset="0"/>
                <a:ea typeface="+mn-ea"/>
                <a:cs typeface="+mn-cs"/>
              </a:rPr>
              <a:t>The IRR is the interest </a:t>
            </a:r>
            <a:r>
              <a:rPr lang="en-US" altLang="en-US" sz="2400" i="1" dirty="0" smtClean="0">
                <a:solidFill>
                  <a:srgbClr val="FF0000"/>
                </a:solidFill>
                <a:cs typeface="+mn-cs"/>
              </a:rPr>
              <a:t>i'%</a:t>
            </a:r>
            <a:r>
              <a:rPr lang="en-US" altLang="en-US" sz="240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Tw Cen MT" pitchFamily="34" charset="0"/>
                <a:ea typeface="+mn-ea"/>
                <a:cs typeface="+mn-cs"/>
              </a:rPr>
              <a:t>at which</a:t>
            </a:r>
          </a:p>
        </p:txBody>
      </p:sp>
      <p:pic>
        <p:nvPicPr>
          <p:cNvPr id="20485" name="Picture 4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962400"/>
            <a:ext cx="54864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457200" y="5105400"/>
            <a:ext cx="8534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dirty="0">
                <a:latin typeface="Tw Cen MT" pitchFamily="34" charset="0"/>
                <a:ea typeface="+mn-ea"/>
                <a:cs typeface="+mn-cs"/>
              </a:rPr>
              <a:t> </a:t>
            </a:r>
            <a:r>
              <a:rPr lang="en-US" altLang="en-US" sz="2400" dirty="0" smtClean="0">
                <a:latin typeface="Tw Cen MT" pitchFamily="34" charset="0"/>
                <a:ea typeface="+mn-ea"/>
                <a:cs typeface="+mn-cs"/>
              </a:rPr>
              <a:t>    =net revenues of savings for the </a:t>
            </a:r>
            <a:r>
              <a:rPr lang="en-US" altLang="en-US" sz="2400" i="1" dirty="0" err="1" smtClean="0">
                <a:latin typeface="Tw Cen MT" pitchFamily="34" charset="0"/>
                <a:ea typeface="+mn-ea"/>
                <a:cs typeface="+mn-cs"/>
              </a:rPr>
              <a:t>k</a:t>
            </a:r>
            <a:r>
              <a:rPr lang="en-US" altLang="en-US" sz="2400" dirty="0" err="1" smtClean="0">
                <a:latin typeface="Tw Cen MT" pitchFamily="34" charset="0"/>
                <a:ea typeface="+mn-ea"/>
                <a:cs typeface="+mn-cs"/>
              </a:rPr>
              <a:t>th</a:t>
            </a:r>
            <a:r>
              <a:rPr lang="en-US" altLang="en-US" sz="2400" dirty="0" smtClean="0">
                <a:latin typeface="Tw Cen MT" pitchFamily="34" charset="0"/>
                <a:ea typeface="+mn-ea"/>
                <a:cs typeface="+mn-cs"/>
              </a:rPr>
              <a:t> year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dirty="0">
                <a:latin typeface="Tw Cen MT" pitchFamily="34" charset="0"/>
                <a:ea typeface="+mn-ea"/>
                <a:cs typeface="+mn-cs"/>
              </a:rPr>
              <a:t> </a:t>
            </a:r>
            <a:r>
              <a:rPr lang="en-US" altLang="en-US" sz="2400" dirty="0" smtClean="0">
                <a:latin typeface="Tw Cen MT" pitchFamily="34" charset="0"/>
                <a:ea typeface="+mn-ea"/>
                <a:cs typeface="+mn-cs"/>
              </a:rPr>
              <a:t>    =net expenditures, including any investment costs for the </a:t>
            </a:r>
            <a:r>
              <a:rPr lang="en-US" altLang="en-US" sz="2400" i="1" dirty="0" err="1" smtClean="0">
                <a:latin typeface="Tw Cen MT" pitchFamily="34" charset="0"/>
                <a:ea typeface="+mn-ea"/>
                <a:cs typeface="+mn-cs"/>
              </a:rPr>
              <a:t>k</a:t>
            </a:r>
            <a:r>
              <a:rPr lang="en-US" altLang="en-US" sz="2400" dirty="0" err="1" smtClean="0">
                <a:latin typeface="Tw Cen MT" pitchFamily="34" charset="0"/>
                <a:ea typeface="+mn-ea"/>
                <a:cs typeface="+mn-cs"/>
              </a:rPr>
              <a:t>th</a:t>
            </a:r>
            <a:r>
              <a:rPr lang="en-US" altLang="en-US" sz="2400" dirty="0" smtClean="0">
                <a:latin typeface="Tw Cen MT" pitchFamily="34" charset="0"/>
                <a:ea typeface="+mn-ea"/>
                <a:cs typeface="+mn-cs"/>
              </a:rPr>
              <a:t> year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i="1" dirty="0" smtClean="0">
                <a:latin typeface="Tw Cen MT" pitchFamily="34" charset="0"/>
                <a:ea typeface="+mn-ea"/>
                <a:cs typeface="+mn-cs"/>
              </a:rPr>
              <a:t>  N</a:t>
            </a:r>
            <a:r>
              <a:rPr lang="en-US" altLang="en-US" sz="2400" dirty="0" smtClean="0">
                <a:latin typeface="Tw Cen MT" pitchFamily="34" charset="0"/>
                <a:ea typeface="+mn-ea"/>
                <a:cs typeface="+mn-cs"/>
              </a:rPr>
              <a:t>=project life </a:t>
            </a:r>
            <a:endParaRPr lang="en-US" altLang="en-US" sz="2400" dirty="0">
              <a:latin typeface="Tw Cen MT" pitchFamily="34" charset="0"/>
              <a:ea typeface="+mn-ea"/>
              <a:cs typeface="+mn-cs"/>
            </a:endParaRPr>
          </a:p>
        </p:txBody>
      </p:sp>
      <p:graphicFrame>
        <p:nvGraphicFramePr>
          <p:cNvPr id="20487" name="Object 1"/>
          <p:cNvGraphicFramePr>
            <a:graphicFrameLocks noChangeAspect="1"/>
          </p:cNvGraphicFramePr>
          <p:nvPr/>
        </p:nvGraphicFramePr>
        <p:xfrm>
          <a:off x="563563" y="5041900"/>
          <a:ext cx="452437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190500" imgH="228600" progId="Equation.3">
                  <p:embed/>
                </p:oleObj>
              </mc:Choice>
              <mc:Fallback>
                <p:oleObj name="Equation" r:id="rId4" imgW="190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3" y="5041900"/>
                        <a:ext cx="452437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2"/>
          <p:cNvGraphicFramePr>
            <a:graphicFrameLocks noChangeAspect="1"/>
          </p:cNvGraphicFramePr>
          <p:nvPr/>
        </p:nvGraphicFramePr>
        <p:xfrm>
          <a:off x="538163" y="5414963"/>
          <a:ext cx="4476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203112" imgH="228501" progId="Equation.3">
                  <p:embed/>
                </p:oleObj>
              </mc:Choice>
              <mc:Fallback>
                <p:oleObj name="Equation" r:id="rId6" imgW="203112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5414963"/>
                        <a:ext cx="4476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673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150939" y="0"/>
            <a:ext cx="7078662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Present Worth, Interest Rate, and the Internal Rate of Return</a:t>
            </a:r>
          </a:p>
        </p:txBody>
      </p:sp>
      <p:pic>
        <p:nvPicPr>
          <p:cNvPr id="25603" name="AACQQPB0.jpg" descr="AACQQPB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48"/>
          <a:stretch>
            <a:fillRect/>
          </a:stretch>
        </p:blipFill>
        <p:spPr bwMode="auto">
          <a:xfrm>
            <a:off x="469900" y="1498600"/>
            <a:ext cx="8229600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reeform 3"/>
          <p:cNvSpPr/>
          <p:nvPr/>
        </p:nvSpPr>
        <p:spPr bwMode="auto">
          <a:xfrm>
            <a:off x="2090870" y="1854197"/>
            <a:ext cx="2252530" cy="1646849"/>
          </a:xfrm>
          <a:custGeom>
            <a:avLst/>
            <a:gdLst>
              <a:gd name="connsiteX0" fmla="*/ 8546 w 2444097"/>
              <a:gd name="connsiteY0" fmla="*/ 0 h 1734797"/>
              <a:gd name="connsiteX1" fmla="*/ 1085316 w 2444097"/>
              <a:gd name="connsiteY1" fmla="*/ 948584 h 1734797"/>
              <a:gd name="connsiteX2" fmla="*/ 2444097 w 2444097"/>
              <a:gd name="connsiteY2" fmla="*/ 1726251 h 1734797"/>
              <a:gd name="connsiteX3" fmla="*/ 0 w 2444097"/>
              <a:gd name="connsiteY3" fmla="*/ 1734797 h 1734797"/>
              <a:gd name="connsiteX4" fmla="*/ 8546 w 2444097"/>
              <a:gd name="connsiteY4" fmla="*/ 0 h 1734797"/>
              <a:gd name="connsiteX0" fmla="*/ 8546 w 2444097"/>
              <a:gd name="connsiteY0" fmla="*/ 0 h 1734797"/>
              <a:gd name="connsiteX1" fmla="*/ 1085316 w 2444097"/>
              <a:gd name="connsiteY1" fmla="*/ 922947 h 1734797"/>
              <a:gd name="connsiteX2" fmla="*/ 2444097 w 2444097"/>
              <a:gd name="connsiteY2" fmla="*/ 1726251 h 1734797"/>
              <a:gd name="connsiteX3" fmla="*/ 0 w 2444097"/>
              <a:gd name="connsiteY3" fmla="*/ 1734797 h 1734797"/>
              <a:gd name="connsiteX4" fmla="*/ 8546 w 2444097"/>
              <a:gd name="connsiteY4" fmla="*/ 0 h 1734797"/>
              <a:gd name="connsiteX0" fmla="*/ 8546 w 2444097"/>
              <a:gd name="connsiteY0" fmla="*/ 0 h 1734797"/>
              <a:gd name="connsiteX1" fmla="*/ 1128045 w 2444097"/>
              <a:gd name="connsiteY1" fmla="*/ 931493 h 1734797"/>
              <a:gd name="connsiteX2" fmla="*/ 2444097 w 2444097"/>
              <a:gd name="connsiteY2" fmla="*/ 1726251 h 1734797"/>
              <a:gd name="connsiteX3" fmla="*/ 0 w 2444097"/>
              <a:gd name="connsiteY3" fmla="*/ 1734797 h 1734797"/>
              <a:gd name="connsiteX4" fmla="*/ 8546 w 2444097"/>
              <a:gd name="connsiteY4" fmla="*/ 0 h 1734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4097" h="1734797">
                <a:moveTo>
                  <a:pt x="8546" y="0"/>
                </a:moveTo>
                <a:lnTo>
                  <a:pt x="1128045" y="931493"/>
                </a:lnTo>
                <a:lnTo>
                  <a:pt x="2444097" y="1726251"/>
                </a:lnTo>
                <a:lnTo>
                  <a:pt x="0" y="1734797"/>
                </a:lnTo>
                <a:cubicBezTo>
                  <a:pt x="2849" y="1156531"/>
                  <a:pt x="5697" y="578266"/>
                  <a:pt x="8546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4593958" y="3513508"/>
            <a:ext cx="3503776" cy="1006979"/>
          </a:xfrm>
          <a:custGeom>
            <a:avLst/>
            <a:gdLst>
              <a:gd name="connsiteX0" fmla="*/ 0 w 3503776"/>
              <a:gd name="connsiteY0" fmla="*/ 0 h 1042587"/>
              <a:gd name="connsiteX1" fmla="*/ 3503776 w 3503776"/>
              <a:gd name="connsiteY1" fmla="*/ 25638 h 1042587"/>
              <a:gd name="connsiteX2" fmla="*/ 3503776 w 3503776"/>
              <a:gd name="connsiteY2" fmla="*/ 1042587 h 1042587"/>
              <a:gd name="connsiteX3" fmla="*/ 2495372 w 3503776"/>
              <a:gd name="connsiteY3" fmla="*/ 888763 h 1042587"/>
              <a:gd name="connsiteX4" fmla="*/ 1452785 w 3503776"/>
              <a:gd name="connsiteY4" fmla="*/ 623843 h 1042587"/>
              <a:gd name="connsiteX5" fmla="*/ 418744 w 3503776"/>
              <a:gd name="connsiteY5" fmla="*/ 239282 h 1042587"/>
              <a:gd name="connsiteX6" fmla="*/ 0 w 3503776"/>
              <a:gd name="connsiteY6" fmla="*/ 0 h 1042587"/>
              <a:gd name="connsiteX0" fmla="*/ 0 w 3503776"/>
              <a:gd name="connsiteY0" fmla="*/ 0 h 1042587"/>
              <a:gd name="connsiteX1" fmla="*/ 3503776 w 3503776"/>
              <a:gd name="connsiteY1" fmla="*/ 25638 h 1042587"/>
              <a:gd name="connsiteX2" fmla="*/ 3503776 w 3503776"/>
              <a:gd name="connsiteY2" fmla="*/ 1042587 h 1042587"/>
              <a:gd name="connsiteX3" fmla="*/ 2486826 w 3503776"/>
              <a:gd name="connsiteY3" fmla="*/ 926391 h 1042587"/>
              <a:gd name="connsiteX4" fmla="*/ 1452785 w 3503776"/>
              <a:gd name="connsiteY4" fmla="*/ 623843 h 1042587"/>
              <a:gd name="connsiteX5" fmla="*/ 418744 w 3503776"/>
              <a:gd name="connsiteY5" fmla="*/ 239282 h 1042587"/>
              <a:gd name="connsiteX6" fmla="*/ 0 w 3503776"/>
              <a:gd name="connsiteY6" fmla="*/ 0 h 1042587"/>
              <a:gd name="connsiteX0" fmla="*/ 0 w 3503776"/>
              <a:gd name="connsiteY0" fmla="*/ 0 h 1108434"/>
              <a:gd name="connsiteX1" fmla="*/ 3503776 w 3503776"/>
              <a:gd name="connsiteY1" fmla="*/ 25638 h 1108434"/>
              <a:gd name="connsiteX2" fmla="*/ 3495230 w 3503776"/>
              <a:gd name="connsiteY2" fmla="*/ 1108434 h 1108434"/>
              <a:gd name="connsiteX3" fmla="*/ 2486826 w 3503776"/>
              <a:gd name="connsiteY3" fmla="*/ 926391 h 1108434"/>
              <a:gd name="connsiteX4" fmla="*/ 1452785 w 3503776"/>
              <a:gd name="connsiteY4" fmla="*/ 623843 h 1108434"/>
              <a:gd name="connsiteX5" fmla="*/ 418744 w 3503776"/>
              <a:gd name="connsiteY5" fmla="*/ 239282 h 1108434"/>
              <a:gd name="connsiteX6" fmla="*/ 0 w 3503776"/>
              <a:gd name="connsiteY6" fmla="*/ 0 h 1108434"/>
              <a:gd name="connsiteX0" fmla="*/ 0 w 3503776"/>
              <a:gd name="connsiteY0" fmla="*/ 0 h 1108434"/>
              <a:gd name="connsiteX1" fmla="*/ 3503776 w 3503776"/>
              <a:gd name="connsiteY1" fmla="*/ 25638 h 1108434"/>
              <a:gd name="connsiteX2" fmla="*/ 3495230 w 3503776"/>
              <a:gd name="connsiteY2" fmla="*/ 1108434 h 1108434"/>
              <a:gd name="connsiteX3" fmla="*/ 2486826 w 3503776"/>
              <a:gd name="connsiteY3" fmla="*/ 926391 h 1108434"/>
              <a:gd name="connsiteX4" fmla="*/ 1375873 w 3503776"/>
              <a:gd name="connsiteY4" fmla="*/ 642656 h 1108434"/>
              <a:gd name="connsiteX5" fmla="*/ 418744 w 3503776"/>
              <a:gd name="connsiteY5" fmla="*/ 239282 h 1108434"/>
              <a:gd name="connsiteX6" fmla="*/ 0 w 3503776"/>
              <a:gd name="connsiteY6" fmla="*/ 0 h 1108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3776" h="1108434">
                <a:moveTo>
                  <a:pt x="0" y="0"/>
                </a:moveTo>
                <a:lnTo>
                  <a:pt x="3503776" y="25638"/>
                </a:lnTo>
                <a:cubicBezTo>
                  <a:pt x="3500927" y="386570"/>
                  <a:pt x="3498079" y="747502"/>
                  <a:pt x="3495230" y="1108434"/>
                </a:cubicBezTo>
                <a:lnTo>
                  <a:pt x="2486826" y="926391"/>
                </a:lnTo>
                <a:lnTo>
                  <a:pt x="1375873" y="642656"/>
                </a:lnTo>
                <a:lnTo>
                  <a:pt x="418744" y="239282"/>
                </a:lnTo>
                <a:lnTo>
                  <a:pt x="0" y="0"/>
                </a:lnTo>
                <a:close/>
              </a:path>
            </a:pathLst>
          </a:custGeom>
          <a:solidFill>
            <a:srgbClr val="FFCCCC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2971800" y="2243746"/>
            <a:ext cx="60960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581400" y="1854197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w Cen MT" panose="020B0602020104020603" pitchFamily="34" charset="0"/>
              </a:rPr>
              <a:t>Acceptance Region</a:t>
            </a:r>
          </a:p>
          <a:p>
            <a:r>
              <a:rPr lang="en-US" dirty="0" smtClean="0">
                <a:latin typeface="Tw Cen MT" panose="020B0602020104020603" pitchFamily="34" charset="0"/>
              </a:rPr>
              <a:t>MARR (</a:t>
            </a:r>
            <a:r>
              <a:rPr lang="en-US" dirty="0" err="1" smtClean="0">
                <a:latin typeface="Tw Cen MT" panose="020B0602020104020603" pitchFamily="34" charset="0"/>
              </a:rPr>
              <a:t>i</a:t>
            </a:r>
            <a:r>
              <a:rPr lang="en-US" dirty="0" smtClean="0">
                <a:latin typeface="Tw Cen MT" panose="020B0602020104020603" pitchFamily="34" charset="0"/>
              </a:rPr>
              <a:t>%) &lt; IRR</a:t>
            </a:r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4682146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w Cen MT" panose="020B0602020104020603" pitchFamily="34" charset="0"/>
              </a:rPr>
              <a:t>Rejection Region</a:t>
            </a:r>
          </a:p>
          <a:p>
            <a:r>
              <a:rPr lang="en-US" dirty="0" smtClean="0">
                <a:latin typeface="Tw Cen MT" panose="020B0602020104020603" pitchFamily="34" charset="0"/>
              </a:rPr>
              <a:t>MARR (</a:t>
            </a:r>
            <a:r>
              <a:rPr lang="en-US" dirty="0" err="1" smtClean="0">
                <a:latin typeface="Tw Cen MT" panose="020B0602020104020603" pitchFamily="34" charset="0"/>
              </a:rPr>
              <a:t>i</a:t>
            </a:r>
            <a:r>
              <a:rPr lang="en-US" dirty="0" smtClean="0">
                <a:latin typeface="Tw Cen MT" panose="020B0602020104020603" pitchFamily="34" charset="0"/>
              </a:rPr>
              <a:t>%) &gt; IRR</a:t>
            </a:r>
            <a:endParaRPr lang="en-US" dirty="0">
              <a:latin typeface="Tw Cen MT" panose="020B0602020104020603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6096000" y="3920146"/>
            <a:ext cx="457200" cy="6003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376016" y="2946638"/>
            <a:ext cx="664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w Cen MT" panose="020B0602020104020603" pitchFamily="34" charset="0"/>
              </a:rPr>
              <a:t>IRR</a:t>
            </a:r>
            <a:endParaRPr lang="en-US" sz="2000" b="1" dirty="0">
              <a:latin typeface="Tw Cen MT" panose="020B06020201040206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43800" y="2985244"/>
            <a:ext cx="664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latin typeface="Tw Cen MT" panose="020B0602020104020603" pitchFamily="34" charset="0"/>
              </a:rPr>
              <a:t>i</a:t>
            </a:r>
            <a:r>
              <a:rPr lang="en-US" i="1" dirty="0" smtClean="0">
                <a:latin typeface="Tw Cen MT" panose="020B0602020104020603" pitchFamily="34" charset="0"/>
              </a:rPr>
              <a:t>%</a:t>
            </a:r>
            <a:endParaRPr lang="en-US" i="1" dirty="0">
              <a:latin typeface="Tw Cen MT" panose="020B06020201040206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81200" y="60960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w Cen MT" panose="020B0602020104020603" pitchFamily="34" charset="0"/>
              </a:rPr>
              <a:t>Criterion for Project Acceptability: MARR (</a:t>
            </a:r>
            <a:r>
              <a:rPr lang="en-US" b="1" dirty="0" err="1" smtClean="0">
                <a:latin typeface="Tw Cen MT" panose="020B0602020104020603" pitchFamily="34" charset="0"/>
              </a:rPr>
              <a:t>i</a:t>
            </a:r>
            <a:r>
              <a:rPr lang="en-US" b="1" dirty="0" smtClean="0">
                <a:latin typeface="Tw Cen MT" panose="020B0602020104020603" pitchFamily="34" charset="0"/>
              </a:rPr>
              <a:t>%) &lt; IRR</a:t>
            </a:r>
            <a:endParaRPr lang="en-US" b="1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83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/>
      <p:bldP spid="12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1"/>
            <a:ext cx="8075612" cy="4724400"/>
          </a:xfrm>
        </p:spPr>
        <p:txBody>
          <a:bodyPr/>
          <a:lstStyle/>
          <a:p>
            <a:r>
              <a:rPr lang="en-US" dirty="0"/>
              <a:t>You are considering investing in a start-up </a:t>
            </a:r>
            <a:r>
              <a:rPr lang="en-US" dirty="0" smtClean="0"/>
              <a:t>company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founder asked you for $200,000 today</a:t>
            </a:r>
            <a:endParaRPr lang="en-US" dirty="0"/>
          </a:p>
          <a:p>
            <a:r>
              <a:rPr lang="en-US" dirty="0" smtClean="0"/>
              <a:t>You </a:t>
            </a:r>
            <a:r>
              <a:rPr lang="en-US" dirty="0"/>
              <a:t>expect to get $1,000,000 in nine </a:t>
            </a:r>
            <a:r>
              <a:rPr lang="en-US" dirty="0" smtClean="0"/>
              <a:t>years</a:t>
            </a:r>
          </a:p>
          <a:p>
            <a:r>
              <a:rPr lang="en-US" dirty="0" smtClean="0"/>
              <a:t>Given </a:t>
            </a:r>
            <a:r>
              <a:rPr lang="en-US" dirty="0"/>
              <a:t>the riskiness of the investment </a:t>
            </a:r>
            <a:r>
              <a:rPr lang="en-US" dirty="0" smtClean="0"/>
              <a:t>opportunity, your </a:t>
            </a:r>
            <a:r>
              <a:rPr lang="en-US" dirty="0"/>
              <a:t>cost of capital is 20</a:t>
            </a:r>
            <a:r>
              <a:rPr lang="en-US" dirty="0" smtClean="0"/>
              <a:t>%</a:t>
            </a:r>
          </a:p>
          <a:p>
            <a:pPr lvl="1"/>
            <a:r>
              <a:rPr lang="en-US" sz="2400" dirty="0" smtClean="0"/>
              <a:t>What </a:t>
            </a:r>
            <a:r>
              <a:rPr lang="en-US" sz="2400" dirty="0"/>
              <a:t>is the NPV of the investment opportunity? </a:t>
            </a:r>
            <a:endParaRPr lang="en-US" sz="2400" dirty="0" smtClean="0"/>
          </a:p>
          <a:p>
            <a:pPr lvl="1"/>
            <a:r>
              <a:rPr lang="en-US" sz="2400" dirty="0"/>
              <a:t>S</a:t>
            </a:r>
            <a:r>
              <a:rPr lang="en-US" sz="2400" dirty="0" smtClean="0"/>
              <a:t>hould you undertake </a:t>
            </a:r>
            <a:r>
              <a:rPr lang="en-US" sz="2400" dirty="0"/>
              <a:t>the investment opportunity? </a:t>
            </a:r>
            <a:endParaRPr lang="en-US" sz="2400" dirty="0" smtClean="0"/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alculate </a:t>
            </a:r>
            <a:r>
              <a:rPr lang="en-US" sz="2400" dirty="0"/>
              <a:t>the IRR and use it to determine the </a:t>
            </a:r>
            <a:r>
              <a:rPr lang="en-US" sz="2400" dirty="0" smtClean="0"/>
              <a:t>maximum deviation </a:t>
            </a:r>
            <a:r>
              <a:rPr lang="en-US" sz="2400" dirty="0"/>
              <a:t>allowable in the cost of capital estimate to leave the decision </a:t>
            </a:r>
            <a:r>
              <a:rPr lang="en-US" sz="2400" dirty="0" smtClean="0"/>
              <a:t>unchanged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689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0303631A942D49EF8CF986807CC413E3"/>
  <p:tag name="TPVERSION" val="5"/>
  <p:tag name="TPFULLVERSION" val="5.3.1.3337"/>
  <p:tag name="PPTVERSION" val="14"/>
  <p:tag name="TPOS" val="2"/>
</p:tagLst>
</file>

<file path=ppt/theme/theme1.xml><?xml version="1.0" encoding="utf-8"?>
<a:theme xmlns:a="http://schemas.openxmlformats.org/drawingml/2006/main" name="Theme1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1248</TotalTime>
  <Words>1465</Words>
  <Application>Microsoft Office PowerPoint</Application>
  <PresentationFormat>On-screen Show (4:3)</PresentationFormat>
  <Paragraphs>192</Paragraphs>
  <Slides>24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Theme1</vt:lpstr>
      <vt:lpstr>Equation</vt:lpstr>
      <vt:lpstr>PowerPoint Presentation</vt:lpstr>
      <vt:lpstr>Cash Flow Analysis</vt:lpstr>
      <vt:lpstr>PowerPoint Presentation</vt:lpstr>
      <vt:lpstr>PowerPoint Presentation</vt:lpstr>
      <vt:lpstr>Present Worth, Interest Rate, and the Internal Rate of Return</vt:lpstr>
      <vt:lpstr>Internal Rate of Return</vt:lpstr>
      <vt:lpstr>How the IRR works</vt:lpstr>
      <vt:lpstr>Present Worth, Interest Rate, and the Internal Rate of Return</vt:lpstr>
      <vt:lpstr>Example 1</vt:lpstr>
      <vt:lpstr>Example 2</vt:lpstr>
      <vt:lpstr>The Payback Period</vt:lpstr>
      <vt:lpstr>Payback Calculation</vt:lpstr>
      <vt:lpstr>Finding the simple and discounted payback period for a set of cash flows</vt:lpstr>
      <vt:lpstr>Payback Period Problems</vt:lpstr>
      <vt:lpstr>PowerPoint Presentation</vt:lpstr>
      <vt:lpstr>The Seven Steps to Venture!</vt:lpstr>
      <vt:lpstr>The Seven Steps to Venture…               Your Idea </vt:lpstr>
      <vt:lpstr>The Seven Steps to Venture…                Proof of Concept</vt:lpstr>
      <vt:lpstr> </vt:lpstr>
      <vt:lpstr>PowerPoint Presentation</vt:lpstr>
      <vt:lpstr>PowerPoint Presentation</vt:lpstr>
      <vt:lpstr>PowerPoint Presentation</vt:lpstr>
      <vt:lpstr>PowerPoint Presentation</vt:lpstr>
      <vt:lpstr>The Lean Canvas</vt:lpstr>
    </vt:vector>
  </TitlesOfParts>
  <Company>Tulane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Nanotechnology Devices &amp; Systems:</dc:title>
  <dc:creator>Shittu2530p</dc:creator>
  <cp:lastModifiedBy>Ekundayo Shittu</cp:lastModifiedBy>
  <cp:revision>78</cp:revision>
  <dcterms:created xsi:type="dcterms:W3CDTF">2015-01-16T04:43:33Z</dcterms:created>
  <dcterms:modified xsi:type="dcterms:W3CDTF">2016-06-09T09:48:05Z</dcterms:modified>
</cp:coreProperties>
</file>