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359" r:id="rId2"/>
    <p:sldId id="360" r:id="rId3"/>
    <p:sldId id="276" r:id="rId4"/>
    <p:sldId id="278" r:id="rId5"/>
    <p:sldId id="279" r:id="rId6"/>
    <p:sldId id="343" r:id="rId7"/>
    <p:sldId id="367" r:id="rId8"/>
    <p:sldId id="344" r:id="rId9"/>
    <p:sldId id="282" r:id="rId10"/>
    <p:sldId id="284" r:id="rId11"/>
    <p:sldId id="285" r:id="rId12"/>
    <p:sldId id="350" r:id="rId13"/>
    <p:sldId id="351" r:id="rId14"/>
    <p:sldId id="287" r:id="rId15"/>
    <p:sldId id="288" r:id="rId16"/>
    <p:sldId id="290" r:id="rId17"/>
    <p:sldId id="293" r:id="rId18"/>
    <p:sldId id="361" r:id="rId19"/>
    <p:sldId id="346" r:id="rId20"/>
    <p:sldId id="362" r:id="rId21"/>
    <p:sldId id="297" r:id="rId22"/>
    <p:sldId id="298" r:id="rId23"/>
    <p:sldId id="301" r:id="rId24"/>
    <p:sldId id="302" r:id="rId25"/>
    <p:sldId id="347" r:id="rId26"/>
    <p:sldId id="348" r:id="rId27"/>
    <p:sldId id="306" r:id="rId28"/>
    <p:sldId id="309" r:id="rId29"/>
    <p:sldId id="312" r:id="rId30"/>
    <p:sldId id="313" r:id="rId31"/>
    <p:sldId id="314" r:id="rId32"/>
    <p:sldId id="315" r:id="rId33"/>
    <p:sldId id="317" r:id="rId34"/>
    <p:sldId id="318" r:id="rId35"/>
    <p:sldId id="319" r:id="rId36"/>
    <p:sldId id="320" r:id="rId37"/>
    <p:sldId id="349" r:id="rId38"/>
    <p:sldId id="322" r:id="rId39"/>
    <p:sldId id="324" r:id="rId40"/>
    <p:sldId id="326" r:id="rId41"/>
    <p:sldId id="328" r:id="rId42"/>
    <p:sldId id="368" r:id="rId43"/>
    <p:sldId id="370" r:id="rId44"/>
    <p:sldId id="371" r:id="rId45"/>
  </p:sldIdLst>
  <p:sldSz cx="9144000" cy="6858000" type="screen4x3"/>
  <p:notesSz cx="7010400" cy="9296400"/>
  <p:custDataLst>
    <p:tags r:id="rId48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60"/>
  </p:normalViewPr>
  <p:slideViewPr>
    <p:cSldViewPr showGuides="1">
      <p:cViewPr varScale="1">
        <p:scale>
          <a:sx n="90" d="100"/>
          <a:sy n="90" d="100"/>
        </p:scale>
        <p:origin x="-1434" y="-48"/>
      </p:cViewPr>
      <p:guideLst>
        <p:guide orient="horz" pos="1152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1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21544-520B-4D82-824A-7AA8C739ACCF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A35E0D-38A0-41C8-8986-13837C9D2663}">
      <dgm:prSet phldrT="[Text]"/>
      <dgm:spPr/>
      <dgm:t>
        <a:bodyPr/>
        <a:lstStyle/>
        <a:p>
          <a:r>
            <a:rPr lang="en-US" dirty="0" smtClean="0"/>
            <a:t>Assets</a:t>
          </a:r>
          <a:endParaRPr lang="en-US" dirty="0"/>
        </a:p>
      </dgm:t>
    </dgm:pt>
    <dgm:pt modelId="{534F96D6-39EE-454F-9499-4E3DC04C200D}" type="parTrans" cxnId="{C07A3B03-E873-450C-B0A9-840D7C0D5AE1}">
      <dgm:prSet/>
      <dgm:spPr/>
      <dgm:t>
        <a:bodyPr/>
        <a:lstStyle/>
        <a:p>
          <a:endParaRPr lang="en-US"/>
        </a:p>
      </dgm:t>
    </dgm:pt>
    <dgm:pt modelId="{B95AD522-CBA2-4954-A227-CB6351B8488F}" type="sibTrans" cxnId="{C07A3B03-E873-450C-B0A9-840D7C0D5AE1}">
      <dgm:prSet/>
      <dgm:spPr/>
      <dgm:t>
        <a:bodyPr/>
        <a:lstStyle/>
        <a:p>
          <a:endParaRPr lang="en-US"/>
        </a:p>
      </dgm:t>
    </dgm:pt>
    <dgm:pt modelId="{103D0511-C067-4F13-B6DD-5951F4F9EDAB}">
      <dgm:prSet phldrT="[Text]"/>
      <dgm:spPr/>
      <dgm:t>
        <a:bodyPr/>
        <a:lstStyle/>
        <a:p>
          <a:r>
            <a:rPr lang="en-US" dirty="0" smtClean="0"/>
            <a:t>Financial</a:t>
          </a:r>
          <a:endParaRPr lang="en-US" dirty="0"/>
        </a:p>
      </dgm:t>
    </dgm:pt>
    <dgm:pt modelId="{FA579EC9-4F0E-487A-A2EA-7F4601CDD067}" type="parTrans" cxnId="{1970440F-19E7-412B-89E5-BB094752CCE7}">
      <dgm:prSet/>
      <dgm:spPr/>
      <dgm:t>
        <a:bodyPr/>
        <a:lstStyle/>
        <a:p>
          <a:endParaRPr lang="en-US"/>
        </a:p>
      </dgm:t>
    </dgm:pt>
    <dgm:pt modelId="{9BDD3CE9-A413-429F-A56F-F2213A34942D}" type="sibTrans" cxnId="{1970440F-19E7-412B-89E5-BB094752CCE7}">
      <dgm:prSet/>
      <dgm:spPr/>
      <dgm:t>
        <a:bodyPr/>
        <a:lstStyle/>
        <a:p>
          <a:endParaRPr lang="en-US"/>
        </a:p>
      </dgm:t>
    </dgm:pt>
    <dgm:pt modelId="{216C4E65-2252-4F26-BA76-9D00A124FE4B}">
      <dgm:prSet phldrT="[Text]"/>
      <dgm:spPr/>
      <dgm:t>
        <a:bodyPr/>
        <a:lstStyle/>
        <a:p>
          <a:r>
            <a:rPr lang="en-US" dirty="0" smtClean="0"/>
            <a:t>Debt </a:t>
          </a:r>
          <a:br>
            <a:rPr lang="en-US" dirty="0" smtClean="0"/>
          </a:br>
          <a:r>
            <a:rPr lang="en-US" dirty="0" smtClean="0"/>
            <a:t>(fixed claims)</a:t>
          </a:r>
          <a:endParaRPr lang="en-US" dirty="0"/>
        </a:p>
      </dgm:t>
    </dgm:pt>
    <dgm:pt modelId="{6B05A74A-960E-4C34-9807-2E80B18EC97A}" type="parTrans" cxnId="{5DED15D7-45A0-41F6-A7E5-1A918C9B5DD6}">
      <dgm:prSet/>
      <dgm:spPr/>
      <dgm:t>
        <a:bodyPr/>
        <a:lstStyle/>
        <a:p>
          <a:endParaRPr lang="en-US"/>
        </a:p>
      </dgm:t>
    </dgm:pt>
    <dgm:pt modelId="{A491B302-696B-4F57-AB24-727F09888A05}" type="sibTrans" cxnId="{5DED15D7-45A0-41F6-A7E5-1A918C9B5DD6}">
      <dgm:prSet/>
      <dgm:spPr/>
      <dgm:t>
        <a:bodyPr/>
        <a:lstStyle/>
        <a:p>
          <a:endParaRPr lang="en-US"/>
        </a:p>
      </dgm:t>
    </dgm:pt>
    <dgm:pt modelId="{C3EC70AD-06DE-4E85-A928-D0631124D467}">
      <dgm:prSet phldrT="[Text]"/>
      <dgm:spPr/>
      <dgm:t>
        <a:bodyPr/>
        <a:lstStyle/>
        <a:p>
          <a:r>
            <a:rPr lang="en-US" dirty="0" smtClean="0"/>
            <a:t>Equity</a:t>
          </a:r>
          <a:br>
            <a:rPr lang="en-US" dirty="0" smtClean="0"/>
          </a:br>
          <a:r>
            <a:rPr lang="en-US" dirty="0" smtClean="0"/>
            <a:t>(</a:t>
          </a:r>
          <a:r>
            <a:rPr lang="en-US" dirty="0" err="1" smtClean="0"/>
            <a:t>resdual</a:t>
          </a:r>
          <a:r>
            <a:rPr lang="en-US" dirty="0" smtClean="0"/>
            <a:t> claims)</a:t>
          </a:r>
          <a:endParaRPr lang="en-US" dirty="0"/>
        </a:p>
      </dgm:t>
    </dgm:pt>
    <dgm:pt modelId="{F323F3F4-1595-4833-BE85-D13A263487F5}" type="parTrans" cxnId="{BE8E281E-A2A7-4795-BF0E-E52520487016}">
      <dgm:prSet/>
      <dgm:spPr/>
      <dgm:t>
        <a:bodyPr/>
        <a:lstStyle/>
        <a:p>
          <a:endParaRPr lang="en-US"/>
        </a:p>
      </dgm:t>
    </dgm:pt>
    <dgm:pt modelId="{70D4CAFA-38DF-449A-80BE-D3F407DF474F}" type="sibTrans" cxnId="{BE8E281E-A2A7-4795-BF0E-E52520487016}">
      <dgm:prSet/>
      <dgm:spPr/>
      <dgm:t>
        <a:bodyPr/>
        <a:lstStyle/>
        <a:p>
          <a:endParaRPr lang="en-US"/>
        </a:p>
      </dgm:t>
    </dgm:pt>
    <dgm:pt modelId="{D4171C97-CD40-4DE0-AFAE-BB125F6EA4B7}">
      <dgm:prSet phldrT="[Text]"/>
      <dgm:spPr/>
      <dgm:t>
        <a:bodyPr/>
        <a:lstStyle/>
        <a:p>
          <a:r>
            <a:rPr lang="en-US" dirty="0" smtClean="0"/>
            <a:t>Physical</a:t>
          </a:r>
          <a:endParaRPr lang="en-US" dirty="0"/>
        </a:p>
      </dgm:t>
    </dgm:pt>
    <dgm:pt modelId="{68D74829-8A02-4EA5-8905-FE18C1EC3325}" type="parTrans" cxnId="{BC808ED4-9170-4924-BF04-CDC60CA1E3AD}">
      <dgm:prSet/>
      <dgm:spPr/>
      <dgm:t>
        <a:bodyPr/>
        <a:lstStyle/>
        <a:p>
          <a:endParaRPr lang="en-US"/>
        </a:p>
      </dgm:t>
    </dgm:pt>
    <dgm:pt modelId="{E0848DB0-385C-41A5-9F1A-9CD7F80EC5A4}" type="sibTrans" cxnId="{BC808ED4-9170-4924-BF04-CDC60CA1E3AD}">
      <dgm:prSet/>
      <dgm:spPr/>
      <dgm:t>
        <a:bodyPr/>
        <a:lstStyle/>
        <a:p>
          <a:endParaRPr lang="en-US"/>
        </a:p>
      </dgm:t>
    </dgm:pt>
    <dgm:pt modelId="{5E59C16C-A117-40B4-BB07-F82D58545E04}">
      <dgm:prSet phldrT="[Text]"/>
      <dgm:spPr/>
      <dgm:t>
        <a:bodyPr/>
        <a:lstStyle/>
        <a:p>
          <a:r>
            <a:rPr lang="en-US" dirty="0" smtClean="0"/>
            <a:t>Home, Business, Machinery, </a:t>
          </a:r>
          <a:r>
            <a:rPr lang="en-US" dirty="0" err="1" smtClean="0"/>
            <a:t>etc</a:t>
          </a:r>
          <a:endParaRPr lang="en-US" dirty="0"/>
        </a:p>
      </dgm:t>
    </dgm:pt>
    <dgm:pt modelId="{AF90E568-5BF8-42AC-AD40-AA053A758CD7}" type="parTrans" cxnId="{2D5C546A-7049-42A7-9011-AA70132ACDFB}">
      <dgm:prSet/>
      <dgm:spPr/>
      <dgm:t>
        <a:bodyPr/>
        <a:lstStyle/>
        <a:p>
          <a:endParaRPr lang="en-US"/>
        </a:p>
      </dgm:t>
    </dgm:pt>
    <dgm:pt modelId="{322F86E4-69E2-45D0-A32B-B6AE07057119}" type="sibTrans" cxnId="{2D5C546A-7049-42A7-9011-AA70132ACDFB}">
      <dgm:prSet/>
      <dgm:spPr/>
      <dgm:t>
        <a:bodyPr/>
        <a:lstStyle/>
        <a:p>
          <a:endParaRPr lang="en-US"/>
        </a:p>
      </dgm:t>
    </dgm:pt>
    <dgm:pt modelId="{212D7D90-07E2-4B04-930B-E7EBC7DA793A}">
      <dgm:prSet phldrT="[Text]"/>
      <dgm:spPr/>
      <dgm:t>
        <a:bodyPr/>
        <a:lstStyle/>
        <a:p>
          <a:r>
            <a:rPr lang="en-US" dirty="0" smtClean="0"/>
            <a:t>Derivatives </a:t>
          </a:r>
          <a:br>
            <a:rPr lang="en-US" dirty="0" smtClean="0"/>
          </a:br>
          <a:r>
            <a:rPr lang="en-US" dirty="0" smtClean="0"/>
            <a:t>(contingent)</a:t>
          </a:r>
          <a:endParaRPr lang="en-US" dirty="0"/>
        </a:p>
      </dgm:t>
    </dgm:pt>
    <dgm:pt modelId="{B49131F8-A071-41F0-A3DA-F04AE297CB6E}" type="parTrans" cxnId="{76C970FF-C066-45C5-A219-B1F0A9160A98}">
      <dgm:prSet/>
      <dgm:spPr/>
      <dgm:t>
        <a:bodyPr/>
        <a:lstStyle/>
        <a:p>
          <a:endParaRPr lang="en-US"/>
        </a:p>
      </dgm:t>
    </dgm:pt>
    <dgm:pt modelId="{408A6BA1-A81D-4C80-B0F0-87F69F2D47CF}" type="sibTrans" cxnId="{76C970FF-C066-45C5-A219-B1F0A9160A98}">
      <dgm:prSet/>
      <dgm:spPr/>
      <dgm:t>
        <a:bodyPr/>
        <a:lstStyle/>
        <a:p>
          <a:endParaRPr lang="en-US"/>
        </a:p>
      </dgm:t>
    </dgm:pt>
    <dgm:pt modelId="{7B69693C-81A6-4C20-BA44-A60A1045B2FA}" type="pres">
      <dgm:prSet presAssocID="{FCE21544-520B-4D82-824A-7AA8C739AC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E5D681-FAF6-49B1-B982-E3B503F1BEC5}" type="pres">
      <dgm:prSet presAssocID="{7FA35E0D-38A0-41C8-8986-13837C9D2663}" presName="hierRoot1" presStyleCnt="0"/>
      <dgm:spPr/>
    </dgm:pt>
    <dgm:pt modelId="{396AA6CF-76C0-4D0D-B3AD-5E7C3B55BD33}" type="pres">
      <dgm:prSet presAssocID="{7FA35E0D-38A0-41C8-8986-13837C9D2663}" presName="composite" presStyleCnt="0"/>
      <dgm:spPr/>
    </dgm:pt>
    <dgm:pt modelId="{D3C4AC3F-B6A6-4796-A434-7EC4C74786DE}" type="pres">
      <dgm:prSet presAssocID="{7FA35E0D-38A0-41C8-8986-13837C9D2663}" presName="image" presStyleLbl="node0" presStyleIdx="0" presStyleCnt="1"/>
      <dgm:spPr/>
    </dgm:pt>
    <dgm:pt modelId="{1371312E-2E5A-45C4-BC21-902E94AE6E09}" type="pres">
      <dgm:prSet presAssocID="{7FA35E0D-38A0-41C8-8986-13837C9D2663}" presName="text" presStyleLbl="revTx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21133-2B8E-4B3A-8BE7-4C174C1ED258}" type="pres">
      <dgm:prSet presAssocID="{7FA35E0D-38A0-41C8-8986-13837C9D2663}" presName="hierChild2" presStyleCnt="0"/>
      <dgm:spPr/>
    </dgm:pt>
    <dgm:pt modelId="{A5985022-91EF-4F4D-8EBC-6F854565A24D}" type="pres">
      <dgm:prSet presAssocID="{FA579EC9-4F0E-487A-A2EA-7F4601CDD06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150CC87-022C-4248-A0D7-2137F86D95EC}" type="pres">
      <dgm:prSet presAssocID="{103D0511-C067-4F13-B6DD-5951F4F9EDAB}" presName="hierRoot2" presStyleCnt="0"/>
      <dgm:spPr/>
    </dgm:pt>
    <dgm:pt modelId="{00BCB34C-6EFF-4DE7-81F3-820255A17351}" type="pres">
      <dgm:prSet presAssocID="{103D0511-C067-4F13-B6DD-5951F4F9EDAB}" presName="composite2" presStyleCnt="0"/>
      <dgm:spPr/>
    </dgm:pt>
    <dgm:pt modelId="{1545B3DD-C2DF-419D-864E-A34A42B4901B}" type="pres">
      <dgm:prSet presAssocID="{103D0511-C067-4F13-B6DD-5951F4F9EDAB}" presName="image2" presStyleLbl="node2" presStyleIdx="0" presStyleCnt="2"/>
      <dgm:spPr/>
    </dgm:pt>
    <dgm:pt modelId="{21EA4261-D3A8-4649-A488-7C4A25E42041}" type="pres">
      <dgm:prSet presAssocID="{103D0511-C067-4F13-B6DD-5951F4F9EDAB}" presName="text2" presStyleLbl="revTx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9FAF70-0040-47BE-8581-240C6EF1FB88}" type="pres">
      <dgm:prSet presAssocID="{103D0511-C067-4F13-B6DD-5951F4F9EDAB}" presName="hierChild3" presStyleCnt="0"/>
      <dgm:spPr/>
    </dgm:pt>
    <dgm:pt modelId="{AAE42875-6DAD-48C2-BE8B-C4953308B4F7}" type="pres">
      <dgm:prSet presAssocID="{6B05A74A-960E-4C34-9807-2E80B18EC97A}" presName="Name17" presStyleLbl="parChTrans1D3" presStyleIdx="0" presStyleCnt="4"/>
      <dgm:spPr/>
      <dgm:t>
        <a:bodyPr/>
        <a:lstStyle/>
        <a:p>
          <a:endParaRPr lang="en-US"/>
        </a:p>
      </dgm:t>
    </dgm:pt>
    <dgm:pt modelId="{080C5FF4-FC76-48CE-8068-F61E69D192E4}" type="pres">
      <dgm:prSet presAssocID="{216C4E65-2252-4F26-BA76-9D00A124FE4B}" presName="hierRoot3" presStyleCnt="0"/>
      <dgm:spPr/>
    </dgm:pt>
    <dgm:pt modelId="{E00038FB-D6C3-4ED9-9EAC-AEC5F7EA11B5}" type="pres">
      <dgm:prSet presAssocID="{216C4E65-2252-4F26-BA76-9D00A124FE4B}" presName="composite3" presStyleCnt="0"/>
      <dgm:spPr/>
    </dgm:pt>
    <dgm:pt modelId="{401B1758-53D5-4224-A5E3-A06C6AC47A8A}" type="pres">
      <dgm:prSet presAssocID="{216C4E65-2252-4F26-BA76-9D00A124FE4B}" presName="image3" presStyleLbl="node3" presStyleIdx="0" presStyleCnt="4"/>
      <dgm:spPr/>
    </dgm:pt>
    <dgm:pt modelId="{09005ED2-E4CD-41A7-A7E9-407F83D60668}" type="pres">
      <dgm:prSet presAssocID="{216C4E65-2252-4F26-BA76-9D00A124FE4B}" presName="text3" presStyleLbl="revTx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1D9D1-B3CC-4F3C-A6F2-E4C9918F8358}" type="pres">
      <dgm:prSet presAssocID="{216C4E65-2252-4F26-BA76-9D00A124FE4B}" presName="hierChild4" presStyleCnt="0"/>
      <dgm:spPr/>
    </dgm:pt>
    <dgm:pt modelId="{FFD275FE-7CBF-4DD2-BB0E-5BFC4F05E9C1}" type="pres">
      <dgm:prSet presAssocID="{F323F3F4-1595-4833-BE85-D13A263487F5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06829DA-E2E1-4809-97A3-AE65C19ED008}" type="pres">
      <dgm:prSet presAssocID="{C3EC70AD-06DE-4E85-A928-D0631124D467}" presName="hierRoot3" presStyleCnt="0"/>
      <dgm:spPr/>
    </dgm:pt>
    <dgm:pt modelId="{5A9C1EFB-1999-4DD3-A8E5-D7D143D7A292}" type="pres">
      <dgm:prSet presAssocID="{C3EC70AD-06DE-4E85-A928-D0631124D467}" presName="composite3" presStyleCnt="0"/>
      <dgm:spPr/>
    </dgm:pt>
    <dgm:pt modelId="{63C3EBBF-AD80-4BA3-826C-0A37A88C2B82}" type="pres">
      <dgm:prSet presAssocID="{C3EC70AD-06DE-4E85-A928-D0631124D467}" presName="image3" presStyleLbl="node3" presStyleIdx="1" presStyleCnt="4"/>
      <dgm:spPr/>
    </dgm:pt>
    <dgm:pt modelId="{A2E41EB1-E0CD-4E63-8AE1-F96FF8707B78}" type="pres">
      <dgm:prSet presAssocID="{C3EC70AD-06DE-4E85-A928-D0631124D467}" presName="text3" presStyleLbl="revTx" presStyleIdx="3" presStyleCnt="7" custScaleX="130058" custLinFactNeighborX="13309" custLinFactNeighborY="30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CC9CD1-07F6-41D5-83E5-78D574D7EF7E}" type="pres">
      <dgm:prSet presAssocID="{C3EC70AD-06DE-4E85-A928-D0631124D467}" presName="hierChild4" presStyleCnt="0"/>
      <dgm:spPr/>
    </dgm:pt>
    <dgm:pt modelId="{EAE094A2-7E7F-4ED8-A7D2-47C05F4218F6}" type="pres">
      <dgm:prSet presAssocID="{B49131F8-A071-41F0-A3DA-F04AE297CB6E}" presName="Name17" presStyleLbl="parChTrans1D3" presStyleIdx="2" presStyleCnt="4"/>
      <dgm:spPr/>
      <dgm:t>
        <a:bodyPr/>
        <a:lstStyle/>
        <a:p>
          <a:endParaRPr lang="en-US"/>
        </a:p>
      </dgm:t>
    </dgm:pt>
    <dgm:pt modelId="{C9453610-D6F9-44A2-AEC9-797EF26537D2}" type="pres">
      <dgm:prSet presAssocID="{212D7D90-07E2-4B04-930B-E7EBC7DA793A}" presName="hierRoot3" presStyleCnt="0"/>
      <dgm:spPr/>
    </dgm:pt>
    <dgm:pt modelId="{A176455B-47D2-48DC-B019-465BCEB92A8C}" type="pres">
      <dgm:prSet presAssocID="{212D7D90-07E2-4B04-930B-E7EBC7DA793A}" presName="composite3" presStyleCnt="0"/>
      <dgm:spPr/>
    </dgm:pt>
    <dgm:pt modelId="{B9FBAB35-0309-4B15-A19C-54006EB1D31C}" type="pres">
      <dgm:prSet presAssocID="{212D7D90-07E2-4B04-930B-E7EBC7DA793A}" presName="image3" presStyleLbl="node3" presStyleIdx="2" presStyleCnt="4"/>
      <dgm:spPr/>
    </dgm:pt>
    <dgm:pt modelId="{8C26F9E7-C721-4EA8-A35F-29FE11A1A14D}" type="pres">
      <dgm:prSet presAssocID="{212D7D90-07E2-4B04-930B-E7EBC7DA793A}" presName="text3" presStyleLbl="revTx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E92D9-7349-4466-8510-4479751BF52A}" type="pres">
      <dgm:prSet presAssocID="{212D7D90-07E2-4B04-930B-E7EBC7DA793A}" presName="hierChild4" presStyleCnt="0"/>
      <dgm:spPr/>
    </dgm:pt>
    <dgm:pt modelId="{FD53AFCC-424C-4493-85C5-4BBA99DEF315}" type="pres">
      <dgm:prSet presAssocID="{68D74829-8A02-4EA5-8905-FE18C1EC332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B2B4983-CCB6-4528-B324-A51FC0B24870}" type="pres">
      <dgm:prSet presAssocID="{D4171C97-CD40-4DE0-AFAE-BB125F6EA4B7}" presName="hierRoot2" presStyleCnt="0"/>
      <dgm:spPr/>
    </dgm:pt>
    <dgm:pt modelId="{3B507341-AB07-48E6-851A-CDDF5F32B600}" type="pres">
      <dgm:prSet presAssocID="{D4171C97-CD40-4DE0-AFAE-BB125F6EA4B7}" presName="composite2" presStyleCnt="0"/>
      <dgm:spPr/>
    </dgm:pt>
    <dgm:pt modelId="{E9ACF6F3-E3A0-4A97-B98D-7FACAC577315}" type="pres">
      <dgm:prSet presAssocID="{D4171C97-CD40-4DE0-AFAE-BB125F6EA4B7}" presName="image2" presStyleLbl="node2" presStyleIdx="1" presStyleCnt="2"/>
      <dgm:spPr/>
    </dgm:pt>
    <dgm:pt modelId="{E884BA01-50EC-4F95-AD45-C7F43D80E86B}" type="pres">
      <dgm:prSet presAssocID="{D4171C97-CD40-4DE0-AFAE-BB125F6EA4B7}" presName="text2" presStyleLbl="revTx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180784-5A33-4E00-8212-1AC73173873F}" type="pres">
      <dgm:prSet presAssocID="{D4171C97-CD40-4DE0-AFAE-BB125F6EA4B7}" presName="hierChild3" presStyleCnt="0"/>
      <dgm:spPr/>
    </dgm:pt>
    <dgm:pt modelId="{755E82A3-4CCC-49B0-83FF-9D468A47FC4F}" type="pres">
      <dgm:prSet presAssocID="{AF90E568-5BF8-42AC-AD40-AA053A758CD7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BA5B867-2DB4-4EE0-9194-9688DCE07D5E}" type="pres">
      <dgm:prSet presAssocID="{5E59C16C-A117-40B4-BB07-F82D58545E04}" presName="hierRoot3" presStyleCnt="0"/>
      <dgm:spPr/>
    </dgm:pt>
    <dgm:pt modelId="{0752E453-B639-4E53-8B9A-FA946D9A6E3D}" type="pres">
      <dgm:prSet presAssocID="{5E59C16C-A117-40B4-BB07-F82D58545E04}" presName="composite3" presStyleCnt="0"/>
      <dgm:spPr/>
    </dgm:pt>
    <dgm:pt modelId="{14258CAE-4568-4475-A205-7E774A42D8CB}" type="pres">
      <dgm:prSet presAssocID="{5E59C16C-A117-40B4-BB07-F82D58545E04}" presName="image3" presStyleLbl="node3" presStyleIdx="3" presStyleCnt="4"/>
      <dgm:spPr/>
    </dgm:pt>
    <dgm:pt modelId="{38F78A0D-9080-42D5-9C2B-9DFD1BBB2762}" type="pres">
      <dgm:prSet presAssocID="{5E59C16C-A117-40B4-BB07-F82D58545E04}" presName="text3" presStyleLbl="revTx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D4CD3B-B7D3-430B-8CB1-226720F8CE13}" type="pres">
      <dgm:prSet presAssocID="{5E59C16C-A117-40B4-BB07-F82D58545E04}" presName="hierChild4" presStyleCnt="0"/>
      <dgm:spPr/>
    </dgm:pt>
  </dgm:ptLst>
  <dgm:cxnLst>
    <dgm:cxn modelId="{2BEF8A6C-90D1-48F8-8D41-E9A173DFC1A5}" type="presOf" srcId="{6B05A74A-960E-4C34-9807-2E80B18EC97A}" destId="{AAE42875-6DAD-48C2-BE8B-C4953308B4F7}" srcOrd="0" destOrd="0" presId="urn:microsoft.com/office/officeart/2009/layout/CirclePictureHierarchy"/>
    <dgm:cxn modelId="{C8E9DC1D-3B13-4609-8231-4DD8192254BE}" type="presOf" srcId="{FA579EC9-4F0E-487A-A2EA-7F4601CDD067}" destId="{A5985022-91EF-4F4D-8EBC-6F854565A24D}" srcOrd="0" destOrd="0" presId="urn:microsoft.com/office/officeart/2009/layout/CirclePictureHierarchy"/>
    <dgm:cxn modelId="{BE8E281E-A2A7-4795-BF0E-E52520487016}" srcId="{103D0511-C067-4F13-B6DD-5951F4F9EDAB}" destId="{C3EC70AD-06DE-4E85-A928-D0631124D467}" srcOrd="1" destOrd="0" parTransId="{F323F3F4-1595-4833-BE85-D13A263487F5}" sibTransId="{70D4CAFA-38DF-449A-80BE-D3F407DF474F}"/>
    <dgm:cxn modelId="{2D5C546A-7049-42A7-9011-AA70132ACDFB}" srcId="{D4171C97-CD40-4DE0-AFAE-BB125F6EA4B7}" destId="{5E59C16C-A117-40B4-BB07-F82D58545E04}" srcOrd="0" destOrd="0" parTransId="{AF90E568-5BF8-42AC-AD40-AA053A758CD7}" sibTransId="{322F86E4-69E2-45D0-A32B-B6AE07057119}"/>
    <dgm:cxn modelId="{86DEA3F0-64CB-4900-96C3-5FD067F373A0}" type="presOf" srcId="{216C4E65-2252-4F26-BA76-9D00A124FE4B}" destId="{09005ED2-E4CD-41A7-A7E9-407F83D60668}" srcOrd="0" destOrd="0" presId="urn:microsoft.com/office/officeart/2009/layout/CirclePictureHierarchy"/>
    <dgm:cxn modelId="{BC808ED4-9170-4924-BF04-CDC60CA1E3AD}" srcId="{7FA35E0D-38A0-41C8-8986-13837C9D2663}" destId="{D4171C97-CD40-4DE0-AFAE-BB125F6EA4B7}" srcOrd="1" destOrd="0" parTransId="{68D74829-8A02-4EA5-8905-FE18C1EC3325}" sibTransId="{E0848DB0-385C-41A5-9F1A-9CD7F80EC5A4}"/>
    <dgm:cxn modelId="{B690046C-DFB4-4CA1-B7E4-B7FD15BB5DC8}" type="presOf" srcId="{C3EC70AD-06DE-4E85-A928-D0631124D467}" destId="{A2E41EB1-E0CD-4E63-8AE1-F96FF8707B78}" srcOrd="0" destOrd="0" presId="urn:microsoft.com/office/officeart/2009/layout/CirclePictureHierarchy"/>
    <dgm:cxn modelId="{28047E3C-A328-4029-A955-DF91E94741A6}" type="presOf" srcId="{FCE21544-520B-4D82-824A-7AA8C739ACCF}" destId="{7B69693C-81A6-4C20-BA44-A60A1045B2FA}" srcOrd="0" destOrd="0" presId="urn:microsoft.com/office/officeart/2009/layout/CirclePictureHierarchy"/>
    <dgm:cxn modelId="{C07A3B03-E873-450C-B0A9-840D7C0D5AE1}" srcId="{FCE21544-520B-4D82-824A-7AA8C739ACCF}" destId="{7FA35E0D-38A0-41C8-8986-13837C9D2663}" srcOrd="0" destOrd="0" parTransId="{534F96D6-39EE-454F-9499-4E3DC04C200D}" sibTransId="{B95AD522-CBA2-4954-A227-CB6351B8488F}"/>
    <dgm:cxn modelId="{1970440F-19E7-412B-89E5-BB094752CCE7}" srcId="{7FA35E0D-38A0-41C8-8986-13837C9D2663}" destId="{103D0511-C067-4F13-B6DD-5951F4F9EDAB}" srcOrd="0" destOrd="0" parTransId="{FA579EC9-4F0E-487A-A2EA-7F4601CDD067}" sibTransId="{9BDD3CE9-A413-429F-A56F-F2213A34942D}"/>
    <dgm:cxn modelId="{76C970FF-C066-45C5-A219-B1F0A9160A98}" srcId="{103D0511-C067-4F13-B6DD-5951F4F9EDAB}" destId="{212D7D90-07E2-4B04-930B-E7EBC7DA793A}" srcOrd="2" destOrd="0" parTransId="{B49131F8-A071-41F0-A3DA-F04AE297CB6E}" sibTransId="{408A6BA1-A81D-4C80-B0F0-87F69F2D47CF}"/>
    <dgm:cxn modelId="{578E17C0-D7B1-49C1-B9A8-33E504A224C5}" type="presOf" srcId="{212D7D90-07E2-4B04-930B-E7EBC7DA793A}" destId="{8C26F9E7-C721-4EA8-A35F-29FE11A1A14D}" srcOrd="0" destOrd="0" presId="urn:microsoft.com/office/officeart/2009/layout/CirclePictureHierarchy"/>
    <dgm:cxn modelId="{D19E756D-D8CF-432C-9622-2D544898438B}" type="presOf" srcId="{7FA35E0D-38A0-41C8-8986-13837C9D2663}" destId="{1371312E-2E5A-45C4-BC21-902E94AE6E09}" srcOrd="0" destOrd="0" presId="urn:microsoft.com/office/officeart/2009/layout/CirclePictureHierarchy"/>
    <dgm:cxn modelId="{5DED15D7-45A0-41F6-A7E5-1A918C9B5DD6}" srcId="{103D0511-C067-4F13-B6DD-5951F4F9EDAB}" destId="{216C4E65-2252-4F26-BA76-9D00A124FE4B}" srcOrd="0" destOrd="0" parTransId="{6B05A74A-960E-4C34-9807-2E80B18EC97A}" sibTransId="{A491B302-696B-4F57-AB24-727F09888A05}"/>
    <dgm:cxn modelId="{B8AFE293-2E48-4901-A470-E445605C3F09}" type="presOf" srcId="{F323F3F4-1595-4833-BE85-D13A263487F5}" destId="{FFD275FE-7CBF-4DD2-BB0E-5BFC4F05E9C1}" srcOrd="0" destOrd="0" presId="urn:microsoft.com/office/officeart/2009/layout/CirclePictureHierarchy"/>
    <dgm:cxn modelId="{56F5B1D0-FD8C-4141-8D8C-9EB78BEBBA5F}" type="presOf" srcId="{AF90E568-5BF8-42AC-AD40-AA053A758CD7}" destId="{755E82A3-4CCC-49B0-83FF-9D468A47FC4F}" srcOrd="0" destOrd="0" presId="urn:microsoft.com/office/officeart/2009/layout/CirclePictureHierarchy"/>
    <dgm:cxn modelId="{5838B7B0-5AFB-44D9-9657-DD6378B6A9DE}" type="presOf" srcId="{68D74829-8A02-4EA5-8905-FE18C1EC3325}" destId="{FD53AFCC-424C-4493-85C5-4BBA99DEF315}" srcOrd="0" destOrd="0" presId="urn:microsoft.com/office/officeart/2009/layout/CirclePictureHierarchy"/>
    <dgm:cxn modelId="{79118406-7EFF-4BD0-AED4-A9ED57148DB6}" type="presOf" srcId="{5E59C16C-A117-40B4-BB07-F82D58545E04}" destId="{38F78A0D-9080-42D5-9C2B-9DFD1BBB2762}" srcOrd="0" destOrd="0" presId="urn:microsoft.com/office/officeart/2009/layout/CirclePictureHierarchy"/>
    <dgm:cxn modelId="{722E45AB-3B9C-409F-BDAD-7C2479053075}" type="presOf" srcId="{B49131F8-A071-41F0-A3DA-F04AE297CB6E}" destId="{EAE094A2-7E7F-4ED8-A7D2-47C05F4218F6}" srcOrd="0" destOrd="0" presId="urn:microsoft.com/office/officeart/2009/layout/CirclePictureHierarchy"/>
    <dgm:cxn modelId="{3A673D09-C490-43DC-AA8B-A8053C9FE0BE}" type="presOf" srcId="{D4171C97-CD40-4DE0-AFAE-BB125F6EA4B7}" destId="{E884BA01-50EC-4F95-AD45-C7F43D80E86B}" srcOrd="0" destOrd="0" presId="urn:microsoft.com/office/officeart/2009/layout/CirclePictureHierarchy"/>
    <dgm:cxn modelId="{0735D40B-8DE5-4731-BB2D-FDAFACD6D078}" type="presOf" srcId="{103D0511-C067-4F13-B6DD-5951F4F9EDAB}" destId="{21EA4261-D3A8-4649-A488-7C4A25E42041}" srcOrd="0" destOrd="0" presId="urn:microsoft.com/office/officeart/2009/layout/CirclePictureHierarchy"/>
    <dgm:cxn modelId="{D2F224A6-C4D6-479A-A6F2-124A820C7F21}" type="presParOf" srcId="{7B69693C-81A6-4C20-BA44-A60A1045B2FA}" destId="{06E5D681-FAF6-49B1-B982-E3B503F1BEC5}" srcOrd="0" destOrd="0" presId="urn:microsoft.com/office/officeart/2009/layout/CirclePictureHierarchy"/>
    <dgm:cxn modelId="{54BBB3C9-B36C-41F2-ACF0-AD3C2E1BCC33}" type="presParOf" srcId="{06E5D681-FAF6-49B1-B982-E3B503F1BEC5}" destId="{396AA6CF-76C0-4D0D-B3AD-5E7C3B55BD33}" srcOrd="0" destOrd="0" presId="urn:microsoft.com/office/officeart/2009/layout/CirclePictureHierarchy"/>
    <dgm:cxn modelId="{BDF81EB3-AD02-4AF2-84B2-8E3A2E362045}" type="presParOf" srcId="{396AA6CF-76C0-4D0D-B3AD-5E7C3B55BD33}" destId="{D3C4AC3F-B6A6-4796-A434-7EC4C74786DE}" srcOrd="0" destOrd="0" presId="urn:microsoft.com/office/officeart/2009/layout/CirclePictureHierarchy"/>
    <dgm:cxn modelId="{CAC22E67-FA89-4FD4-9D51-BBFAB57C18EA}" type="presParOf" srcId="{396AA6CF-76C0-4D0D-B3AD-5E7C3B55BD33}" destId="{1371312E-2E5A-45C4-BC21-902E94AE6E09}" srcOrd="1" destOrd="0" presId="urn:microsoft.com/office/officeart/2009/layout/CirclePictureHierarchy"/>
    <dgm:cxn modelId="{DF5AA9F3-CD74-4BB8-97C3-4942CE7D4E8F}" type="presParOf" srcId="{06E5D681-FAF6-49B1-B982-E3B503F1BEC5}" destId="{D6721133-2B8E-4B3A-8BE7-4C174C1ED258}" srcOrd="1" destOrd="0" presId="urn:microsoft.com/office/officeart/2009/layout/CirclePictureHierarchy"/>
    <dgm:cxn modelId="{85C160A5-5261-45E3-81C4-CFFC82CF5317}" type="presParOf" srcId="{D6721133-2B8E-4B3A-8BE7-4C174C1ED258}" destId="{A5985022-91EF-4F4D-8EBC-6F854565A24D}" srcOrd="0" destOrd="0" presId="urn:microsoft.com/office/officeart/2009/layout/CirclePictureHierarchy"/>
    <dgm:cxn modelId="{E14AB86A-51AF-469B-8E69-7AEB38EC2E7B}" type="presParOf" srcId="{D6721133-2B8E-4B3A-8BE7-4C174C1ED258}" destId="{E150CC87-022C-4248-A0D7-2137F86D95EC}" srcOrd="1" destOrd="0" presId="urn:microsoft.com/office/officeart/2009/layout/CirclePictureHierarchy"/>
    <dgm:cxn modelId="{462C2E4E-91F5-4678-8E05-899985F4340C}" type="presParOf" srcId="{E150CC87-022C-4248-A0D7-2137F86D95EC}" destId="{00BCB34C-6EFF-4DE7-81F3-820255A17351}" srcOrd="0" destOrd="0" presId="urn:microsoft.com/office/officeart/2009/layout/CirclePictureHierarchy"/>
    <dgm:cxn modelId="{F3A56F56-7F64-428D-8B2B-9AB1A8E0B6E1}" type="presParOf" srcId="{00BCB34C-6EFF-4DE7-81F3-820255A17351}" destId="{1545B3DD-C2DF-419D-864E-A34A42B4901B}" srcOrd="0" destOrd="0" presId="urn:microsoft.com/office/officeart/2009/layout/CirclePictureHierarchy"/>
    <dgm:cxn modelId="{A35AC101-EB18-4095-8727-826986A5B72C}" type="presParOf" srcId="{00BCB34C-6EFF-4DE7-81F3-820255A17351}" destId="{21EA4261-D3A8-4649-A488-7C4A25E42041}" srcOrd="1" destOrd="0" presId="urn:microsoft.com/office/officeart/2009/layout/CirclePictureHierarchy"/>
    <dgm:cxn modelId="{90B18923-6E0F-4EA4-B34C-E5557571D5EC}" type="presParOf" srcId="{E150CC87-022C-4248-A0D7-2137F86D95EC}" destId="{789FAF70-0040-47BE-8581-240C6EF1FB88}" srcOrd="1" destOrd="0" presId="urn:microsoft.com/office/officeart/2009/layout/CirclePictureHierarchy"/>
    <dgm:cxn modelId="{AA48A8DD-5856-402A-9A5A-A5A527217087}" type="presParOf" srcId="{789FAF70-0040-47BE-8581-240C6EF1FB88}" destId="{AAE42875-6DAD-48C2-BE8B-C4953308B4F7}" srcOrd="0" destOrd="0" presId="urn:microsoft.com/office/officeart/2009/layout/CirclePictureHierarchy"/>
    <dgm:cxn modelId="{B9B7AD6A-0648-4D50-8C40-0C694A490A7C}" type="presParOf" srcId="{789FAF70-0040-47BE-8581-240C6EF1FB88}" destId="{080C5FF4-FC76-48CE-8068-F61E69D192E4}" srcOrd="1" destOrd="0" presId="urn:microsoft.com/office/officeart/2009/layout/CirclePictureHierarchy"/>
    <dgm:cxn modelId="{2EDCADE7-BB69-4A27-A8A1-D27014B99F72}" type="presParOf" srcId="{080C5FF4-FC76-48CE-8068-F61E69D192E4}" destId="{E00038FB-D6C3-4ED9-9EAC-AEC5F7EA11B5}" srcOrd="0" destOrd="0" presId="urn:microsoft.com/office/officeart/2009/layout/CirclePictureHierarchy"/>
    <dgm:cxn modelId="{7D7437A6-12CA-45F2-82B8-78C69A55EDA6}" type="presParOf" srcId="{E00038FB-D6C3-4ED9-9EAC-AEC5F7EA11B5}" destId="{401B1758-53D5-4224-A5E3-A06C6AC47A8A}" srcOrd="0" destOrd="0" presId="urn:microsoft.com/office/officeart/2009/layout/CirclePictureHierarchy"/>
    <dgm:cxn modelId="{8CD08A24-F4C6-4A09-8F30-431C9AD4B7A5}" type="presParOf" srcId="{E00038FB-D6C3-4ED9-9EAC-AEC5F7EA11B5}" destId="{09005ED2-E4CD-41A7-A7E9-407F83D60668}" srcOrd="1" destOrd="0" presId="urn:microsoft.com/office/officeart/2009/layout/CirclePictureHierarchy"/>
    <dgm:cxn modelId="{5AEA4F73-CE0E-4B14-AD53-1D83D3E27253}" type="presParOf" srcId="{080C5FF4-FC76-48CE-8068-F61E69D192E4}" destId="{6151D9D1-B3CC-4F3C-A6F2-E4C9918F8358}" srcOrd="1" destOrd="0" presId="urn:microsoft.com/office/officeart/2009/layout/CirclePictureHierarchy"/>
    <dgm:cxn modelId="{6791806E-79E0-4FE9-A4B8-4F2B2257E69F}" type="presParOf" srcId="{789FAF70-0040-47BE-8581-240C6EF1FB88}" destId="{FFD275FE-7CBF-4DD2-BB0E-5BFC4F05E9C1}" srcOrd="2" destOrd="0" presId="urn:microsoft.com/office/officeart/2009/layout/CirclePictureHierarchy"/>
    <dgm:cxn modelId="{747D8BAD-C89F-46E6-93E6-6886AB1BAF08}" type="presParOf" srcId="{789FAF70-0040-47BE-8581-240C6EF1FB88}" destId="{506829DA-E2E1-4809-97A3-AE65C19ED008}" srcOrd="3" destOrd="0" presId="urn:microsoft.com/office/officeart/2009/layout/CirclePictureHierarchy"/>
    <dgm:cxn modelId="{9369AB63-2134-43EE-92FB-F794B7CAD596}" type="presParOf" srcId="{506829DA-E2E1-4809-97A3-AE65C19ED008}" destId="{5A9C1EFB-1999-4DD3-A8E5-D7D143D7A292}" srcOrd="0" destOrd="0" presId="urn:microsoft.com/office/officeart/2009/layout/CirclePictureHierarchy"/>
    <dgm:cxn modelId="{F72AB832-21C7-455F-B15B-CAB278152F3A}" type="presParOf" srcId="{5A9C1EFB-1999-4DD3-A8E5-D7D143D7A292}" destId="{63C3EBBF-AD80-4BA3-826C-0A37A88C2B82}" srcOrd="0" destOrd="0" presId="urn:microsoft.com/office/officeart/2009/layout/CirclePictureHierarchy"/>
    <dgm:cxn modelId="{7AEB2F2F-22C4-4BFC-9E71-FC0FB2B135D7}" type="presParOf" srcId="{5A9C1EFB-1999-4DD3-A8E5-D7D143D7A292}" destId="{A2E41EB1-E0CD-4E63-8AE1-F96FF8707B78}" srcOrd="1" destOrd="0" presId="urn:microsoft.com/office/officeart/2009/layout/CirclePictureHierarchy"/>
    <dgm:cxn modelId="{4281FECD-B827-4764-8994-DC1E2C50DE02}" type="presParOf" srcId="{506829DA-E2E1-4809-97A3-AE65C19ED008}" destId="{77CC9CD1-07F6-41D5-83E5-78D574D7EF7E}" srcOrd="1" destOrd="0" presId="urn:microsoft.com/office/officeart/2009/layout/CirclePictureHierarchy"/>
    <dgm:cxn modelId="{A03AEBFB-614E-4466-A5FA-B681A04B7B17}" type="presParOf" srcId="{789FAF70-0040-47BE-8581-240C6EF1FB88}" destId="{EAE094A2-7E7F-4ED8-A7D2-47C05F4218F6}" srcOrd="4" destOrd="0" presId="urn:microsoft.com/office/officeart/2009/layout/CirclePictureHierarchy"/>
    <dgm:cxn modelId="{9C2E5EB5-4284-4C91-86FC-34078A034B54}" type="presParOf" srcId="{789FAF70-0040-47BE-8581-240C6EF1FB88}" destId="{C9453610-D6F9-44A2-AEC9-797EF26537D2}" srcOrd="5" destOrd="0" presId="urn:microsoft.com/office/officeart/2009/layout/CirclePictureHierarchy"/>
    <dgm:cxn modelId="{DDBB9189-0088-418B-9251-B7707C325123}" type="presParOf" srcId="{C9453610-D6F9-44A2-AEC9-797EF26537D2}" destId="{A176455B-47D2-48DC-B019-465BCEB92A8C}" srcOrd="0" destOrd="0" presId="urn:microsoft.com/office/officeart/2009/layout/CirclePictureHierarchy"/>
    <dgm:cxn modelId="{EBB8485E-5447-42F4-A8AA-E1E5ED327E0D}" type="presParOf" srcId="{A176455B-47D2-48DC-B019-465BCEB92A8C}" destId="{B9FBAB35-0309-4B15-A19C-54006EB1D31C}" srcOrd="0" destOrd="0" presId="urn:microsoft.com/office/officeart/2009/layout/CirclePictureHierarchy"/>
    <dgm:cxn modelId="{F340FE47-CCA3-40C6-BF72-9174A90106C9}" type="presParOf" srcId="{A176455B-47D2-48DC-B019-465BCEB92A8C}" destId="{8C26F9E7-C721-4EA8-A35F-29FE11A1A14D}" srcOrd="1" destOrd="0" presId="urn:microsoft.com/office/officeart/2009/layout/CirclePictureHierarchy"/>
    <dgm:cxn modelId="{02B4AB1F-0545-4238-8D7E-5277421621AD}" type="presParOf" srcId="{C9453610-D6F9-44A2-AEC9-797EF26537D2}" destId="{3C6E92D9-7349-4466-8510-4479751BF52A}" srcOrd="1" destOrd="0" presId="urn:microsoft.com/office/officeart/2009/layout/CirclePictureHierarchy"/>
    <dgm:cxn modelId="{6DF2331E-E13A-47C0-958A-A70C3E66D8BC}" type="presParOf" srcId="{D6721133-2B8E-4B3A-8BE7-4C174C1ED258}" destId="{FD53AFCC-424C-4493-85C5-4BBA99DEF315}" srcOrd="2" destOrd="0" presId="urn:microsoft.com/office/officeart/2009/layout/CirclePictureHierarchy"/>
    <dgm:cxn modelId="{B04C0AA8-1FDD-44E1-A6A5-63F7C44C6A6C}" type="presParOf" srcId="{D6721133-2B8E-4B3A-8BE7-4C174C1ED258}" destId="{1B2B4983-CCB6-4528-B324-A51FC0B24870}" srcOrd="3" destOrd="0" presId="urn:microsoft.com/office/officeart/2009/layout/CirclePictureHierarchy"/>
    <dgm:cxn modelId="{6AB47427-DDFB-490A-9F34-8509772C5F0E}" type="presParOf" srcId="{1B2B4983-CCB6-4528-B324-A51FC0B24870}" destId="{3B507341-AB07-48E6-851A-CDDF5F32B600}" srcOrd="0" destOrd="0" presId="urn:microsoft.com/office/officeart/2009/layout/CirclePictureHierarchy"/>
    <dgm:cxn modelId="{BC913462-3F6B-4F56-B8DF-E3188458732D}" type="presParOf" srcId="{3B507341-AB07-48E6-851A-CDDF5F32B600}" destId="{E9ACF6F3-E3A0-4A97-B98D-7FACAC577315}" srcOrd="0" destOrd="0" presId="urn:microsoft.com/office/officeart/2009/layout/CirclePictureHierarchy"/>
    <dgm:cxn modelId="{295C8F86-5873-4B84-9588-DC2EBEE82E72}" type="presParOf" srcId="{3B507341-AB07-48E6-851A-CDDF5F32B600}" destId="{E884BA01-50EC-4F95-AD45-C7F43D80E86B}" srcOrd="1" destOrd="0" presId="urn:microsoft.com/office/officeart/2009/layout/CirclePictureHierarchy"/>
    <dgm:cxn modelId="{3C9536F9-80FE-4AA2-9D6E-01AFF65C8264}" type="presParOf" srcId="{1B2B4983-CCB6-4528-B324-A51FC0B24870}" destId="{D7180784-5A33-4E00-8212-1AC73173873F}" srcOrd="1" destOrd="0" presId="urn:microsoft.com/office/officeart/2009/layout/CirclePictureHierarchy"/>
    <dgm:cxn modelId="{31045E7D-2DCD-44ED-86A0-163ABC10C0EA}" type="presParOf" srcId="{D7180784-5A33-4E00-8212-1AC73173873F}" destId="{755E82A3-4CCC-49B0-83FF-9D468A47FC4F}" srcOrd="0" destOrd="0" presId="urn:microsoft.com/office/officeart/2009/layout/CirclePictureHierarchy"/>
    <dgm:cxn modelId="{98ABBF92-BA4A-49D7-AF33-F556896D461F}" type="presParOf" srcId="{D7180784-5A33-4E00-8212-1AC73173873F}" destId="{8BA5B867-2DB4-4EE0-9194-9688DCE07D5E}" srcOrd="1" destOrd="0" presId="urn:microsoft.com/office/officeart/2009/layout/CirclePictureHierarchy"/>
    <dgm:cxn modelId="{B035B000-4C3F-45BE-AB2D-6C670852264D}" type="presParOf" srcId="{8BA5B867-2DB4-4EE0-9194-9688DCE07D5E}" destId="{0752E453-B639-4E53-8B9A-FA946D9A6E3D}" srcOrd="0" destOrd="0" presId="urn:microsoft.com/office/officeart/2009/layout/CirclePictureHierarchy"/>
    <dgm:cxn modelId="{CA8B7173-1DBE-4064-9953-5C155D90B60B}" type="presParOf" srcId="{0752E453-B639-4E53-8B9A-FA946D9A6E3D}" destId="{14258CAE-4568-4475-A205-7E774A42D8CB}" srcOrd="0" destOrd="0" presId="urn:microsoft.com/office/officeart/2009/layout/CirclePictureHierarchy"/>
    <dgm:cxn modelId="{3F215BD0-D079-4EA2-8E15-9957DAB4E89C}" type="presParOf" srcId="{0752E453-B639-4E53-8B9A-FA946D9A6E3D}" destId="{38F78A0D-9080-42D5-9C2B-9DFD1BBB2762}" srcOrd="1" destOrd="0" presId="urn:microsoft.com/office/officeart/2009/layout/CirclePictureHierarchy"/>
    <dgm:cxn modelId="{89B0C758-CF15-4E7E-8066-CB0EC03D3EAD}" type="presParOf" srcId="{8BA5B867-2DB4-4EE0-9194-9688DCE07D5E}" destId="{F6D4CD3B-B7D3-430B-8CB1-226720F8CE13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E82A3-4CCC-49B0-83FF-9D468A47FC4F}">
      <dsp:nvSpPr>
        <dsp:cNvPr id="0" name=""/>
        <dsp:cNvSpPr/>
      </dsp:nvSpPr>
      <dsp:spPr>
        <a:xfrm>
          <a:off x="7179767" y="3070258"/>
          <a:ext cx="91440" cy="253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34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3AFCC-424C-4493-85C5-4BBA99DEF315}">
      <dsp:nvSpPr>
        <dsp:cNvPr id="0" name=""/>
        <dsp:cNvSpPr/>
      </dsp:nvSpPr>
      <dsp:spPr>
        <a:xfrm>
          <a:off x="4967756" y="2012334"/>
          <a:ext cx="2257730" cy="253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15"/>
              </a:lnTo>
              <a:lnTo>
                <a:pt x="2257730" y="127715"/>
              </a:lnTo>
              <a:lnTo>
                <a:pt x="2257730" y="253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094A2-7E7F-4ED8-A7D2-47C05F4218F6}">
      <dsp:nvSpPr>
        <dsp:cNvPr id="0" name=""/>
        <dsp:cNvSpPr/>
      </dsp:nvSpPr>
      <dsp:spPr>
        <a:xfrm>
          <a:off x="2710026" y="3070258"/>
          <a:ext cx="2303071" cy="253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15"/>
              </a:lnTo>
              <a:lnTo>
                <a:pt x="2303071" y="127715"/>
              </a:lnTo>
              <a:lnTo>
                <a:pt x="2303071" y="2534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275FE-7CBF-4DD2-BB0E-5BFC4F05E9C1}">
      <dsp:nvSpPr>
        <dsp:cNvPr id="0" name=""/>
        <dsp:cNvSpPr/>
      </dsp:nvSpPr>
      <dsp:spPr>
        <a:xfrm>
          <a:off x="2573624" y="3070258"/>
          <a:ext cx="91440" cy="253419"/>
        </a:xfrm>
        <a:custGeom>
          <a:avLst/>
          <a:gdLst/>
          <a:ahLst/>
          <a:cxnLst/>
          <a:rect l="0" t="0" r="0" b="0"/>
          <a:pathLst>
            <a:path>
              <a:moveTo>
                <a:pt x="136401" y="0"/>
              </a:moveTo>
              <a:lnTo>
                <a:pt x="136401" y="127715"/>
              </a:lnTo>
              <a:lnTo>
                <a:pt x="45720" y="127715"/>
              </a:lnTo>
              <a:lnTo>
                <a:pt x="45720" y="2534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42875-6DAD-48C2-BE8B-C4953308B4F7}">
      <dsp:nvSpPr>
        <dsp:cNvPr id="0" name=""/>
        <dsp:cNvSpPr/>
      </dsp:nvSpPr>
      <dsp:spPr>
        <a:xfrm>
          <a:off x="406954" y="3070258"/>
          <a:ext cx="2303071" cy="253419"/>
        </a:xfrm>
        <a:custGeom>
          <a:avLst/>
          <a:gdLst/>
          <a:ahLst/>
          <a:cxnLst/>
          <a:rect l="0" t="0" r="0" b="0"/>
          <a:pathLst>
            <a:path>
              <a:moveTo>
                <a:pt x="2303071" y="0"/>
              </a:moveTo>
              <a:lnTo>
                <a:pt x="2303071" y="127715"/>
              </a:lnTo>
              <a:lnTo>
                <a:pt x="0" y="127715"/>
              </a:lnTo>
              <a:lnTo>
                <a:pt x="0" y="2534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85022-91EF-4F4D-8EBC-6F854565A24D}">
      <dsp:nvSpPr>
        <dsp:cNvPr id="0" name=""/>
        <dsp:cNvSpPr/>
      </dsp:nvSpPr>
      <dsp:spPr>
        <a:xfrm>
          <a:off x="2710026" y="2012334"/>
          <a:ext cx="2257730" cy="253419"/>
        </a:xfrm>
        <a:custGeom>
          <a:avLst/>
          <a:gdLst/>
          <a:ahLst/>
          <a:cxnLst/>
          <a:rect l="0" t="0" r="0" b="0"/>
          <a:pathLst>
            <a:path>
              <a:moveTo>
                <a:pt x="2257730" y="0"/>
              </a:moveTo>
              <a:lnTo>
                <a:pt x="2257730" y="127715"/>
              </a:lnTo>
              <a:lnTo>
                <a:pt x="0" y="127715"/>
              </a:lnTo>
              <a:lnTo>
                <a:pt x="0" y="253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4AC3F-B6A6-4796-A434-7EC4C74786DE}">
      <dsp:nvSpPr>
        <dsp:cNvPr id="0" name=""/>
        <dsp:cNvSpPr/>
      </dsp:nvSpPr>
      <dsp:spPr>
        <a:xfrm>
          <a:off x="4565504" y="1207828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1312E-2E5A-45C4-BC21-902E94AE6E09}">
      <dsp:nvSpPr>
        <dsp:cNvPr id="0" name=""/>
        <dsp:cNvSpPr/>
      </dsp:nvSpPr>
      <dsp:spPr>
        <a:xfrm>
          <a:off x="5370009" y="1205817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Assets</a:t>
          </a:r>
          <a:endParaRPr lang="en-US" sz="1300" kern="1200" dirty="0"/>
        </a:p>
      </dsp:txBody>
      <dsp:txXfrm>
        <a:off x="5370009" y="1205817"/>
        <a:ext cx="1206757" cy="804505"/>
      </dsp:txXfrm>
    </dsp:sp>
    <dsp:sp modelId="{1545B3DD-C2DF-419D-864E-A34A42B4901B}">
      <dsp:nvSpPr>
        <dsp:cNvPr id="0" name=""/>
        <dsp:cNvSpPr/>
      </dsp:nvSpPr>
      <dsp:spPr>
        <a:xfrm>
          <a:off x="2307773" y="2265753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A4261-D3A8-4649-A488-7C4A25E42041}">
      <dsp:nvSpPr>
        <dsp:cNvPr id="0" name=""/>
        <dsp:cNvSpPr/>
      </dsp:nvSpPr>
      <dsp:spPr>
        <a:xfrm>
          <a:off x="3112278" y="2263742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Financial</a:t>
          </a:r>
          <a:endParaRPr lang="en-US" sz="1300" kern="1200" dirty="0"/>
        </a:p>
      </dsp:txBody>
      <dsp:txXfrm>
        <a:off x="3112278" y="2263742"/>
        <a:ext cx="1206757" cy="804505"/>
      </dsp:txXfrm>
    </dsp:sp>
    <dsp:sp modelId="{401B1758-53D5-4224-A5E3-A06C6AC47A8A}">
      <dsp:nvSpPr>
        <dsp:cNvPr id="0" name=""/>
        <dsp:cNvSpPr/>
      </dsp:nvSpPr>
      <dsp:spPr>
        <a:xfrm>
          <a:off x="4702" y="3323677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05ED2-E4CD-41A7-A7E9-407F83D60668}">
      <dsp:nvSpPr>
        <dsp:cNvPr id="0" name=""/>
        <dsp:cNvSpPr/>
      </dsp:nvSpPr>
      <dsp:spPr>
        <a:xfrm>
          <a:off x="809207" y="3321666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Debt </a:t>
          </a:r>
          <a:br>
            <a:rPr lang="en-US" sz="1300" kern="1200" dirty="0" smtClean="0"/>
          </a:br>
          <a:r>
            <a:rPr lang="en-US" sz="1300" kern="1200" dirty="0" smtClean="0"/>
            <a:t>(fixed claims)</a:t>
          </a:r>
          <a:endParaRPr lang="en-US" sz="1300" kern="1200" dirty="0"/>
        </a:p>
      </dsp:txBody>
      <dsp:txXfrm>
        <a:off x="809207" y="3321666"/>
        <a:ext cx="1206757" cy="804505"/>
      </dsp:txXfrm>
    </dsp:sp>
    <dsp:sp modelId="{63C3EBBF-AD80-4BA3-826C-0A37A88C2B82}">
      <dsp:nvSpPr>
        <dsp:cNvPr id="0" name=""/>
        <dsp:cNvSpPr/>
      </dsp:nvSpPr>
      <dsp:spPr>
        <a:xfrm>
          <a:off x="2217091" y="3323677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41EB1-E0CD-4E63-8AE1-F96FF8707B78}">
      <dsp:nvSpPr>
        <dsp:cNvPr id="0" name=""/>
        <dsp:cNvSpPr/>
      </dsp:nvSpPr>
      <dsp:spPr>
        <a:xfrm>
          <a:off x="3000840" y="3346405"/>
          <a:ext cx="1569485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Equity</a:t>
          </a:r>
          <a:br>
            <a:rPr lang="en-US" sz="1300" kern="1200" dirty="0" smtClean="0"/>
          </a:br>
          <a:r>
            <a:rPr lang="en-US" sz="1300" kern="1200" dirty="0" smtClean="0"/>
            <a:t>(</a:t>
          </a:r>
          <a:r>
            <a:rPr lang="en-US" sz="1300" kern="1200" dirty="0" err="1" smtClean="0"/>
            <a:t>resdual</a:t>
          </a:r>
          <a:r>
            <a:rPr lang="en-US" sz="1300" kern="1200" dirty="0" smtClean="0"/>
            <a:t> claims)</a:t>
          </a:r>
          <a:endParaRPr lang="en-US" sz="1300" kern="1200" dirty="0"/>
        </a:p>
      </dsp:txBody>
      <dsp:txXfrm>
        <a:off x="3000840" y="3346405"/>
        <a:ext cx="1569485" cy="804505"/>
      </dsp:txXfrm>
    </dsp:sp>
    <dsp:sp modelId="{B9FBAB35-0309-4B15-A19C-54006EB1D31C}">
      <dsp:nvSpPr>
        <dsp:cNvPr id="0" name=""/>
        <dsp:cNvSpPr/>
      </dsp:nvSpPr>
      <dsp:spPr>
        <a:xfrm>
          <a:off x="4610844" y="3323677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6F9E7-C721-4EA8-A35F-29FE11A1A14D}">
      <dsp:nvSpPr>
        <dsp:cNvPr id="0" name=""/>
        <dsp:cNvSpPr/>
      </dsp:nvSpPr>
      <dsp:spPr>
        <a:xfrm>
          <a:off x="5415350" y="3321666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Derivatives </a:t>
          </a:r>
          <a:br>
            <a:rPr lang="en-US" sz="1300" kern="1200" dirty="0" smtClean="0"/>
          </a:br>
          <a:r>
            <a:rPr lang="en-US" sz="1300" kern="1200" dirty="0" smtClean="0"/>
            <a:t>(contingent)</a:t>
          </a:r>
          <a:endParaRPr lang="en-US" sz="1300" kern="1200" dirty="0"/>
        </a:p>
      </dsp:txBody>
      <dsp:txXfrm>
        <a:off x="5415350" y="3321666"/>
        <a:ext cx="1206757" cy="804505"/>
      </dsp:txXfrm>
    </dsp:sp>
    <dsp:sp modelId="{E9ACF6F3-E3A0-4A97-B98D-7FACAC577315}">
      <dsp:nvSpPr>
        <dsp:cNvPr id="0" name=""/>
        <dsp:cNvSpPr/>
      </dsp:nvSpPr>
      <dsp:spPr>
        <a:xfrm>
          <a:off x="6823234" y="2265753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4BA01-50EC-4F95-AD45-C7F43D80E86B}">
      <dsp:nvSpPr>
        <dsp:cNvPr id="0" name=""/>
        <dsp:cNvSpPr/>
      </dsp:nvSpPr>
      <dsp:spPr>
        <a:xfrm>
          <a:off x="7627739" y="2263742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Physical</a:t>
          </a:r>
          <a:endParaRPr lang="en-US" sz="1300" kern="1200" dirty="0"/>
        </a:p>
      </dsp:txBody>
      <dsp:txXfrm>
        <a:off x="7627739" y="2263742"/>
        <a:ext cx="1206757" cy="804505"/>
      </dsp:txXfrm>
    </dsp:sp>
    <dsp:sp modelId="{14258CAE-4568-4475-A205-7E774A42D8CB}">
      <dsp:nvSpPr>
        <dsp:cNvPr id="0" name=""/>
        <dsp:cNvSpPr/>
      </dsp:nvSpPr>
      <dsp:spPr>
        <a:xfrm>
          <a:off x="6823234" y="3323677"/>
          <a:ext cx="804505" cy="8045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78A0D-9080-42D5-9C2B-9DFD1BBB2762}">
      <dsp:nvSpPr>
        <dsp:cNvPr id="0" name=""/>
        <dsp:cNvSpPr/>
      </dsp:nvSpPr>
      <dsp:spPr>
        <a:xfrm>
          <a:off x="7627739" y="3321666"/>
          <a:ext cx="1206757" cy="804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Home, Business, Machinery, </a:t>
          </a:r>
          <a:r>
            <a:rPr lang="en-US" sz="1300" kern="1200" dirty="0" err="1" smtClean="0"/>
            <a:t>etc</a:t>
          </a:r>
          <a:endParaRPr lang="en-US" sz="1300" kern="1200" dirty="0"/>
        </a:p>
      </dsp:txBody>
      <dsp:txXfrm>
        <a:off x="7627739" y="3321666"/>
        <a:ext cx="1206757" cy="80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6292C718-B123-4DB6-B6C9-1918960AD8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7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fld id="{C9F67674-2D11-4070-807D-641A6061AB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156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6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400800"/>
            <a:ext cx="60198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E32BF685-BACB-4851-8AFE-6FD33BDB5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2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 txBox="1">
            <a:spLocks noChangeArrowheads="1"/>
          </p:cNvSpPr>
          <p:nvPr/>
        </p:nvSpPr>
        <p:spPr>
          <a:xfrm>
            <a:off x="3581400" y="6553200"/>
            <a:ext cx="21336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i="1" dirty="0" smtClean="0"/>
              <a:t>Finance for Engineers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Tw Cen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w Cen MT" pitchFamily="34" charset="0"/>
              </a:defRPr>
            </a:lvl1pPr>
            <a:lvl2pPr>
              <a:defRPr>
                <a:latin typeface="Tw Cen MT" pitchFamily="34" charset="0"/>
              </a:defRPr>
            </a:lvl2pPr>
            <a:lvl3pPr>
              <a:defRPr>
                <a:latin typeface="Tw Cen MT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4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A3E7F8-510C-47B1-B951-70C392781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4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8CBFC9A0-B8FC-4658-87FC-0E9D0E405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623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8CBFC9A0-B8FC-4658-87FC-0E9D0E405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8475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" pitchFamily="19" charset="0"/>
                <a:ea typeface="ＭＳ Ｐゴシック" pitchFamily="19" charset="-128"/>
              </a:defRPr>
            </a:lvl1pPr>
          </a:lstStyle>
          <a:p>
            <a:fld id="{8CBFC9A0-B8FC-4658-87FC-0E9D0E405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59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4306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ADFE21D-D406-43D4-B90A-698B0C022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6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A73B23-0269-4AFE-A792-481BD1314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0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425575"/>
            <a:ext cx="807561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ourts.gov/FederalCourts/Bankruptcy/BankruptcyBasics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457200" y="1027113"/>
            <a:ext cx="8229600" cy="1868487"/>
          </a:xfrm>
        </p:spPr>
        <p:txBody>
          <a:bodyPr/>
          <a:lstStyle/>
          <a:p>
            <a:pPr algn="ctr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w Cen MT" pitchFamily="34" charset="0"/>
              </a:rPr>
              <a:t>Summer 2016</a:t>
            </a:r>
            <a:r>
              <a:rPr lang="en-US" altLang="en-US" sz="2800" b="1" dirty="0" smtClean="0">
                <a:solidFill>
                  <a:srgbClr val="FF0000"/>
                </a:solidFill>
                <a:latin typeface="Tw Cen MT" pitchFamily="34" charset="0"/>
              </a:rPr>
              <a:t/>
            </a:r>
            <a:br>
              <a:rPr lang="en-US" altLang="en-US" sz="2800" b="1" dirty="0" smtClean="0">
                <a:solidFill>
                  <a:srgbClr val="FF0000"/>
                </a:solidFill>
                <a:latin typeface="Tw Cen MT" pitchFamily="34" charset="0"/>
              </a:rPr>
            </a:br>
            <a:r>
              <a:rPr lang="en-US" altLang="en-US" sz="2800" b="1" dirty="0" smtClean="0">
                <a:latin typeface="Tw Cen MT" pitchFamily="34" charset="0"/>
              </a:rPr>
              <a:t/>
            </a:r>
            <a:br>
              <a:rPr lang="en-US" altLang="en-US" sz="2800" b="1" dirty="0" smtClean="0">
                <a:latin typeface="Tw Cen MT" pitchFamily="34" charset="0"/>
              </a:rPr>
            </a:br>
            <a:r>
              <a:rPr lang="en-US" altLang="en-US" sz="2800" b="1" dirty="0" smtClean="0">
                <a:latin typeface="Tw Cen MT" pitchFamily="34" charset="0"/>
              </a:rPr>
              <a:t>Nanotech Fellows Program</a:t>
            </a:r>
            <a:endParaRPr lang="en-US" altLang="en-US" sz="2800" b="1" dirty="0" smtClean="0">
              <a:latin typeface="Tw Cen MT" pitchFamily="34" charset="0"/>
            </a:endParaRPr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609600" y="36576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Tw Cen MT" pitchFamily="34" charset="0"/>
              </a:rPr>
              <a:t>Financial Instruments &amp; Markets</a:t>
            </a:r>
            <a:endParaRPr lang="en-US" altLang="en-US" b="1" dirty="0" smtClean="0">
              <a:latin typeface="Tw Cen MT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 dirty="0">
              <a:latin typeface="Tw Cen MT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latin typeface="Tw Cen MT" pitchFamily="34" charset="0"/>
              </a:rPr>
              <a:t>June 8, 2016</a:t>
            </a:r>
            <a:endParaRPr lang="en-US" altLang="en-US" sz="2400" dirty="0">
              <a:latin typeface="Tw Cen M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72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334000" cy="762000"/>
          </a:xfrm>
        </p:spPr>
        <p:txBody>
          <a:bodyPr/>
          <a:lstStyle/>
          <a:p>
            <a:r>
              <a:rPr lang="en-US" sz="3200" dirty="0"/>
              <a:t>Call Provisions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35238" y="1319610"/>
            <a:ext cx="8127762" cy="508119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Right to retire bonds prior to </a:t>
            </a:r>
            <a:r>
              <a:rPr lang="en-US" sz="2400" dirty="0" smtClean="0"/>
              <a:t>maturity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Call price is typically a modest premium above </a:t>
            </a:r>
            <a:r>
              <a:rPr lang="en-US" sz="2400" dirty="0" smtClean="0"/>
              <a:t>par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rgbClr val="FF0000"/>
                </a:solidFill>
              </a:rPr>
              <a:t>Delayed call </a:t>
            </a:r>
            <a:r>
              <a:rPr lang="en-US" sz="2400" dirty="0"/>
              <a:t>prevents retirement </a:t>
            </a:r>
            <a:r>
              <a:rPr lang="en-US" sz="2400" dirty="0" smtClean="0"/>
              <a:t>earlier </a:t>
            </a:r>
            <a:r>
              <a:rPr lang="en-US" sz="2400" dirty="0"/>
              <a:t>some </a:t>
            </a:r>
            <a:r>
              <a:rPr lang="en-US" sz="2400" dirty="0" smtClean="0"/>
              <a:t>date – 5-10yrs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Call options help companies 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take advantage of declines in interest rates </a:t>
            </a:r>
            <a:r>
              <a:rPr lang="en-US" sz="2000" dirty="0" smtClean="0"/>
              <a:t>to issue new ones and 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/>
              <a:t>rearrange capital structure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Investors require a premium for call </a:t>
            </a:r>
            <a:r>
              <a:rPr lang="en-US" sz="2400" dirty="0" smtClean="0"/>
              <a:t>provisions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From company’s perspective, it looks like </a:t>
            </a:r>
            <a:r>
              <a:rPr lang="en-US" sz="2400" dirty="0" smtClean="0">
                <a:solidFill>
                  <a:schemeClr val="tx2"/>
                </a:solidFill>
              </a:rPr>
              <a:t>“heads I win, tails you lose”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The more attractive the call provisions are to the issuer, the higher the coupon rate on the bond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7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12700"/>
            <a:ext cx="7772400" cy="1143000"/>
          </a:xfrm>
        </p:spPr>
        <p:txBody>
          <a:bodyPr/>
          <a:lstStyle/>
          <a:p>
            <a:r>
              <a:rPr lang="en-US" dirty="0" smtClean="0"/>
              <a:t>Protective Covenants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229600" cy="2667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 smtClean="0"/>
              <a:t>Contractual </a:t>
            </a:r>
            <a:r>
              <a:rPr lang="en-US" sz="2400" dirty="0"/>
              <a:t>terms to protect bondholders by impacting management </a:t>
            </a:r>
            <a:r>
              <a:rPr lang="en-US" sz="2400" dirty="0" smtClean="0"/>
              <a:t>decisions through indenture agreements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Examples: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Lower limit on </a:t>
            </a:r>
            <a:r>
              <a:rPr lang="en-US" sz="2000" i="1" dirty="0"/>
              <a:t>current ratio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Upper limit on D/E ratio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Required approval by bondholders </a:t>
            </a:r>
            <a:r>
              <a:rPr lang="en-US" sz="2000" dirty="0" smtClean="0"/>
              <a:t>before </a:t>
            </a:r>
            <a:r>
              <a:rPr lang="en-US" sz="2000" dirty="0"/>
              <a:t>major acquisition or </a:t>
            </a:r>
            <a:r>
              <a:rPr lang="en-US" sz="2000" dirty="0" smtClean="0"/>
              <a:t>sale of assets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105400" y="1753314"/>
            <a:ext cx="3124200" cy="1904286"/>
            <a:chOff x="4910984" y="1600914"/>
            <a:chExt cx="3124200" cy="1904286"/>
          </a:xfrm>
        </p:grpSpPr>
        <p:sp>
          <p:nvSpPr>
            <p:cNvPr id="2" name="Explosion 1 1"/>
            <p:cNvSpPr/>
            <p:nvPr/>
          </p:nvSpPr>
          <p:spPr bwMode="auto">
            <a:xfrm>
              <a:off x="4910984" y="1600914"/>
              <a:ext cx="3124200" cy="1904286"/>
            </a:xfrm>
            <a:prstGeom prst="irregularSeal1">
              <a:avLst/>
            </a:prstGeom>
            <a:solidFill>
              <a:srgbClr val="CCFF66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6855161"/>
                </p:ext>
              </p:extLst>
            </p:nvPr>
          </p:nvGraphicFramePr>
          <p:xfrm>
            <a:off x="5273674" y="2209800"/>
            <a:ext cx="219392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3" imgW="1523880" imgH="431640" progId="Equation.3">
                    <p:embed/>
                  </p:oleObj>
                </mc:Choice>
                <mc:Fallback>
                  <p:oleObj name="Equation" r:id="rId3" imgW="152388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73674" y="2209800"/>
                          <a:ext cx="2193925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4215924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kern="0" dirty="0" smtClean="0"/>
              <a:t>Bondholders have no direct say in a company unless it </a:t>
            </a:r>
            <a:r>
              <a:rPr lang="en-US" sz="2400" i="1" kern="0" dirty="0" smtClean="0">
                <a:solidFill>
                  <a:srgbClr val="FF0000"/>
                </a:solidFill>
              </a:rPr>
              <a:t>defaults</a:t>
            </a:r>
            <a:r>
              <a:rPr lang="en-US" sz="2400" kern="0" dirty="0" smtClean="0">
                <a:solidFill>
                  <a:srgbClr val="FF0000"/>
                </a:solidFill>
              </a:rPr>
              <a:t> </a:t>
            </a:r>
            <a:r>
              <a:rPr lang="en-US" sz="2400" kern="0" dirty="0" smtClean="0"/>
              <a:t>on its interest, sinking fund, or covenant obligations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000" kern="0" dirty="0" smtClean="0"/>
              <a:t>Creditors can force the company into </a:t>
            </a:r>
            <a:r>
              <a:rPr lang="en-US" sz="2000" kern="0" dirty="0" smtClean="0">
                <a:solidFill>
                  <a:srgbClr val="FF0000"/>
                </a:solidFill>
              </a:rPr>
              <a:t>bankruptcy</a:t>
            </a:r>
            <a:r>
              <a:rPr lang="en-US" sz="2000" kern="0" dirty="0" smtClean="0"/>
              <a:t> and 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2000" kern="0" dirty="0" smtClean="0">
                <a:solidFill>
                  <a:srgbClr val="FF0000"/>
                </a:solidFill>
              </a:rPr>
              <a:t>Liquidation</a:t>
            </a:r>
            <a:r>
              <a:rPr lang="en-US" sz="2000" kern="0" dirty="0" smtClean="0"/>
              <a:t> – sale of assets to meet obligations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29001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Federal Bankruptcy Law…</a:t>
            </a:r>
            <a:br>
              <a:rPr lang="en-US" dirty="0"/>
            </a:br>
            <a:r>
              <a:rPr lang="en-US" dirty="0"/>
              <a:t>                          </a:t>
            </a:r>
            <a:r>
              <a:rPr lang="en-US" sz="3600" dirty="0"/>
              <a:t>Highlights</a:t>
            </a:r>
            <a:endParaRPr lang="en-US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75612" cy="4287289"/>
          </a:xfrm>
        </p:spPr>
        <p:txBody>
          <a:bodyPr/>
          <a:lstStyle/>
          <a:p>
            <a:r>
              <a:rPr lang="en-US" sz="2800" dirty="0"/>
              <a:t>Chapter 11</a:t>
            </a:r>
            <a:endParaRPr lang="en-US" dirty="0"/>
          </a:p>
          <a:p>
            <a:pPr lvl="1"/>
            <a:r>
              <a:rPr lang="en-US" sz="2400" dirty="0"/>
              <a:t>Business reorganization</a:t>
            </a:r>
          </a:p>
          <a:p>
            <a:r>
              <a:rPr lang="en-US" sz="2800" dirty="0"/>
              <a:t>Chapter 7</a:t>
            </a:r>
          </a:p>
          <a:p>
            <a:pPr lvl="1"/>
            <a:r>
              <a:rPr lang="en-US" sz="2400" dirty="0"/>
              <a:t>Business liquidation</a:t>
            </a:r>
          </a:p>
          <a:p>
            <a:pPr lvl="1"/>
            <a:r>
              <a:rPr lang="en-US" sz="2400" dirty="0"/>
              <a:t>Applies when Chapter 11 isn’t feasible</a:t>
            </a:r>
            <a:endParaRPr lang="en-US" dirty="0"/>
          </a:p>
          <a:p>
            <a:r>
              <a:rPr lang="en-US" sz="2800" dirty="0"/>
              <a:t>Chapter 9</a:t>
            </a:r>
          </a:p>
          <a:p>
            <a:pPr lvl="1"/>
            <a:r>
              <a:rPr lang="en-US" sz="2400" dirty="0"/>
              <a:t>Financially distressed municipalities</a:t>
            </a:r>
            <a:endParaRPr lang="en-US" dirty="0"/>
          </a:p>
          <a:p>
            <a:r>
              <a:rPr lang="en-US" sz="2800" dirty="0"/>
              <a:t>Chapter 13</a:t>
            </a:r>
          </a:p>
          <a:p>
            <a:pPr lvl="1"/>
            <a:r>
              <a:rPr lang="en-US" sz="2400" dirty="0"/>
              <a:t>Adjustment of debts for individuals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1371600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Federal Bankruptcy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"/>
            <a:ext cx="7793037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4000" dirty="0">
                <a:latin typeface="Tw Cen MT" panose="020B0602020104020603" pitchFamily="34" charset="0"/>
              </a:rPr>
              <a:t>Liquidation under Chapter 7…</a:t>
            </a:r>
            <a:br>
              <a:rPr lang="en-US" sz="4000" dirty="0">
                <a:latin typeface="Tw Cen MT" panose="020B0602020104020603" pitchFamily="34" charset="0"/>
              </a:rPr>
            </a:br>
            <a:r>
              <a:rPr lang="en-US" dirty="0">
                <a:latin typeface="Tw Cen MT" panose="020B0602020104020603" pitchFamily="34" charset="0"/>
              </a:rPr>
              <a:t> </a:t>
            </a:r>
            <a:r>
              <a:rPr lang="en-US" dirty="0" smtClean="0">
                <a:latin typeface="Tw Cen MT" panose="020B0602020104020603" pitchFamily="34" charset="0"/>
              </a:rPr>
              <a:t>                 </a:t>
            </a:r>
            <a:r>
              <a:rPr lang="en-US" sz="3600" dirty="0" smtClean="0">
                <a:latin typeface="Tw Cen MT" panose="020B0602020104020603" pitchFamily="34" charset="0"/>
              </a:rPr>
              <a:t>Priority of Claims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209800"/>
            <a:ext cx="3810000" cy="3124200"/>
          </a:xfrm>
        </p:spPr>
        <p:txBody>
          <a:bodyPr/>
          <a:lstStyle/>
          <a:p>
            <a:r>
              <a:rPr lang="en-US" sz="2400" dirty="0" smtClean="0">
                <a:latin typeface="Tw Cen MT" panose="020B0602020104020603" pitchFamily="34" charset="0"/>
              </a:rPr>
              <a:t>Admin expense of the bankruptcy process</a:t>
            </a:r>
          </a:p>
          <a:p>
            <a:r>
              <a:rPr lang="en-US" sz="2400" dirty="0" smtClean="0">
                <a:latin typeface="Tw Cen MT" panose="020B0602020104020603" pitchFamily="34" charset="0"/>
              </a:rPr>
              <a:t>Claims taking statutory priority, e.g., tax claims and wages </a:t>
            </a:r>
            <a:r>
              <a:rPr lang="en-US" sz="2400" dirty="0">
                <a:latin typeface="Tw Cen MT" panose="020B0602020104020603" pitchFamily="34" charset="0"/>
              </a:rPr>
              <a:t>due workers</a:t>
            </a:r>
          </a:p>
          <a:p>
            <a:r>
              <a:rPr lang="en-US" sz="2400" dirty="0" smtClean="0">
                <a:latin typeface="Tw Cen MT" panose="020B0602020104020603" pitchFamily="34" charset="0"/>
              </a:rPr>
              <a:t>Unsecured creditors’ claims – senior creditors.</a:t>
            </a:r>
            <a:endParaRPr lang="en-US" sz="2400" dirty="0">
              <a:latin typeface="Tw Cen MT" panose="020B0602020104020603" pitchFamily="34" charset="0"/>
            </a:endParaRPr>
          </a:p>
        </p:txBody>
      </p:sp>
      <p:sp>
        <p:nvSpPr>
          <p:cNvPr id="16179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1" y="2201918"/>
            <a:ext cx="3810000" cy="3124200"/>
          </a:xfrm>
        </p:spPr>
        <p:txBody>
          <a:bodyPr/>
          <a:lstStyle/>
          <a:p>
            <a:r>
              <a:rPr lang="en-US" sz="2400" dirty="0" smtClean="0">
                <a:latin typeface="Tw Cen MT" panose="020B0602020104020603" pitchFamily="34" charset="0"/>
              </a:rPr>
              <a:t>Subordination agreements which specify that certain unsecured creditors rank above others</a:t>
            </a:r>
            <a:endParaRPr lang="en-US" sz="2400" dirty="0">
              <a:latin typeface="Tw Cen MT" panose="020B0602020104020603" pitchFamily="34" charset="0"/>
            </a:endParaRPr>
          </a:p>
          <a:p>
            <a:r>
              <a:rPr lang="en-US" sz="2400" dirty="0" smtClean="0">
                <a:latin typeface="Tw Cen MT" panose="020B0602020104020603" pitchFamily="34" charset="0"/>
              </a:rPr>
              <a:t>Equity holders</a:t>
            </a:r>
          </a:p>
          <a:p>
            <a:pPr lvl="1"/>
            <a:r>
              <a:rPr lang="en-US" sz="2000" dirty="0" smtClean="0">
                <a:latin typeface="Tw Cen MT" panose="020B0602020104020603" pitchFamily="34" charset="0"/>
              </a:rPr>
              <a:t>Preferred </a:t>
            </a:r>
            <a:r>
              <a:rPr lang="en-US" sz="2000" dirty="0">
                <a:latin typeface="Tw Cen MT" panose="020B0602020104020603" pitchFamily="34" charset="0"/>
              </a:rPr>
              <a:t>stockholders</a:t>
            </a:r>
          </a:p>
          <a:p>
            <a:pPr lvl="1"/>
            <a:r>
              <a:rPr lang="en-US" sz="2000" dirty="0">
                <a:latin typeface="Tw Cen MT" panose="020B0602020104020603" pitchFamily="34" charset="0"/>
              </a:rPr>
              <a:t>Common stockholders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>
            <a:off x="4483100" y="2057400"/>
            <a:ext cx="0" cy="3276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549400" y="5410200"/>
            <a:ext cx="5867400" cy="914401"/>
            <a:chOff x="1371600" y="5562599"/>
            <a:chExt cx="5867400" cy="914401"/>
          </a:xfrm>
        </p:grpSpPr>
        <p:sp>
          <p:nvSpPr>
            <p:cNvPr id="2" name="TextBox 1"/>
            <p:cNvSpPr txBox="1"/>
            <p:nvPr/>
          </p:nvSpPr>
          <p:spPr>
            <a:xfrm>
              <a:off x="1866900" y="5629701"/>
              <a:ext cx="49831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w Cen MT" panose="020B0602020104020603" pitchFamily="34" charset="0"/>
                </a:rPr>
                <a:t>Secured creditors are outside the priority ordering</a:t>
              </a:r>
              <a:endParaRPr lang="en-US" dirty="0">
                <a:latin typeface="Tw Cen MT" panose="020B0602020104020603" pitchFamily="34" charset="0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371600" y="5562599"/>
              <a:ext cx="5867400" cy="914401"/>
            </a:xfrm>
            <a:prstGeom prst="ellipse">
              <a:avLst/>
            </a:prstGeom>
            <a:noFill/>
            <a:ln w="9525" cap="flat" cmpd="sng" algn="ctr">
              <a:solidFill>
                <a:srgbClr val="A5002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1720479" y="1295400"/>
            <a:ext cx="55252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w Cen MT" panose="020B0602020104020603" pitchFamily="34" charset="0"/>
              </a:rPr>
              <a:t>Rights of absolute priority </a:t>
            </a:r>
            <a:r>
              <a:rPr lang="en-US" sz="1800" dirty="0" smtClean="0">
                <a:latin typeface="Tw Cen MT" panose="020B0602020104020603" pitchFamily="34" charset="0"/>
              </a:rPr>
              <a:t>– determines the distribution of liquidation proceeds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5562600" y="3505200"/>
            <a:ext cx="3733800" cy="2209800"/>
            <a:chOff x="5562600" y="3505200"/>
            <a:chExt cx="3733800" cy="2209800"/>
          </a:xfrm>
        </p:grpSpPr>
        <p:sp>
          <p:nvSpPr>
            <p:cNvPr id="11" name="Explosion 1 10"/>
            <p:cNvSpPr/>
            <p:nvPr/>
          </p:nvSpPr>
          <p:spPr bwMode="auto">
            <a:xfrm>
              <a:off x="5562600" y="3505200"/>
              <a:ext cx="3733800" cy="2209800"/>
            </a:xfrm>
            <a:prstGeom prst="irregularSeal1">
              <a:avLst/>
            </a:prstGeom>
            <a:solidFill>
              <a:srgbClr val="CCFF66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13390" y="4206441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kern="0" dirty="0" smtClean="0">
                  <a:latin typeface="Tw Cen MT" pitchFamily="34" charset="0"/>
                </a:rPr>
                <a:t>Equity shareholders may get nothing since all prior classes are paid off first!</a:t>
              </a:r>
              <a:endParaRPr lang="en-US" sz="1600" kern="0" dirty="0">
                <a:latin typeface="Tw Cen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25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1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1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1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  <p:bldP spid="161797" grpId="0" uiExpand="1" build="p"/>
      <p:bldP spid="1617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/>
              <a:t>Secured Creditors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3657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Secured credit involves </a:t>
            </a:r>
            <a:r>
              <a:rPr lang="en-US" sz="2400" dirty="0" smtClean="0">
                <a:solidFill>
                  <a:srgbClr val="FF0000"/>
                </a:solidFill>
              </a:rPr>
              <a:t>collateral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In liquidation, proceeds from the sale of collateral only go to the secured creditor, up to the amount of the secured </a:t>
            </a:r>
            <a:r>
              <a:rPr lang="en-US" sz="2400" dirty="0" smtClean="0"/>
              <a:t>credit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Any residual goes into the pot shared by the pool of </a:t>
            </a:r>
            <a:r>
              <a:rPr lang="en-US" sz="2400" dirty="0" smtClean="0"/>
              <a:t>investors – general creditors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If the sale of collateral is insufficient, the secured creditor becomes a general creditor for the </a:t>
            </a:r>
            <a:r>
              <a:rPr lang="en-US" sz="2400" dirty="0" smtClean="0"/>
              <a:t>balance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93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239000" cy="762000"/>
          </a:xfrm>
        </p:spPr>
        <p:txBody>
          <a:bodyPr/>
          <a:lstStyle/>
          <a:p>
            <a:r>
              <a:rPr lang="en-US" sz="3200" dirty="0"/>
              <a:t>Bonds as an Investment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382000" cy="247911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Bonds are not </a:t>
            </a:r>
            <a:r>
              <a:rPr lang="en-US" sz="2400" dirty="0" smtClean="0"/>
              <a:t>as safe as previously believed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Nominal </a:t>
            </a:r>
            <a:r>
              <a:rPr lang="en-US" sz="2400" dirty="0"/>
              <a:t>vs. </a:t>
            </a:r>
            <a:r>
              <a:rPr lang="en-US" sz="2400" dirty="0" smtClean="0"/>
              <a:t>real (inflation adjusted) returns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See the table below</a:t>
            </a:r>
            <a:endParaRPr lang="en-US" sz="2400" dirty="0"/>
          </a:p>
          <a:p>
            <a:pPr lvl="2">
              <a:spcAft>
                <a:spcPts val="600"/>
              </a:spcAft>
            </a:pPr>
            <a:r>
              <a:rPr lang="en-US" sz="2000" dirty="0" smtClean="0"/>
              <a:t>Can </a:t>
            </a:r>
            <a:r>
              <a:rPr lang="en-US" sz="2000" dirty="0"/>
              <a:t>you infer the long-run default premium on corporate bonds?</a:t>
            </a:r>
          </a:p>
          <a:p>
            <a:pPr lvl="2">
              <a:spcAft>
                <a:spcPts val="600"/>
              </a:spcAft>
            </a:pPr>
            <a:r>
              <a:rPr lang="en-US" sz="2000" dirty="0"/>
              <a:t>Can you infer the </a:t>
            </a:r>
            <a:r>
              <a:rPr lang="en-US" sz="2000" dirty="0">
                <a:solidFill>
                  <a:srgbClr val="FF0000"/>
                </a:solidFill>
              </a:rPr>
              <a:t>real</a:t>
            </a:r>
            <a:r>
              <a:rPr lang="en-US" sz="2000" dirty="0"/>
              <a:t> long-run return to bonds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2114" y="3926912"/>
            <a:ext cx="8529637" cy="2660710"/>
            <a:chOff x="332114" y="3867090"/>
            <a:chExt cx="8529637" cy="2660710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114" y="4267200"/>
              <a:ext cx="8529637" cy="2260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990600" y="3867090"/>
              <a:ext cx="73152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Tw Cen MT" pitchFamily="34" charset="0"/>
                  <a:ea typeface="+mj-ea"/>
                  <a:cs typeface="+mj-cs"/>
                </a:rPr>
                <a:t>Rate of Return on Selected U.S. Securities</a:t>
              </a:r>
              <a:r>
                <a:rPr lang="en-US" sz="2000" dirty="0" smtClean="0">
                  <a:solidFill>
                    <a:schemeClr val="tx2"/>
                  </a:solidFill>
                  <a:latin typeface="Tw Cen MT" pitchFamily="34" charset="0"/>
                  <a:ea typeface="+mj-ea"/>
                  <a:cs typeface="+mj-cs"/>
                </a:rPr>
                <a:t>, 1900 </a:t>
              </a:r>
              <a:r>
                <a:rPr lang="en-US" sz="2000" dirty="0">
                  <a:solidFill>
                    <a:schemeClr val="tx2"/>
                  </a:solidFill>
                  <a:latin typeface="Tw Cen MT" pitchFamily="34" charset="0"/>
                  <a:ea typeface="+mj-ea"/>
                  <a:cs typeface="+mj-cs"/>
                </a:rPr>
                <a:t>- 2010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43600" y="1676400"/>
            <a:ext cx="2971800" cy="1752600"/>
            <a:chOff x="5791200" y="1905000"/>
            <a:chExt cx="2971800" cy="1752600"/>
          </a:xfrm>
        </p:grpSpPr>
        <p:sp>
          <p:nvSpPr>
            <p:cNvPr id="6" name="Explosion 1 5"/>
            <p:cNvSpPr/>
            <p:nvPr/>
          </p:nvSpPr>
          <p:spPr bwMode="auto">
            <a:xfrm>
              <a:off x="5791200" y="1905000"/>
              <a:ext cx="2971800" cy="1752600"/>
            </a:xfrm>
            <a:prstGeom prst="irregularSeal1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5986689"/>
                </p:ext>
              </p:extLst>
            </p:nvPr>
          </p:nvGraphicFramePr>
          <p:xfrm>
            <a:off x="6629400" y="2436557"/>
            <a:ext cx="1295400" cy="689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4" imgW="787320" imgH="419040" progId="Equation.3">
                    <p:embed/>
                  </p:oleObj>
                </mc:Choice>
                <mc:Fallback>
                  <p:oleObj name="Equation" r:id="rId4" imgW="787320" imgH="419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629400" y="2436557"/>
                          <a:ext cx="1295400" cy="6894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Left Brace 3"/>
          <p:cNvSpPr/>
          <p:nvPr/>
        </p:nvSpPr>
        <p:spPr bwMode="auto">
          <a:xfrm rot="10800000">
            <a:off x="7466170" y="5147416"/>
            <a:ext cx="609600" cy="482838"/>
          </a:xfrm>
          <a:prstGeom prst="leftBrace">
            <a:avLst/>
          </a:prstGeom>
          <a:solidFill>
            <a:srgbClr val="FFFF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7778804" y="5166667"/>
            <a:ext cx="1219200" cy="461665"/>
          </a:xfrm>
          <a:prstGeom prst="rect">
            <a:avLst/>
          </a:prstGeom>
          <a:solidFill>
            <a:srgbClr val="FFFF00">
              <a:alpha val="19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Risk premium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36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772400" cy="1066800"/>
          </a:xfrm>
        </p:spPr>
        <p:txBody>
          <a:bodyPr/>
          <a:lstStyle/>
          <a:p>
            <a:r>
              <a:rPr lang="en-US" sz="3200" dirty="0"/>
              <a:t>Bond </a:t>
            </a:r>
            <a:r>
              <a:rPr lang="en-US" sz="3200" dirty="0" smtClean="0"/>
              <a:t>Ratings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      …Some S&amp;P </a:t>
            </a:r>
            <a:r>
              <a:rPr lang="en-US" sz="3200" dirty="0"/>
              <a:t>Debt-Rating Definitions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Rating agencies rate bonds for risk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Analysts use techniques discussed in earlier chapters, such as debt ratios and coverage ratios</a:t>
            </a:r>
          </a:p>
        </p:txBody>
      </p:sp>
      <p:pic>
        <p:nvPicPr>
          <p:cNvPr id="4" name="Content Placeholder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67" y="2895600"/>
            <a:ext cx="8383437" cy="284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79602"/>
            <a:ext cx="7980628" cy="429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8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15200" cy="762000"/>
          </a:xfrm>
        </p:spPr>
        <p:txBody>
          <a:bodyPr/>
          <a:lstStyle/>
          <a:p>
            <a:r>
              <a:rPr lang="en-US" dirty="0"/>
              <a:t>Junk Bonds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Investment-worthy</a:t>
            </a:r>
            <a:r>
              <a:rPr lang="en-US" sz="2400" dirty="0" smtClean="0"/>
              <a:t> </a:t>
            </a:r>
            <a:r>
              <a:rPr lang="en-US" sz="2400" dirty="0"/>
              <a:t>grade is “BBB” and </a:t>
            </a:r>
            <a:r>
              <a:rPr lang="en-US" sz="2400" dirty="0" smtClean="0"/>
              <a:t>above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Institutional investors are now prohibited from investing in bonds rated less than </a:t>
            </a:r>
            <a:r>
              <a:rPr lang="en-US" sz="2000" dirty="0" smtClean="0">
                <a:ea typeface="+mn-ea"/>
                <a:cs typeface="+mn-cs"/>
              </a:rPr>
              <a:t>this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Junk bonds, or speculative or high-yield bonds, are below investment grade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Junk </a:t>
            </a:r>
            <a:r>
              <a:rPr lang="en-US" sz="2400" dirty="0"/>
              <a:t>bond market is an alternative to bank and insurance company loans for smaller, less prominent </a:t>
            </a:r>
            <a:r>
              <a:rPr lang="en-US" sz="2400" dirty="0" smtClean="0"/>
              <a:t>companies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Junk </a:t>
            </a:r>
            <a:r>
              <a:rPr lang="en-US" sz="2400" dirty="0"/>
              <a:t>bonds have been used to finance mergers and </a:t>
            </a:r>
            <a:r>
              <a:rPr lang="en-US" sz="2400" dirty="0" smtClean="0"/>
              <a:t>acquisitions</a:t>
            </a:r>
            <a:endParaRPr lang="en-US" sz="24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3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295400" y="228600"/>
            <a:ext cx="6248400" cy="1020762"/>
          </a:xfrm>
        </p:spPr>
        <p:txBody>
          <a:bodyPr anchor="ctr"/>
          <a:lstStyle/>
          <a:p>
            <a:r>
              <a:rPr lang="en-US" sz="3200" dirty="0">
                <a:latin typeface="Tw Cen MT" panose="020B0602020104020603" pitchFamily="34" charset="0"/>
              </a:rPr>
              <a:t>Ratings Firms and the Financial Crisis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8077200" cy="3835400"/>
          </a:xfrm>
        </p:spPr>
        <p:txBody>
          <a:bodyPr/>
          <a:lstStyle/>
          <a:p>
            <a:r>
              <a:rPr lang="en-US" sz="2400" dirty="0" smtClean="0">
                <a:latin typeface="Tw Cen MT" panose="020B0602020104020603" pitchFamily="34" charset="0"/>
              </a:rPr>
              <a:t>Rating agencies partly fostered the recent financial crisis</a:t>
            </a:r>
          </a:p>
          <a:p>
            <a:r>
              <a:rPr lang="en-US" sz="2400" dirty="0" smtClean="0">
                <a:latin typeface="Tw Cen MT" panose="020B0602020104020603" pitchFamily="34" charset="0"/>
              </a:rPr>
              <a:t>Criticism </a:t>
            </a:r>
            <a:r>
              <a:rPr lang="en-US" sz="2400" dirty="0">
                <a:latin typeface="Tw Cen MT" panose="020B0602020104020603" pitchFamily="34" charset="0"/>
              </a:rPr>
              <a:t>of excessive </a:t>
            </a:r>
            <a:r>
              <a:rPr lang="en-US" sz="2400" dirty="0">
                <a:solidFill>
                  <a:srgbClr val="FF0000"/>
                </a:solidFill>
                <a:latin typeface="Tw Cen MT" panose="020B0602020104020603" pitchFamily="34" charset="0"/>
              </a:rPr>
              <a:t>optimism</a:t>
            </a:r>
            <a:r>
              <a:rPr lang="en-US" sz="2400" dirty="0">
                <a:latin typeface="Tw Cen MT" panose="020B0602020104020603" pitchFamily="34" charset="0"/>
              </a:rPr>
              <a:t> in ratings of complex mortgage-based </a:t>
            </a:r>
            <a:r>
              <a:rPr lang="en-US" sz="2400" dirty="0" smtClean="0">
                <a:latin typeface="Tw Cen MT" panose="020B0602020104020603" pitchFamily="34" charset="0"/>
              </a:rPr>
              <a:t>securities</a:t>
            </a:r>
            <a:endParaRPr lang="en-US" sz="2400" dirty="0">
              <a:latin typeface="Tw Cen MT" panose="020B0602020104020603" pitchFamily="34" charset="0"/>
            </a:endParaRPr>
          </a:p>
          <a:p>
            <a:pPr lvl="1"/>
            <a:r>
              <a:rPr lang="en-US" sz="2400" dirty="0">
                <a:latin typeface="Tw Cen MT" panose="020B0602020104020603" pitchFamily="34" charset="0"/>
              </a:rPr>
              <a:t>Error #1 </a:t>
            </a:r>
            <a:r>
              <a:rPr lang="en-US" sz="2400" dirty="0">
                <a:latin typeface="Tw Cen MT" panose="020B0602020104020603" pitchFamily="34" charset="0"/>
                <a:sym typeface="Wingdings" panose="05000000000000000000" pitchFamily="2" charset="2"/>
              </a:rPr>
              <a:t> discounted </a:t>
            </a:r>
            <a:r>
              <a:rPr lang="en-US" sz="24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the fall </a:t>
            </a:r>
            <a:r>
              <a:rPr lang="en-US" sz="2400" dirty="0">
                <a:latin typeface="Tw Cen MT" panose="020B0602020104020603" pitchFamily="34" charset="0"/>
                <a:sym typeface="Wingdings" panose="05000000000000000000" pitchFamily="2" charset="2"/>
              </a:rPr>
              <a:t>in housing </a:t>
            </a:r>
            <a:r>
              <a:rPr lang="en-US" sz="24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prices</a:t>
            </a:r>
          </a:p>
          <a:p>
            <a:pPr lvl="2"/>
            <a:r>
              <a:rPr lang="en-US" sz="20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Their models indicated that if any decline, it would be regional</a:t>
            </a:r>
            <a:endParaRPr lang="en-US" sz="2000" dirty="0"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400" dirty="0">
                <a:latin typeface="Tw Cen MT" panose="020B0602020104020603" pitchFamily="34" charset="0"/>
                <a:sym typeface="Wingdings" panose="05000000000000000000" pitchFamily="2" charset="2"/>
              </a:rPr>
              <a:t>Error #2  ignored </a:t>
            </a:r>
            <a:r>
              <a:rPr lang="en-US" sz="24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the deterioration </a:t>
            </a:r>
            <a:r>
              <a:rPr lang="en-US" sz="2400" dirty="0">
                <a:latin typeface="Tw Cen MT" panose="020B0602020104020603" pitchFamily="34" charset="0"/>
                <a:sym typeface="Wingdings" panose="05000000000000000000" pitchFamily="2" charset="2"/>
              </a:rPr>
              <a:t>in mortgage lending </a:t>
            </a:r>
            <a:r>
              <a:rPr lang="en-US" sz="24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standards</a:t>
            </a:r>
          </a:p>
          <a:p>
            <a:pPr lvl="2"/>
            <a:r>
              <a:rPr lang="en-US" sz="2000" dirty="0" smtClean="0">
                <a:latin typeface="Tw Cen MT" panose="020B0602020104020603" pitchFamily="34" charset="0"/>
                <a:sym typeface="Wingdings" panose="05000000000000000000" pitchFamily="2" charset="2"/>
              </a:rPr>
              <a:t>Ignored the study of individual loan files because they are only to rate the quality of the security and not the underlying mortgages – </a:t>
            </a:r>
            <a:r>
              <a:rPr lang="en-US" sz="2000" i="1" dirty="0" smtClean="0">
                <a:latin typeface="Tw Cen MT" panose="020B0602020104020603" pitchFamily="34" charset="0"/>
                <a:sym typeface="Wingdings" panose="05000000000000000000" pitchFamily="2" charset="2"/>
              </a:rPr>
              <a:t>they are not loan officers</a:t>
            </a:r>
            <a:endParaRPr lang="en-US" sz="2000" i="1" dirty="0">
              <a:latin typeface="Tw Cen MT" panose="020B0602020104020603" pitchFamily="34" charset="0"/>
            </a:endParaRPr>
          </a:p>
          <a:p>
            <a:endParaRPr lang="en-US" sz="24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76200"/>
            <a:ext cx="6545262" cy="1066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/>
              <a:t>Stocks…</a:t>
            </a:r>
            <a:br>
              <a:rPr lang="en-US" sz="3600" dirty="0"/>
            </a:br>
            <a:r>
              <a:rPr lang="en-US" sz="3600" dirty="0"/>
              <a:t>      </a:t>
            </a:r>
            <a:r>
              <a:rPr lang="en-US" sz="3200" dirty="0"/>
              <a:t>A Residual-Income Security</a:t>
            </a:r>
            <a:endParaRPr lang="en-US" sz="3600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77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Gives the stockholder a claim on any income remaining after the payment of all obligations, including interest on debt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Main types of stock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Preferred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Hybrid </a:t>
            </a:r>
            <a:r>
              <a:rPr lang="en-US" sz="2000" dirty="0" smtClean="0"/>
              <a:t>(like debt in some ways, and equity in others) </a:t>
            </a:r>
            <a:r>
              <a:rPr lang="en-US" sz="2000" dirty="0"/>
              <a:t>-- “cheap equity</a:t>
            </a:r>
            <a:r>
              <a:rPr lang="en-US" sz="2000" dirty="0" smtClean="0"/>
              <a:t>”- no voice in management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Debt – It is a fixed-income security</a:t>
            </a:r>
          </a:p>
          <a:p>
            <a:pPr lvl="3">
              <a:lnSpc>
                <a:spcPct val="90000"/>
              </a:lnSpc>
            </a:pPr>
            <a:r>
              <a:rPr lang="en-US" sz="1600" dirty="0" smtClean="0"/>
              <a:t>Equity – The board may choose </a:t>
            </a:r>
            <a:r>
              <a:rPr lang="en-US" sz="1600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to distribute dividend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Common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Classified, Class A and Class B, to meet special needs of the firm -- No standard </a:t>
            </a:r>
            <a:r>
              <a:rPr lang="en-US" sz="2000" dirty="0" smtClean="0"/>
              <a:t>meanings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Shareholders </a:t>
            </a:r>
            <a:r>
              <a:rPr lang="en-US" sz="2000" dirty="0"/>
              <a:t>are represented through a board of directors, through which they exercise </a:t>
            </a:r>
            <a:r>
              <a:rPr lang="en-US" sz="2000" dirty="0" smtClean="0"/>
              <a:t>control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degree of control is variable, in terms of the fraction of share ownership required to control the board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060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95388" y="57150"/>
            <a:ext cx="5662612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Today’s Goals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354974"/>
            <a:ext cx="6324601" cy="5045826"/>
          </a:xfrm>
        </p:spPr>
        <p:txBody>
          <a:bodyPr/>
          <a:lstStyle/>
          <a:p>
            <a:r>
              <a:rPr lang="en-US" altLang="en-US" sz="2400" dirty="0" smtClean="0"/>
              <a:t>Bonds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Call provisions; Covenants</a:t>
            </a:r>
          </a:p>
          <a:p>
            <a:pPr lvl="1"/>
            <a:r>
              <a:rPr lang="en-US" altLang="en-US" sz="2000" dirty="0" smtClean="0"/>
              <a:t>Rights to liquidation</a:t>
            </a:r>
          </a:p>
          <a:p>
            <a:pPr lvl="1"/>
            <a:r>
              <a:rPr lang="en-US" altLang="en-US" sz="2000" dirty="0" smtClean="0"/>
              <a:t>Bonds as an investment; Bond ratings</a:t>
            </a:r>
          </a:p>
          <a:p>
            <a:r>
              <a:rPr lang="en-US" altLang="en-US" sz="2400" dirty="0" smtClean="0"/>
              <a:t>Common Stocks as an investment</a:t>
            </a:r>
          </a:p>
          <a:p>
            <a:r>
              <a:rPr lang="en-US" altLang="en-US" sz="2400" dirty="0" smtClean="0"/>
              <a:t>Preferred Stocks</a:t>
            </a:r>
          </a:p>
          <a:p>
            <a:r>
              <a:rPr lang="en-US" altLang="en-US" sz="2400" dirty="0" smtClean="0"/>
              <a:t>Private Equity Financing</a:t>
            </a:r>
          </a:p>
          <a:p>
            <a:r>
              <a:rPr lang="en-US" altLang="en-US" sz="2400" dirty="0" smtClean="0"/>
              <a:t>Initial Public offerings</a:t>
            </a:r>
          </a:p>
          <a:p>
            <a:pPr lvl="1"/>
            <a:r>
              <a:rPr lang="en-US" altLang="en-US" sz="2000" dirty="0" smtClean="0"/>
              <a:t>Investment Banking</a:t>
            </a:r>
          </a:p>
          <a:p>
            <a:r>
              <a:rPr lang="en-US" altLang="en-US" sz="2400" dirty="0" smtClean="0"/>
              <a:t>Seasoned Issues</a:t>
            </a:r>
          </a:p>
          <a:p>
            <a:r>
              <a:rPr lang="en-US" altLang="en-US" sz="2400" dirty="0" smtClean="0"/>
              <a:t>What is an Efficient Market?</a:t>
            </a:r>
          </a:p>
          <a:p>
            <a:pPr lvl="1"/>
            <a:endParaRPr lang="en-US" altLang="en-US" sz="2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704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228600"/>
            <a:ext cx="4800600" cy="1143000"/>
          </a:xfrm>
        </p:spPr>
        <p:txBody>
          <a:bodyPr anchor="ctr"/>
          <a:lstStyle/>
          <a:p>
            <a:r>
              <a:rPr lang="en-US" sz="3200" dirty="0">
                <a:latin typeface="Tw Cen MT" panose="020B0602020104020603" pitchFamily="34" charset="0"/>
              </a:rPr>
              <a:t>Checks on Management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30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latin typeface="Tw Cen MT" panose="020B0602020104020603" pitchFamily="34" charset="0"/>
              </a:rPr>
              <a:t>Management might control the board – no dominant group</a:t>
            </a:r>
          </a:p>
          <a:p>
            <a:r>
              <a:rPr lang="en-US" sz="2400" kern="0" dirty="0" smtClean="0">
                <a:latin typeface="Tw Cen MT" panose="020B0602020104020603" pitchFamily="34" charset="0"/>
              </a:rPr>
              <a:t>Checks against this: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Product market competition – provide good product at competitive price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Need for external financing – maintain profitability to attract money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Market for corporate control – stock price may suffer; hostile takeover</a:t>
            </a:r>
          </a:p>
          <a:p>
            <a:r>
              <a:rPr lang="en-US" sz="2400" kern="0" dirty="0" smtClean="0">
                <a:latin typeface="Tw Cen MT" panose="020B0602020104020603" pitchFamily="34" charset="0"/>
              </a:rPr>
              <a:t>In Europe, banks take equity positions and exercise direct control, more so than in the US</a:t>
            </a:r>
          </a:p>
          <a:p>
            <a:r>
              <a:rPr lang="en-US" sz="2400" kern="0" dirty="0" smtClean="0">
                <a:latin typeface="Tw Cen MT" panose="020B0602020104020603" pitchFamily="34" charset="0"/>
              </a:rPr>
              <a:t>Japanese </a:t>
            </a:r>
            <a:r>
              <a:rPr lang="en-US" sz="2400" i="1" kern="0" dirty="0" smtClean="0">
                <a:latin typeface="Tw Cen MT" panose="020B0602020104020603" pitchFamily="34" charset="0"/>
              </a:rPr>
              <a:t>keiretsu</a:t>
            </a:r>
            <a:r>
              <a:rPr lang="en-US" sz="2400" kern="0" dirty="0" smtClean="0">
                <a:latin typeface="Tw Cen MT" panose="020B0602020104020603" pitchFamily="34" charset="0"/>
              </a:rPr>
              <a:t> has same effect as in Europe</a:t>
            </a:r>
          </a:p>
          <a:p>
            <a:r>
              <a:rPr lang="en-US" sz="2400" kern="0" dirty="0" smtClean="0">
                <a:latin typeface="Tw Cen MT" panose="020B0602020104020603" pitchFamily="34" charset="0"/>
              </a:rPr>
              <a:t>Trends</a:t>
            </a:r>
          </a:p>
          <a:p>
            <a:pPr lvl="1">
              <a:lnSpc>
                <a:spcPct val="90000"/>
              </a:lnSpc>
            </a:pPr>
            <a:r>
              <a:rPr lang="en-US" sz="2000" kern="0" dirty="0" smtClean="0">
                <a:latin typeface="Tw Cen MT" pitchFamily="34" charset="0"/>
                <a:ea typeface="+mn-ea"/>
                <a:cs typeface="+mn-cs"/>
              </a:rPr>
              <a:t>Europe and Japanese framework involves “old boy” relationships</a:t>
            </a:r>
          </a:p>
          <a:p>
            <a:pPr lvl="1">
              <a:lnSpc>
                <a:spcPct val="90000"/>
              </a:lnSpc>
            </a:pPr>
            <a:r>
              <a:rPr lang="en-US" sz="2000" kern="0" dirty="0" smtClean="0">
                <a:latin typeface="Tw Cen MT" pitchFamily="34" charset="0"/>
                <a:ea typeface="+mn-ea"/>
                <a:cs typeface="+mn-cs"/>
              </a:rPr>
              <a:t>European firms have come to shift source of funding to public markets instead of banks</a:t>
            </a:r>
          </a:p>
          <a:p>
            <a:pPr lvl="1">
              <a:lnSpc>
                <a:spcPct val="90000"/>
              </a:lnSpc>
            </a:pPr>
            <a:r>
              <a:rPr lang="en-US" sz="2000" kern="0" dirty="0" smtClean="0">
                <a:latin typeface="Tw Cen MT" pitchFamily="34" charset="0"/>
                <a:ea typeface="+mn-ea"/>
                <a:cs typeface="+mn-cs"/>
              </a:rPr>
              <a:t>Japanese boards have begun to focus more on stock returns, thereby leading to less cross-share holdings </a:t>
            </a:r>
            <a:endParaRPr lang="en-US" sz="2000" kern="0" dirty="0">
              <a:latin typeface="Tw Cen M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7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sz="3200" dirty="0"/>
              <a:t>Common Stock as an Investment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618146" y="1354508"/>
            <a:ext cx="8153400" cy="85529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Common stock holders receive two types of investment returns: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dirty="0" smtClean="0"/>
              <a:t>Dividends and possible share price appreciation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3429001"/>
            <a:ext cx="8153400" cy="2971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kern="0" dirty="0" smtClean="0"/>
              <a:t>Total return = dividend yield + capital appreciation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kern="0" dirty="0" smtClean="0"/>
              <a:t>Between 1928 and 2010, dividend yields on large common stocks were 3.9%, and capital appreciation was 7.2%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Recent decade </a:t>
            </a:r>
            <a:r>
              <a:rPr lang="en-US" sz="2000" kern="0" dirty="0" smtClean="0">
                <a:sym typeface="Wingdings" panose="05000000000000000000" pitchFamily="2" charset="2"/>
              </a:rPr>
              <a:t> </a:t>
            </a:r>
            <a:r>
              <a:rPr lang="en-US" sz="2000" kern="0" dirty="0" smtClean="0"/>
              <a:t>1.9% and 1.7%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kern="0" dirty="0" smtClean="0"/>
              <a:t>In general stocks are a hedge against inflation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1970s were an exception to the rule, when stocks returned 5.2%, and inflation grew at 11.7%</a:t>
            </a:r>
            <a:endParaRPr lang="en-US" sz="2000" kern="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590009"/>
              </p:ext>
            </p:extLst>
          </p:nvPr>
        </p:nvGraphicFramePr>
        <p:xfrm>
          <a:off x="2233613" y="2266950"/>
          <a:ext cx="309403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1879560" imgH="660240" progId="Equation.3">
                  <p:embed/>
                </p:oleObj>
              </mc:Choice>
              <mc:Fallback>
                <p:oleObj name="Equation" r:id="rId3" imgW="18795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3613" y="2266950"/>
                        <a:ext cx="3094037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4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sz="3200" dirty="0"/>
              <a:t>Equity Premium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626692" y="1261216"/>
            <a:ext cx="7772400" cy="1177184"/>
          </a:xfrm>
        </p:spPr>
        <p:txBody>
          <a:bodyPr/>
          <a:lstStyle/>
          <a:p>
            <a:r>
              <a:rPr lang="en-US" sz="2400" dirty="0"/>
              <a:t>Stocks returned </a:t>
            </a:r>
            <a:r>
              <a:rPr lang="en-US" sz="2400" dirty="0" smtClean="0"/>
              <a:t>6.2% </a:t>
            </a:r>
            <a:r>
              <a:rPr lang="en-US" sz="2400" dirty="0"/>
              <a:t>more than government bonds between 1900 and 2010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The real return to stocks over this period was 8.3%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416" y="2514600"/>
            <a:ext cx="6553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55308" y="2976172"/>
            <a:ext cx="685800" cy="181588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w Cen MT" pitchFamily="34" charset="0"/>
              </a:rPr>
              <a:t>$</a:t>
            </a:r>
            <a:r>
              <a:rPr lang="en-US" sz="1600" dirty="0" smtClean="0">
                <a:latin typeface="Tw Cen MT" pitchFamily="34" charset="0"/>
              </a:rPr>
              <a:t>850</a:t>
            </a:r>
          </a:p>
          <a:p>
            <a:endParaRPr lang="en-US" sz="1600" dirty="0">
              <a:latin typeface="Tw Cen MT" pitchFamily="34" charset="0"/>
            </a:endParaRPr>
          </a:p>
          <a:p>
            <a:endParaRPr lang="en-US" sz="1600" dirty="0" smtClean="0">
              <a:latin typeface="Tw Cen MT" pitchFamily="34" charset="0"/>
            </a:endParaRPr>
          </a:p>
          <a:p>
            <a:endParaRPr lang="en-US" sz="1600" dirty="0">
              <a:latin typeface="Tw Cen MT" pitchFamily="34" charset="0"/>
            </a:endParaRPr>
          </a:p>
          <a:p>
            <a:endParaRPr lang="en-US" sz="1600" dirty="0" smtClean="0">
              <a:latin typeface="Tw Cen MT" pitchFamily="34" charset="0"/>
            </a:endParaRPr>
          </a:p>
          <a:p>
            <a:endParaRPr lang="en-US" sz="1600" dirty="0">
              <a:latin typeface="Tw Cen MT" pitchFamily="34" charset="0"/>
            </a:endParaRPr>
          </a:p>
          <a:p>
            <a:r>
              <a:rPr lang="en-US" sz="1600" dirty="0" smtClean="0">
                <a:latin typeface="Tw Cen MT" pitchFamily="34" charset="0"/>
              </a:rPr>
              <a:t>$7.50</a:t>
            </a:r>
            <a:endParaRPr lang="en-US" sz="1600" dirty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7959033" y="3591725"/>
            <a:ext cx="1430708" cy="5847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w Cen MT" pitchFamily="34" charset="0"/>
              </a:rPr>
              <a:t>Accounting for Inflation</a:t>
            </a:r>
            <a:endParaRPr lang="en-US" sz="16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9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539241" cy="359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" y="1600200"/>
            <a:ext cx="4545496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9200" y="533400"/>
            <a:ext cx="7772400" cy="6858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3200" kern="0" dirty="0" smtClean="0">
                <a:latin typeface="Tw Cen MT" panose="020B0602020104020603" pitchFamily="34" charset="0"/>
              </a:rPr>
              <a:t>Stock and Bond Returns (1928-2010)</a:t>
            </a:r>
            <a:endParaRPr lang="en-US" sz="3200" kern="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Stocks</a:t>
            </a:r>
            <a:endParaRPr lang="en-US" sz="3200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26692" y="1328870"/>
            <a:ext cx="8001000" cy="5148130"/>
          </a:xfrm>
        </p:spPr>
        <p:txBody>
          <a:bodyPr/>
          <a:lstStyle/>
          <a:p>
            <a:r>
              <a:rPr lang="en-US" sz="2000" dirty="0"/>
              <a:t>Preferred </a:t>
            </a:r>
            <a:r>
              <a:rPr lang="en-US" sz="2000" dirty="0" smtClean="0"/>
              <a:t>Stocks</a:t>
            </a:r>
          </a:p>
          <a:p>
            <a:pPr lvl="1"/>
            <a:r>
              <a:rPr lang="en-US" sz="1800" dirty="0" smtClean="0"/>
              <a:t>Hybrid </a:t>
            </a:r>
            <a:r>
              <a:rPr lang="en-US" sz="1800" dirty="0"/>
              <a:t>security, mixing features of both debt and </a:t>
            </a:r>
            <a:r>
              <a:rPr lang="en-US" sz="1800" dirty="0" smtClean="0"/>
              <a:t>equity</a:t>
            </a:r>
          </a:p>
          <a:p>
            <a:pPr lvl="1"/>
            <a:r>
              <a:rPr lang="en-US" sz="1800" dirty="0" smtClean="0"/>
              <a:t>Promises </a:t>
            </a:r>
            <a:r>
              <a:rPr lang="en-US" sz="1800" dirty="0"/>
              <a:t>annual fixed dividend = coupon rate x par </a:t>
            </a:r>
            <a:r>
              <a:rPr lang="en-US" sz="1800" dirty="0" smtClean="0"/>
              <a:t>value</a:t>
            </a:r>
          </a:p>
          <a:p>
            <a:pPr lvl="1"/>
            <a:r>
              <a:rPr lang="en-US" sz="1800" dirty="0" smtClean="0"/>
              <a:t>Dividend discretionary</a:t>
            </a:r>
          </a:p>
          <a:p>
            <a:pPr lvl="1"/>
            <a:r>
              <a:rPr lang="en-US" sz="1800" dirty="0" smtClean="0"/>
              <a:t>Dividend </a:t>
            </a:r>
            <a:r>
              <a:rPr lang="en-US" sz="1800" dirty="0"/>
              <a:t>is not tax deductible, in contrast to interest </a:t>
            </a:r>
            <a:r>
              <a:rPr lang="en-US" sz="1800" dirty="0" smtClean="0"/>
              <a:t>payments</a:t>
            </a:r>
          </a:p>
          <a:p>
            <a:r>
              <a:rPr lang="en-US" sz="2000" dirty="0" smtClean="0"/>
              <a:t>Cumulative Preferred</a:t>
            </a:r>
          </a:p>
          <a:p>
            <a:pPr lvl="1"/>
            <a:r>
              <a:rPr lang="en-US" sz="1800" dirty="0"/>
              <a:t>Preferred shareholders have higher priority than common shareholders</a:t>
            </a:r>
          </a:p>
          <a:p>
            <a:pPr lvl="1"/>
            <a:r>
              <a:rPr lang="en-US" sz="1800" dirty="0"/>
              <a:t>Common shareholders receive no dividend until preferred shareholders are paid in full, including past arrears</a:t>
            </a:r>
          </a:p>
          <a:p>
            <a:pPr lvl="1"/>
            <a:r>
              <a:rPr lang="en-US" sz="1800" dirty="0"/>
              <a:t>Control features of preferred stock vary from required approval to no voice at all unless dividend payments are in </a:t>
            </a:r>
            <a:r>
              <a:rPr lang="en-US" sz="1800" dirty="0" smtClean="0"/>
              <a:t>arrears</a:t>
            </a:r>
          </a:p>
          <a:p>
            <a:r>
              <a:rPr lang="en-US" sz="2000" dirty="0"/>
              <a:t>Perspectives on Common Stocks</a:t>
            </a:r>
          </a:p>
          <a:p>
            <a:pPr lvl="1"/>
            <a:r>
              <a:rPr lang="en-US" sz="1800" dirty="0"/>
              <a:t>Some managers view preferred as cheap equity, because the dividends are fixed even when earnings grow</a:t>
            </a:r>
          </a:p>
          <a:p>
            <a:pPr lvl="1"/>
            <a:r>
              <a:rPr lang="en-US" sz="1800" dirty="0"/>
              <a:t>Other managers view preferred as debt with a tax disadvantage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7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8563" y="76200"/>
            <a:ext cx="7793037" cy="1143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>
                <a:latin typeface="Tw Cen MT" panose="020B0602020104020603" pitchFamily="34" charset="0"/>
              </a:rPr>
              <a:t>Financial Markets…</a:t>
            </a:r>
            <a:br>
              <a:rPr lang="en-US" sz="3600" dirty="0">
                <a:latin typeface="Tw Cen MT" panose="020B0602020104020603" pitchFamily="34" charset="0"/>
              </a:rPr>
            </a:br>
            <a:r>
              <a:rPr lang="en-US" sz="3600" dirty="0">
                <a:latin typeface="Tw Cen MT" panose="020B0602020104020603" pitchFamily="34" charset="0"/>
              </a:rPr>
              <a:t>                      </a:t>
            </a:r>
            <a:r>
              <a:rPr lang="en-US" sz="2800" dirty="0">
                <a:latin typeface="Tw Cen MT" panose="020B0602020104020603" pitchFamily="34" charset="0"/>
              </a:rPr>
              <a:t>Typical Types</a:t>
            </a:r>
            <a:endParaRPr lang="en-US" sz="3600" dirty="0">
              <a:latin typeface="Tw Cen MT" panose="020B0602020104020603" pitchFamily="34" charset="0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Tw Cen MT" panose="020B0602020104020603" pitchFamily="34" charset="0"/>
              </a:rPr>
              <a:t>Spot markets</a:t>
            </a:r>
          </a:p>
          <a:p>
            <a:r>
              <a:rPr lang="en-US" dirty="0">
                <a:latin typeface="Tw Cen MT" panose="020B0602020104020603" pitchFamily="34" charset="0"/>
              </a:rPr>
              <a:t>Futures markets</a:t>
            </a:r>
          </a:p>
          <a:p>
            <a:r>
              <a:rPr lang="en-US" dirty="0">
                <a:latin typeface="Tw Cen MT" panose="020B0602020104020603" pitchFamily="34" charset="0"/>
              </a:rPr>
              <a:t>Money markets</a:t>
            </a:r>
          </a:p>
          <a:p>
            <a:r>
              <a:rPr lang="en-US" dirty="0">
                <a:latin typeface="Tw Cen MT" panose="020B0602020104020603" pitchFamily="34" charset="0"/>
              </a:rPr>
              <a:t>Mortgage markets</a:t>
            </a:r>
          </a:p>
          <a:p>
            <a:r>
              <a:rPr lang="en-US" dirty="0">
                <a:latin typeface="Tw Cen MT" panose="020B0602020104020603" pitchFamily="34" charset="0"/>
              </a:rPr>
              <a:t>World, national, regional markets</a:t>
            </a:r>
          </a:p>
          <a:p>
            <a:endParaRPr lang="en-US" dirty="0">
              <a:latin typeface="Tw Cen MT" panose="020B0602020104020603" pitchFamily="34" charset="0"/>
            </a:endParaRPr>
          </a:p>
          <a:p>
            <a:pPr lvl="1"/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Tw Cen MT" panose="020B0602020104020603" pitchFamily="34" charset="0"/>
              </a:rPr>
              <a:t>Primary markets </a:t>
            </a:r>
          </a:p>
          <a:p>
            <a:r>
              <a:rPr lang="en-US">
                <a:latin typeface="Tw Cen MT" panose="020B0602020104020603" pitchFamily="34" charset="0"/>
              </a:rPr>
              <a:t>Initial public offering markets</a:t>
            </a:r>
          </a:p>
          <a:p>
            <a:r>
              <a:rPr lang="en-US">
                <a:latin typeface="Tw Cen MT" panose="020B0602020104020603" pitchFamily="34" charset="0"/>
              </a:rPr>
              <a:t>Secondary markets</a:t>
            </a:r>
          </a:p>
          <a:p>
            <a:r>
              <a:rPr lang="en-US">
                <a:latin typeface="Tw Cen MT" panose="020B0602020104020603" pitchFamily="34" charset="0"/>
              </a:rPr>
              <a:t>Private markets</a:t>
            </a:r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>
            <a:off x="4419600" y="1752600"/>
            <a:ext cx="0" cy="35814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eft Brace 11"/>
          <p:cNvSpPr/>
          <p:nvPr/>
        </p:nvSpPr>
        <p:spPr bwMode="auto">
          <a:xfrm rot="10800000">
            <a:off x="8077556" y="2057400"/>
            <a:ext cx="381000" cy="2438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8039790" y="3045767"/>
            <a:ext cx="135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Our focus</a:t>
            </a:r>
            <a:endParaRPr lang="en-US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1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utoUpdateAnimBg="0"/>
      <p:bldP spid="166916" grpId="0" autoUpdateAnimBg="0"/>
      <p:bldP spid="1669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/>
              <a:t>Capital Formation…</a:t>
            </a:r>
            <a:br>
              <a:rPr lang="en-US" sz="3600" dirty="0"/>
            </a:br>
            <a:r>
              <a:rPr lang="en-US" sz="3600" dirty="0"/>
              <a:t>   </a:t>
            </a:r>
            <a:r>
              <a:rPr lang="en-US" sz="3600" dirty="0" smtClean="0"/>
              <a:t>     </a:t>
            </a:r>
            <a:r>
              <a:rPr lang="en-US" sz="2800" dirty="0" smtClean="0"/>
              <a:t>Three </a:t>
            </a:r>
            <a:r>
              <a:rPr lang="en-US" sz="2800" dirty="0"/>
              <a:t>Ways Capital is Transferred</a:t>
            </a:r>
            <a:endParaRPr lang="en-US" sz="3600" dirty="0"/>
          </a:p>
        </p:txBody>
      </p:sp>
      <p:sp>
        <p:nvSpPr>
          <p:cNvPr id="168977" name="Rectangle 17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48600" cy="3733800"/>
          </a:xfrm>
        </p:spPr>
        <p:txBody>
          <a:bodyPr/>
          <a:lstStyle/>
          <a:p>
            <a:pPr marL="457200" indent="-457200">
              <a:spcAft>
                <a:spcPct val="30000"/>
              </a:spcAft>
              <a:buFont typeface="+mj-lt"/>
              <a:buAutoNum type="arabicPeriod"/>
            </a:pPr>
            <a:r>
              <a:rPr lang="en-US" sz="2400" dirty="0"/>
              <a:t>Direct transfer</a:t>
            </a:r>
          </a:p>
          <a:p>
            <a:pPr lvl="1">
              <a:spcAft>
                <a:spcPct val="30000"/>
              </a:spcAft>
            </a:pPr>
            <a:r>
              <a:rPr lang="en-US" sz="2000" dirty="0"/>
              <a:t>Firm sells stocks or bonds directly to savers, without going through a financial institution</a:t>
            </a:r>
            <a:endParaRPr lang="en-US" sz="2400" dirty="0"/>
          </a:p>
          <a:p>
            <a:pPr marL="457200" indent="-457200">
              <a:spcAft>
                <a:spcPct val="30000"/>
              </a:spcAft>
              <a:buFont typeface="+mj-lt"/>
              <a:buAutoNum type="arabicPeriod"/>
            </a:pPr>
            <a:r>
              <a:rPr lang="en-US" sz="2400" dirty="0"/>
              <a:t>Through an investment banking house</a:t>
            </a:r>
          </a:p>
          <a:p>
            <a:pPr lvl="1">
              <a:spcAft>
                <a:spcPct val="30000"/>
              </a:spcAft>
            </a:pPr>
            <a:r>
              <a:rPr lang="en-US" sz="2000" dirty="0"/>
              <a:t>Underwriter serves as the middleman and facilitates the issuance of securities</a:t>
            </a:r>
          </a:p>
          <a:p>
            <a:pPr marL="457200" indent="-457200">
              <a:spcAft>
                <a:spcPct val="30000"/>
              </a:spcAft>
              <a:buFont typeface="+mj-lt"/>
              <a:buAutoNum type="arabicPeriod"/>
            </a:pPr>
            <a:r>
              <a:rPr lang="en-US" sz="2400" dirty="0"/>
              <a:t>Through a financial intermediary</a:t>
            </a:r>
          </a:p>
          <a:p>
            <a:pPr lvl="1">
              <a:spcAft>
                <a:spcPct val="30000"/>
              </a:spcAft>
            </a:pPr>
            <a:r>
              <a:rPr lang="en-US" sz="2000" dirty="0"/>
              <a:t>A bank, mutual fund, and the like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909638" y="4024313"/>
            <a:ext cx="7392987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4953000"/>
            <a:ext cx="80756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Three illustrative cases of financial markets:</a:t>
            </a:r>
          </a:p>
          <a:p>
            <a:pPr marL="1009650" lvl="1" indent="-609600">
              <a:buFontTx/>
              <a:buAutoNum type="arabicPeriod"/>
            </a:pPr>
            <a:r>
              <a:rPr lang="en-US" sz="2000" kern="0" dirty="0" smtClean="0"/>
              <a:t>A startup</a:t>
            </a:r>
          </a:p>
          <a:p>
            <a:pPr marL="1009650" lvl="1" indent="-609600">
              <a:buFontTx/>
              <a:buAutoNum type="arabicPeriod"/>
            </a:pPr>
            <a:r>
              <a:rPr lang="en-US" sz="2000" kern="0" dirty="0" smtClean="0"/>
              <a:t>A candidate for an IPO</a:t>
            </a:r>
          </a:p>
          <a:p>
            <a:pPr marL="1009650" lvl="1" indent="-609600">
              <a:buFontTx/>
              <a:buAutoNum type="arabicPeriod"/>
            </a:pPr>
            <a:r>
              <a:rPr lang="en-US" sz="2000" kern="0" dirty="0" smtClean="0"/>
              <a:t>A multinational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096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8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8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8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89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89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89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7" grpId="0" build="p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Private Equity Financing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626692" y="1328870"/>
            <a:ext cx="8001000" cy="13381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Startup, too risky for bank lending and too small for to attract the attention of investors in public markets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Funding options include loans against stable cash flows such as </a:t>
            </a:r>
            <a:r>
              <a:rPr lang="en-US" sz="2000" dirty="0" smtClean="0"/>
              <a:t>personal </a:t>
            </a:r>
            <a:r>
              <a:rPr lang="en-US" sz="2000" dirty="0"/>
              <a:t>savings, friends and family, venture capitalists, and strategic </a:t>
            </a:r>
            <a:r>
              <a:rPr lang="en-US" sz="2000" dirty="0" smtClean="0"/>
              <a:t>investors</a:t>
            </a:r>
            <a:endParaRPr 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2531692"/>
            <a:ext cx="8229600" cy="204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 smtClean="0"/>
              <a:t>Venture Capitalists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Wealthy </a:t>
            </a:r>
            <a:r>
              <a:rPr lang="en-US" sz="1800" dirty="0"/>
              <a:t>investors, often referred to as “angel investors”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Professional venture capital companies, who make high risk investments in entrepreneurial businesses capable of rapid growth and high investment returns.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Big stakes, active role in management, investment horizon of 5-6 years (with a return 5-10x their initial investment)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View many proposals and are highly selective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4589092"/>
            <a:ext cx="800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1200" dirty="0" smtClean="0"/>
              <a:t>Private Equity Partnerships</a:t>
            </a:r>
          </a:p>
          <a:p>
            <a:pPr lvl="1">
              <a:lnSpc>
                <a:spcPct val="90000"/>
              </a:lnSpc>
            </a:pPr>
            <a:r>
              <a:rPr lang="en-US" sz="1800" kern="1200" dirty="0" smtClean="0">
                <a:ea typeface="+mn-ea"/>
                <a:cs typeface="+mn-cs"/>
              </a:rPr>
              <a:t>Structured as limited partnerships with a specified duration such as 10 years</a:t>
            </a:r>
          </a:p>
          <a:p>
            <a:pPr lvl="1">
              <a:lnSpc>
                <a:spcPct val="90000"/>
              </a:lnSpc>
            </a:pPr>
            <a:r>
              <a:rPr lang="en-US" sz="1800" kern="1200" dirty="0" smtClean="0">
                <a:ea typeface="+mn-ea"/>
                <a:cs typeface="+mn-cs"/>
              </a:rPr>
              <a:t>General partner is the private equity firm, which raises a pool of money from limited partners, such as institutional investors and insurance companies</a:t>
            </a:r>
          </a:p>
          <a:p>
            <a:pPr lvl="1">
              <a:lnSpc>
                <a:spcPct val="90000"/>
              </a:lnSpc>
            </a:pPr>
            <a:r>
              <a:rPr lang="en-US" sz="1800" kern="1200" dirty="0" smtClean="0">
                <a:ea typeface="+mn-ea"/>
                <a:cs typeface="+mn-cs"/>
              </a:rPr>
              <a:t>Limited partners have limited liability</a:t>
            </a:r>
          </a:p>
          <a:p>
            <a:pPr lvl="1">
              <a:lnSpc>
                <a:spcPct val="90000"/>
              </a:lnSpc>
            </a:pPr>
            <a:r>
              <a:rPr lang="en-US" sz="1800" kern="1200" dirty="0" smtClean="0">
                <a:ea typeface="+mn-ea"/>
                <a:cs typeface="+mn-cs"/>
              </a:rPr>
              <a:t>Typical fee structure is 2% and 20%, the sum of a management fee and carried interest</a:t>
            </a:r>
          </a:p>
          <a:p>
            <a:pPr>
              <a:lnSpc>
                <a:spcPct val="90000"/>
              </a:lnSpc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0390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781800" cy="762000"/>
          </a:xfrm>
        </p:spPr>
        <p:txBody>
          <a:bodyPr/>
          <a:lstStyle/>
          <a:p>
            <a:r>
              <a:rPr lang="en-US" sz="3200" dirty="0"/>
              <a:t>Value and Investment Horizon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8195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Private equity partnerships induce managers to work for them, creating value over the long-run without having to manage to short-run fluctuations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 horizon is long-run, but not the very long-run, so managers are under pressure to create a cash exit event for private equity </a:t>
            </a:r>
            <a:r>
              <a:rPr lang="en-US" sz="2000" dirty="0" smtClean="0"/>
              <a:t>investors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How big is private equity?</a:t>
            </a:r>
          </a:p>
          <a:p>
            <a:pPr lvl="1"/>
            <a:r>
              <a:rPr lang="en-US" sz="2000" dirty="0"/>
              <a:t>Add up the number of workers in companies in private equity firms portfolios</a:t>
            </a:r>
          </a:p>
          <a:p>
            <a:pPr lvl="1"/>
            <a:r>
              <a:rPr lang="en-US" sz="2000" dirty="0"/>
              <a:t>5 of 10 biggest American employers is a firm whose stock is in one of these portfolios:</a:t>
            </a:r>
          </a:p>
          <a:p>
            <a:pPr lvl="1"/>
            <a:r>
              <a:rPr lang="en-US" sz="1800" dirty="0"/>
              <a:t>For example, KKR with more than 800,000 employees (in firms including HCA and Toys “R” Us) </a:t>
            </a:r>
            <a:r>
              <a:rPr lang="en-US" sz="1800" dirty="0">
                <a:sym typeface="Wingdings" panose="05000000000000000000" pitchFamily="2" charset="2"/>
              </a:rPr>
              <a:t>in the second largest private employer after</a:t>
            </a:r>
            <a:r>
              <a:rPr lang="en-US" sz="1800" dirty="0"/>
              <a:t> Walmart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49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4953000" cy="762000"/>
          </a:xfrm>
        </p:spPr>
        <p:txBody>
          <a:bodyPr/>
          <a:lstStyle/>
          <a:p>
            <a:r>
              <a:rPr lang="en-US" sz="3200" dirty="0"/>
              <a:t>Initial Public Offerings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4196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400" dirty="0"/>
              <a:t>Six years ago, Genomic Devices </a:t>
            </a:r>
          </a:p>
          <a:p>
            <a:pPr lvl="1">
              <a:spcAft>
                <a:spcPts val="1800"/>
              </a:spcAft>
            </a:pPr>
            <a:r>
              <a:rPr lang="en-US" sz="2000" dirty="0"/>
              <a:t>raised $15 million from venture </a:t>
            </a:r>
            <a:r>
              <a:rPr lang="en-US" sz="2000" dirty="0" smtClean="0"/>
              <a:t>capitalists</a:t>
            </a:r>
            <a:endParaRPr lang="en-US" sz="2000" dirty="0"/>
          </a:p>
          <a:p>
            <a:pPr lvl="1">
              <a:spcAft>
                <a:spcPts val="1800"/>
              </a:spcAft>
            </a:pPr>
            <a:r>
              <a:rPr lang="en-US" sz="2000" dirty="0"/>
              <a:t>had two more rounds of funding ($40 million</a:t>
            </a:r>
            <a:r>
              <a:rPr lang="en-US" sz="2000" dirty="0" smtClean="0"/>
              <a:t>) </a:t>
            </a:r>
            <a:endParaRPr lang="en-US" sz="2000" dirty="0"/>
          </a:p>
          <a:p>
            <a:pPr lvl="1">
              <a:spcAft>
                <a:spcPts val="1800"/>
              </a:spcAft>
            </a:pPr>
            <a:r>
              <a:rPr lang="en-US" sz="2000" dirty="0"/>
              <a:t>needs a $25 million equity infusion to keep growing now that it’s </a:t>
            </a:r>
            <a:r>
              <a:rPr lang="en-US" sz="2000" dirty="0" smtClean="0"/>
              <a:t>successful – sales of $125 million and annual growth of &gt; 40%</a:t>
            </a: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400" dirty="0"/>
              <a:t>IPO can provide additional equity along with an exit route for venture </a:t>
            </a:r>
            <a:r>
              <a:rPr lang="en-US" sz="2400" dirty="0" smtClean="0"/>
              <a:t>investors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19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5700" y="457200"/>
            <a:ext cx="7683500" cy="673100"/>
          </a:xfrm>
        </p:spPr>
        <p:txBody>
          <a:bodyPr/>
          <a:lstStyle/>
          <a:p>
            <a:r>
              <a:rPr lang="en-US" sz="3200" dirty="0"/>
              <a:t>Financial </a:t>
            </a:r>
            <a:r>
              <a:rPr lang="en-US" sz="3200" dirty="0" smtClean="0"/>
              <a:t>Executive as </a:t>
            </a:r>
            <a:r>
              <a:rPr lang="en-US" sz="3200" dirty="0"/>
              <a:t>Marketing Executive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696200" cy="4800600"/>
          </a:xfrm>
        </p:spPr>
        <p:txBody>
          <a:bodyPr/>
          <a:lstStyle/>
          <a:p>
            <a:r>
              <a:rPr lang="en-US" sz="2400" dirty="0"/>
              <a:t>Financial executives need to raise money to finance the current operations and future growth of their companies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To do so they must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market</a:t>
            </a:r>
            <a:r>
              <a:rPr lang="en-US" sz="2000" dirty="0">
                <a:ea typeface="+mn-ea"/>
                <a:cs typeface="+mn-cs"/>
              </a:rPr>
              <a:t> the future cash flows of their firm</a:t>
            </a:r>
          </a:p>
          <a:p>
            <a:pPr lvl="1"/>
            <a:r>
              <a:rPr lang="en-US" sz="2000" dirty="0"/>
              <a:t>Marketing entails the </a:t>
            </a:r>
            <a:r>
              <a:rPr lang="en-US" sz="2000" dirty="0">
                <a:solidFill>
                  <a:srgbClr val="FF0000"/>
                </a:solidFill>
              </a:rPr>
              <a:t>packaging of cash flows</a:t>
            </a:r>
            <a:r>
              <a:rPr lang="en-US" sz="2000" dirty="0"/>
              <a:t> in order to fetch the highest price </a:t>
            </a:r>
            <a:r>
              <a:rPr lang="en-US" sz="2000" dirty="0" smtClean="0"/>
              <a:t>possible</a:t>
            </a:r>
          </a:p>
          <a:p>
            <a:pPr lvl="1"/>
            <a:r>
              <a:rPr lang="en-US" sz="2000" dirty="0" smtClean="0"/>
              <a:t>Customers receive a piece of paper – stock certificate, bond, etc. on the nature of their claim on the firm’s future cash flow</a:t>
            </a:r>
          </a:p>
          <a:p>
            <a:r>
              <a:rPr lang="en-US" sz="2400" dirty="0" smtClean="0"/>
              <a:t>Packaging </a:t>
            </a:r>
            <a:r>
              <a:rPr lang="en-US" sz="2400" dirty="0"/>
              <a:t>cash flows involves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security design</a:t>
            </a:r>
          </a:p>
          <a:p>
            <a:pPr lvl="1"/>
            <a:r>
              <a:rPr lang="en-US" sz="2000" dirty="0"/>
              <a:t>Designing securities requires knowledge of different financial </a:t>
            </a:r>
            <a:r>
              <a:rPr lang="en-US" sz="2000" dirty="0" smtClean="0"/>
              <a:t>instruments – this </a:t>
            </a:r>
            <a:r>
              <a:rPr lang="en-US" sz="2000" dirty="0"/>
              <a:t>chapter focuses on </a:t>
            </a:r>
            <a:endParaRPr lang="en-US" sz="2000" dirty="0" smtClean="0"/>
          </a:p>
          <a:p>
            <a:pPr marL="914400" lvl="2" indent="0">
              <a:buNone/>
            </a:pPr>
            <a:r>
              <a:rPr lang="en-US" sz="1600" dirty="0" smtClean="0"/>
              <a:t>(a) financial instruments, </a:t>
            </a:r>
          </a:p>
          <a:p>
            <a:pPr marL="914400" lvl="2" indent="0">
              <a:buNone/>
            </a:pPr>
            <a:r>
              <a:rPr lang="en-US" sz="1600" dirty="0" smtClean="0"/>
              <a:t>(b) the markets in which they trade</a:t>
            </a:r>
          </a:p>
          <a:p>
            <a:pPr lvl="1"/>
            <a:r>
              <a:rPr lang="en-US" sz="2000" dirty="0" smtClean="0"/>
              <a:t>Next chapter will focus on a company’s choice of proper financing instrument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3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533400"/>
            <a:ext cx="5097461" cy="609600"/>
          </a:xfrm>
        </p:spPr>
        <p:txBody>
          <a:bodyPr/>
          <a:lstStyle/>
          <a:p>
            <a:r>
              <a:rPr lang="en-US" sz="3200" dirty="0"/>
              <a:t>Investment Banking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3962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“Bake off” to assess proposals from investment banks and choose </a:t>
            </a:r>
            <a:r>
              <a:rPr lang="en-US" sz="2400" dirty="0" smtClean="0"/>
              <a:t>one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Winning investment bank becomes the “managing underwriter” and begins to 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/>
              <a:t>advise the company on security design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/>
              <a:t>register the issue with the SEC (30-90 days)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/>
              <a:t>orchestrates a “road show”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sz="2000" dirty="0"/>
              <a:t>assembles an </a:t>
            </a:r>
            <a:r>
              <a:rPr lang="en-US" sz="2000" i="1" dirty="0"/>
              <a:t>underwriting syndicate</a:t>
            </a:r>
            <a:r>
              <a:rPr lang="en-US" sz="2000" dirty="0"/>
              <a:t> who engage in book building  </a:t>
            </a:r>
          </a:p>
        </p:txBody>
      </p:sp>
    </p:spTree>
    <p:extLst>
      <p:ext uri="{BB962C8B-B14F-4D97-AF65-F5344CB8AC3E}">
        <p14:creationId xmlns:p14="http://schemas.microsoft.com/office/powerpoint/2010/main" val="3848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7139" y="457200"/>
            <a:ext cx="2582861" cy="685800"/>
          </a:xfrm>
        </p:spPr>
        <p:txBody>
          <a:bodyPr/>
          <a:lstStyle/>
          <a:p>
            <a:r>
              <a:rPr lang="en-US" sz="3200" dirty="0"/>
              <a:t>IPO Risks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2819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Syndicate acts as </a:t>
            </a:r>
            <a:r>
              <a:rPr lang="en-US" sz="2400" dirty="0" smtClean="0"/>
              <a:t>wholesaler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Offer price set hours before stock goes </a:t>
            </a:r>
            <a:r>
              <a:rPr lang="en-US" sz="2400" dirty="0" smtClean="0"/>
              <a:t>public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Company bears price risk during the registration </a:t>
            </a:r>
            <a:r>
              <a:rPr lang="en-US" sz="2400" dirty="0" smtClean="0"/>
              <a:t>process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Syndicate bears risk associated with unsold shares, which they cannot sell above the offer </a:t>
            </a:r>
            <a:r>
              <a:rPr lang="en-US" sz="2400" dirty="0" smtClean="0"/>
              <a:t>price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5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4419600" cy="685800"/>
          </a:xfrm>
        </p:spPr>
        <p:txBody>
          <a:bodyPr/>
          <a:lstStyle/>
          <a:p>
            <a:r>
              <a:rPr lang="en-US" sz="3200" dirty="0"/>
              <a:t>Seasoned Issues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35238" y="1311778"/>
            <a:ext cx="82296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Shelf registration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Multinational firm wants to raise $200 million in new debt, using a U.S. “shelf registration”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Shelf registration is a general purpose registration, good up to two years, that allows the firm to get quick approval for the use public markets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A single underwriter often buys the entire issue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Competitive bids lower the issue costs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3319330"/>
            <a:ext cx="8001000" cy="1354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latin typeface="Tw Cen MT" panose="020B0602020104020603" pitchFamily="34" charset="0"/>
              </a:rPr>
              <a:t>Market timing</a:t>
            </a:r>
          </a:p>
          <a:p>
            <a:pPr lvl="1"/>
            <a:r>
              <a:rPr lang="en-US" sz="1800" kern="0" dirty="0" smtClean="0">
                <a:latin typeface="Tw Cen MT" panose="020B0602020104020603" pitchFamily="34" charset="0"/>
              </a:rPr>
              <a:t>Shelf registrations provide managers with ability to time issues of new equity</a:t>
            </a:r>
          </a:p>
          <a:p>
            <a:pPr lvl="1"/>
            <a:r>
              <a:rPr lang="en-US" sz="1800" kern="0" dirty="0" smtClean="0">
                <a:latin typeface="Tw Cen MT" panose="020B0602020104020603" pitchFamily="34" charset="0"/>
              </a:rPr>
              <a:t>“Universal” shelf registrations provide flexibility in respect to choice of debt or equity, and public announcement of intentions</a:t>
            </a:r>
          </a:p>
          <a:p>
            <a:endParaRPr lang="en-US" sz="2400" kern="0" dirty="0">
              <a:latin typeface="Tw Cen MT" panose="020B0602020104020603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4648200"/>
            <a:ext cx="777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kern="0" dirty="0"/>
              <a:t>Private placement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Large </a:t>
            </a:r>
            <a:r>
              <a:rPr lang="en-US" sz="1800" kern="0" dirty="0" smtClean="0">
                <a:ea typeface="+mn-ea"/>
                <a:cs typeface="+mn-cs"/>
              </a:rPr>
              <a:t>corporations can avoid registering with the SEC by placing debt privately with one or more institutional investors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The private placement market might be half the size of the public market, excluding bank loans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Attractive option if public investors not especially receptive for reasons of complexity or familiarity</a:t>
            </a:r>
            <a:endParaRPr lang="en-US" sz="18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28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304800"/>
            <a:ext cx="5249862" cy="838200"/>
          </a:xfrm>
        </p:spPr>
        <p:txBody>
          <a:bodyPr/>
          <a:lstStyle/>
          <a:p>
            <a:r>
              <a:rPr lang="en-US" sz="3200" dirty="0" smtClean="0"/>
              <a:t> SEC Rule 144A (1990)</a:t>
            </a:r>
            <a:endParaRPr lang="en-US" sz="3200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01000" cy="2971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In the past, privately </a:t>
            </a:r>
            <a:r>
              <a:rPr lang="en-US" sz="2400" dirty="0" smtClean="0"/>
              <a:t>placed </a:t>
            </a:r>
            <a:r>
              <a:rPr lang="en-US" sz="2400" dirty="0"/>
              <a:t>debt was not especially </a:t>
            </a:r>
            <a:r>
              <a:rPr lang="en-US" sz="2400" dirty="0" smtClean="0"/>
              <a:t>liquid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SEC Rule </a:t>
            </a:r>
            <a:r>
              <a:rPr lang="en-US" sz="2400" dirty="0" smtClean="0"/>
              <a:t>144A </a:t>
            </a:r>
            <a:r>
              <a:rPr lang="en-US" sz="2400" dirty="0"/>
              <a:t>now allows for trading of privately placed debt among institutional </a:t>
            </a:r>
            <a:r>
              <a:rPr lang="en-US" sz="2400" dirty="0" smtClean="0"/>
              <a:t>investors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/>
              <a:t>Result is two parallel markets for corporate securities, one public and the other among institutional </a:t>
            </a:r>
            <a:r>
              <a:rPr lang="en-US" sz="2400" dirty="0" smtClean="0"/>
              <a:t>investors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160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381000"/>
            <a:ext cx="5707062" cy="762000"/>
          </a:xfrm>
        </p:spPr>
        <p:txBody>
          <a:bodyPr/>
          <a:lstStyle/>
          <a:p>
            <a:r>
              <a:rPr lang="en-US" sz="3200" dirty="0"/>
              <a:t>International Markets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3733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Large corporations use foreign financial markets because they want the contract to be in a foreign currency, they can get a better terms than in the U.S.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Foreign markets often impose fees and restrictions on foreign </a:t>
            </a:r>
            <a:r>
              <a:rPr lang="en-US" sz="2400" dirty="0" smtClean="0"/>
              <a:t>investors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2400" dirty="0"/>
              <a:t>International markets allow the currency specified in the transaction to be outside the control of issuing country’s monetary </a:t>
            </a:r>
            <a:r>
              <a:rPr lang="en-US" sz="2400" dirty="0" smtClean="0"/>
              <a:t>authority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61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086600" cy="685800"/>
          </a:xfrm>
        </p:spPr>
        <p:txBody>
          <a:bodyPr/>
          <a:lstStyle/>
          <a:p>
            <a:r>
              <a:rPr lang="en-US" sz="3200" dirty="0"/>
              <a:t>Reserve Requirements </a:t>
            </a:r>
            <a:r>
              <a:rPr lang="en-US" sz="3200" dirty="0" smtClean="0"/>
              <a:t>and </a:t>
            </a:r>
            <a:r>
              <a:rPr lang="en-US" sz="3200" dirty="0"/>
              <a:t>Bearer Bonds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635238" y="14478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Financial firms operating in international markets need not hold reserves with a central bank such as the </a:t>
            </a:r>
            <a:r>
              <a:rPr lang="en-US" sz="2000" dirty="0" smtClean="0"/>
              <a:t>Fed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Unlike the U.S., which requires registration of ownership, bonds can be issued to anonymous bearers, who can collect interest payments and avoid paying </a:t>
            </a:r>
            <a:r>
              <a:rPr lang="en-US" sz="2000" dirty="0" smtClean="0"/>
              <a:t>tax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Bearer bonds are cheaper for </a:t>
            </a:r>
            <a:r>
              <a:rPr lang="en-US" sz="2000" dirty="0" smtClean="0"/>
              <a:t>issuers</a:t>
            </a:r>
            <a:endParaRPr lang="en-US" sz="2000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2000" dirty="0"/>
              <a:t>Have international markets stripped away protective regulation?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26692" y="3810000"/>
            <a:ext cx="6400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latin typeface="Tw Cen MT" panose="020B0602020104020603" pitchFamily="34" charset="0"/>
              </a:rPr>
              <a:t>U.S. Regulations</a:t>
            </a:r>
          </a:p>
          <a:p>
            <a:pPr lvl="1"/>
            <a:r>
              <a:rPr lang="en-US" sz="1800" kern="0" dirty="0" smtClean="0">
                <a:latin typeface="Tw Cen MT" panose="020B0602020104020603" pitchFamily="34" charset="0"/>
              </a:rPr>
              <a:t>Sarbanes-Oxley</a:t>
            </a:r>
          </a:p>
          <a:p>
            <a:pPr lvl="1"/>
            <a:r>
              <a:rPr lang="en-US" sz="1800" kern="0" dirty="0" smtClean="0">
                <a:latin typeface="Tw Cen MT" panose="020B0602020104020603" pitchFamily="34" charset="0"/>
              </a:rPr>
              <a:t>Dodd-Frank</a:t>
            </a:r>
          </a:p>
          <a:p>
            <a:pPr lvl="1"/>
            <a:r>
              <a:rPr lang="en-US" sz="1800" kern="0" dirty="0" smtClean="0">
                <a:latin typeface="Tw Cen MT" panose="020B0602020104020603" pitchFamily="34" charset="0"/>
              </a:rPr>
              <a:t>Will these drive business away from the U.S.?</a:t>
            </a:r>
          </a:p>
          <a:p>
            <a:pPr lvl="2"/>
            <a:r>
              <a:rPr lang="en-US" sz="1400" kern="0" dirty="0" smtClean="0">
                <a:latin typeface="Tw Cen MT" panose="020B0602020104020603" pitchFamily="34" charset="0"/>
              </a:rPr>
              <a:t>Lower IPO activity</a:t>
            </a:r>
          </a:p>
          <a:p>
            <a:pPr lvl="2"/>
            <a:r>
              <a:rPr lang="en-US" sz="1400" kern="0" dirty="0" smtClean="0">
                <a:latin typeface="Tw Cen MT" panose="020B0602020104020603" pitchFamily="34" charset="0"/>
              </a:rPr>
              <a:t>Shadow markets</a:t>
            </a:r>
            <a:endParaRPr lang="en-US" sz="1400" kern="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6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4038600" cy="838200"/>
          </a:xfrm>
        </p:spPr>
        <p:txBody>
          <a:bodyPr/>
          <a:lstStyle/>
          <a:p>
            <a:r>
              <a:rPr lang="en-US" sz="3200" dirty="0"/>
              <a:t>Issue Costs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635238" y="1345248"/>
            <a:ext cx="8229600" cy="2133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/>
              <a:t>For privately negotiated transactions, the issue cost amounts to the investment banking </a:t>
            </a:r>
            <a:r>
              <a:rPr lang="en-US" sz="2000" dirty="0" smtClean="0"/>
              <a:t>fee</a:t>
            </a:r>
            <a:endParaRPr lang="en-US" sz="2000" dirty="0"/>
          </a:p>
          <a:p>
            <a:pPr>
              <a:spcAft>
                <a:spcPts val="0"/>
              </a:spcAft>
            </a:pPr>
            <a:r>
              <a:rPr lang="en-US" sz="2000" dirty="0"/>
              <a:t>For public issues, there are also legal, accounting, and printing </a:t>
            </a:r>
            <a:r>
              <a:rPr lang="en-US" sz="2000" dirty="0" smtClean="0"/>
              <a:t>fees</a:t>
            </a:r>
            <a:endParaRPr lang="en-US" sz="2000" dirty="0"/>
          </a:p>
          <a:p>
            <a:pPr>
              <a:spcAft>
                <a:spcPts val="0"/>
              </a:spcAft>
            </a:pPr>
            <a:r>
              <a:rPr lang="en-US" sz="2000" dirty="0"/>
              <a:t>Investment bankers often underprice issues to quell investors’ concerns about information </a:t>
            </a:r>
            <a:r>
              <a:rPr lang="en-US" sz="2000" dirty="0" smtClean="0"/>
              <a:t>asymmetries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/>
              <a:t>Implicit dilution cost to </a:t>
            </a:r>
            <a:r>
              <a:rPr lang="en-US" sz="2000" dirty="0" smtClean="0"/>
              <a:t>shareholders</a:t>
            </a:r>
            <a:endParaRPr lang="en-US" sz="2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6692" y="3419740"/>
            <a:ext cx="8077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Representative cost comparisons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2.2% for straight debt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3.8% for convertible bonds.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7.1% for secondary offerings of public companies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11% for IPOs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000" kern="0" dirty="0" smtClean="0"/>
              <a:t>Economies of scale: 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1400" kern="0" dirty="0" smtClean="0"/>
              <a:t>For equity 3% @ $100 million becomes 20% for $500,000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sz="1400" kern="0" dirty="0" smtClean="0"/>
              <a:t>For debt, range can be 0.9% to 10%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4794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/>
              <a:t>The Stock Market…</a:t>
            </a:r>
            <a:br>
              <a:rPr lang="en-US" sz="3600" dirty="0"/>
            </a:br>
            <a:r>
              <a:rPr lang="en-US" sz="3600" dirty="0"/>
              <a:t>  </a:t>
            </a:r>
            <a:r>
              <a:rPr lang="en-US" sz="2800" dirty="0"/>
              <a:t>The Most Active Secondary Market</a:t>
            </a:r>
            <a:endParaRPr lang="en-US" sz="3600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425575"/>
            <a:ext cx="8075612" cy="3527425"/>
          </a:xfrm>
        </p:spPr>
        <p:txBody>
          <a:bodyPr/>
          <a:lstStyle/>
          <a:p>
            <a:r>
              <a:rPr lang="en-US" sz="2400" dirty="0"/>
              <a:t>Two basic types</a:t>
            </a:r>
          </a:p>
          <a:p>
            <a:pPr lvl="1"/>
            <a:r>
              <a:rPr lang="en-US" sz="2400" dirty="0"/>
              <a:t>Physical location exchanges</a:t>
            </a:r>
          </a:p>
          <a:p>
            <a:pPr lvl="2"/>
            <a:r>
              <a:rPr lang="en-US" sz="2000" dirty="0"/>
              <a:t>New York Stock Exchange</a:t>
            </a:r>
          </a:p>
          <a:p>
            <a:pPr lvl="2"/>
            <a:r>
              <a:rPr lang="en-US" sz="2000" dirty="0"/>
              <a:t>American Stock Exchange</a:t>
            </a:r>
          </a:p>
          <a:p>
            <a:pPr lvl="1"/>
            <a:r>
              <a:rPr lang="en-US" sz="2400" dirty="0"/>
              <a:t>Electronic dealer-based markets</a:t>
            </a:r>
          </a:p>
          <a:p>
            <a:pPr lvl="2"/>
            <a:r>
              <a:rPr lang="en-US" sz="2000" dirty="0"/>
              <a:t>Nasdaq</a:t>
            </a:r>
          </a:p>
          <a:p>
            <a:pPr lvl="2"/>
            <a:r>
              <a:rPr lang="en-US" sz="2000" dirty="0"/>
              <a:t>Over-the-counter</a:t>
            </a:r>
          </a:p>
          <a:p>
            <a:pPr lvl="2"/>
            <a:r>
              <a:rPr lang="en-US" sz="2000" dirty="0"/>
              <a:t>Electronic communications networks</a:t>
            </a:r>
          </a:p>
        </p:txBody>
      </p:sp>
    </p:spTree>
    <p:extLst>
      <p:ext uri="{BB962C8B-B14F-4D97-AF65-F5344CB8AC3E}">
        <p14:creationId xmlns:p14="http://schemas.microsoft.com/office/powerpoint/2010/main" val="132297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620000" cy="914400"/>
          </a:xfrm>
        </p:spPr>
        <p:txBody>
          <a:bodyPr/>
          <a:lstStyle/>
          <a:p>
            <a:r>
              <a:rPr lang="en-US" sz="3200" dirty="0"/>
              <a:t>Efficient </a:t>
            </a:r>
            <a:r>
              <a:rPr lang="en-US" sz="3200" dirty="0" smtClean="0"/>
              <a:t>Markets – 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  how prices respond to new information</a:t>
            </a:r>
            <a:endParaRPr lang="en-US" sz="3200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1828800"/>
          </a:xfrm>
        </p:spPr>
        <p:txBody>
          <a:bodyPr/>
          <a:lstStyle/>
          <a:p>
            <a:r>
              <a:rPr lang="en-US" sz="2000" dirty="0">
                <a:ea typeface="+mn-ea"/>
                <a:cs typeface="+mn-cs"/>
              </a:rPr>
              <a:t>A recurring issue in raising new capital is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timing</a:t>
            </a:r>
          </a:p>
          <a:p>
            <a:r>
              <a:rPr lang="en-US" sz="2000" dirty="0">
                <a:ea typeface="+mn-ea"/>
                <a:cs typeface="+mn-cs"/>
              </a:rPr>
              <a:t>Managers devote considerable time and energy into predicting future price trends in financial markets</a:t>
            </a:r>
          </a:p>
          <a:p>
            <a:r>
              <a:rPr lang="en-US" sz="2000" dirty="0">
                <a:ea typeface="+mn-ea"/>
                <a:cs typeface="+mn-cs"/>
              </a:rPr>
              <a:t>Should managers abandon prediction and timing because markets fully reflect all available information correctly into prices?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3124200"/>
            <a:ext cx="777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/>
              <a:t>Controversial Issues</a:t>
            </a:r>
          </a:p>
          <a:p>
            <a:pPr lvl="1">
              <a:lnSpc>
                <a:spcPct val="90000"/>
              </a:lnSpc>
            </a:pPr>
            <a:r>
              <a:rPr lang="en-US" sz="1800" kern="0" dirty="0"/>
              <a:t>Evidence about market </a:t>
            </a:r>
            <a:r>
              <a:rPr lang="en-US" sz="1800" kern="0" dirty="0" smtClean="0">
                <a:ea typeface="+mn-ea"/>
                <a:cs typeface="+mn-cs"/>
              </a:rPr>
              <a:t>efficiency has been overstated</a:t>
            </a:r>
          </a:p>
          <a:p>
            <a:pPr lvl="1"/>
            <a:r>
              <a:rPr lang="en-US" sz="1800" kern="0" dirty="0" smtClean="0">
                <a:ea typeface="+mn-ea"/>
                <a:cs typeface="+mn-cs"/>
              </a:rPr>
              <a:t>Working assumption is that markets are more or less efficient</a:t>
            </a:r>
          </a:p>
          <a:p>
            <a:pPr lvl="1"/>
            <a:r>
              <a:rPr lang="en-US" sz="1800" kern="0" dirty="0" smtClean="0">
                <a:ea typeface="+mn-ea"/>
                <a:cs typeface="+mn-cs"/>
              </a:rPr>
              <a:t>Degree of efficiency is an empirical question</a:t>
            </a:r>
          </a:p>
          <a:p>
            <a:pPr lvl="1"/>
            <a:endParaRPr lang="en-US" sz="18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8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381000"/>
            <a:ext cx="5695950" cy="762000"/>
          </a:xfrm>
        </p:spPr>
        <p:txBody>
          <a:bodyPr/>
          <a:lstStyle/>
          <a:p>
            <a:r>
              <a:rPr lang="en-US" sz="3200" dirty="0"/>
              <a:t>What is an Efficient Market?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7772400" cy="1295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Issue is how competitive prices respond to new information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How long does it take for news to impact prices?</a:t>
            </a:r>
          </a:p>
          <a:p>
            <a:pPr lvl="2">
              <a:lnSpc>
                <a:spcPct val="90000"/>
              </a:lnSpc>
            </a:pPr>
            <a:r>
              <a:rPr lang="en-US" sz="1400" dirty="0" err="1">
                <a:ea typeface="+mn-ea"/>
                <a:cs typeface="+mn-cs"/>
              </a:rPr>
              <a:t>Ederington</a:t>
            </a:r>
            <a:r>
              <a:rPr lang="en-US" sz="1400" dirty="0">
                <a:ea typeface="+mn-ea"/>
                <a:cs typeface="+mn-cs"/>
              </a:rPr>
              <a:t>-Lee analysis of interest rate and foreign exchange markets is that for news releases, the answer is 10-40 seconds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16441"/>
            <a:ext cx="6096000" cy="3765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2438400"/>
            <a:ext cx="6019800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w Cen MT" panose="020B0602020104020603" pitchFamily="34" charset="0"/>
              </a:rPr>
              <a:t>Time Series of the Mean Price Index of the Shares of 161 target Firms Involved in Successful Tender Offers</a:t>
            </a:r>
            <a:endParaRPr lang="en-US" sz="1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0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Markets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14350" y="1524000"/>
            <a:ext cx="8248650" cy="4724400"/>
          </a:xfrm>
        </p:spPr>
        <p:txBody>
          <a:bodyPr/>
          <a:lstStyle/>
          <a:p>
            <a:r>
              <a:rPr lang="en-US" sz="2400" dirty="0"/>
              <a:t>Financial markets describes the distribution system by which </a:t>
            </a:r>
            <a:r>
              <a:rPr lang="en-US" sz="2400" i="1" dirty="0">
                <a:solidFill>
                  <a:srgbClr val="FF0000"/>
                </a:solidFill>
              </a:rPr>
              <a:t>cash-deficit entities </a:t>
            </a:r>
            <a:r>
              <a:rPr lang="en-US" sz="2400" dirty="0"/>
              <a:t>engage in transactions with </a:t>
            </a:r>
            <a:r>
              <a:rPr lang="en-US" sz="2400" i="1" dirty="0">
                <a:solidFill>
                  <a:srgbClr val="00B050"/>
                </a:solidFill>
              </a:rPr>
              <a:t>cash-surplus entities</a:t>
            </a:r>
          </a:p>
          <a:p>
            <a:r>
              <a:rPr lang="en-US" sz="2400" dirty="0"/>
              <a:t>Besides businesses, the entities in question include government agencies, universities, pension funds, endowments, individuals, commercial banks, insurance companies …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Money markets</a:t>
            </a:r>
            <a:r>
              <a:rPr lang="en-US" sz="2400" dirty="0"/>
              <a:t> vs. </a:t>
            </a:r>
            <a:r>
              <a:rPr lang="en-US" sz="2400" dirty="0">
                <a:solidFill>
                  <a:schemeClr val="tx2"/>
                </a:solidFill>
              </a:rPr>
              <a:t>capital markets</a:t>
            </a:r>
            <a:r>
              <a:rPr lang="en-US" sz="2400" dirty="0"/>
              <a:t> distinguishes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short-term</a:t>
            </a:r>
            <a:r>
              <a:rPr lang="en-US" sz="2400" dirty="0"/>
              <a:t> vs. </a:t>
            </a:r>
            <a:r>
              <a:rPr lang="en-US" sz="2400" dirty="0">
                <a:solidFill>
                  <a:schemeClr val="tx2"/>
                </a:solidFill>
              </a:rPr>
              <a:t>long-term</a:t>
            </a:r>
            <a:r>
              <a:rPr lang="en-US" sz="2400" dirty="0"/>
              <a:t> contracts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In money markets, securities have a maturity of less than 1 </a:t>
            </a:r>
            <a:r>
              <a:rPr lang="en-US" sz="2000" dirty="0" smtClean="0">
                <a:ea typeface="+mn-ea"/>
                <a:cs typeface="+mn-cs"/>
              </a:rPr>
              <a:t>year while capital markets have securities with longer maturity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Nonfinancial businesses rely on capital markets for financing</a:t>
            </a:r>
          </a:p>
          <a:p>
            <a:pPr lvl="1"/>
            <a:endParaRPr lang="en-US" sz="2000" dirty="0">
              <a:ea typeface="+mn-ea"/>
              <a:cs typeface="+mn-cs"/>
            </a:endParaRPr>
          </a:p>
          <a:p>
            <a:pPr lvl="1"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14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5257800" cy="762000"/>
          </a:xfrm>
        </p:spPr>
        <p:txBody>
          <a:bodyPr/>
          <a:lstStyle/>
          <a:p>
            <a:r>
              <a:rPr lang="en-US" sz="3200" dirty="0"/>
              <a:t>Efficiency in Degrees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90530"/>
            <a:ext cx="8153400" cy="160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/>
              <a:t>A market is </a:t>
            </a:r>
          </a:p>
          <a:p>
            <a:pPr lvl="1">
              <a:lnSpc>
                <a:spcPct val="90000"/>
              </a:lnSpc>
            </a:pPr>
            <a:r>
              <a:rPr lang="en-US" sz="1800" i="1" dirty="0">
                <a:solidFill>
                  <a:srgbClr val="FF0000"/>
                </a:solidFill>
                <a:ea typeface="+mn-ea"/>
                <a:cs typeface="+mn-cs"/>
              </a:rPr>
              <a:t>weak-form efficient </a:t>
            </a:r>
            <a:r>
              <a:rPr lang="en-US" sz="1800" dirty="0">
                <a:ea typeface="+mn-ea"/>
                <a:cs typeface="+mn-cs"/>
              </a:rPr>
              <a:t>when prices fully reflect all information about past prices</a:t>
            </a:r>
          </a:p>
          <a:p>
            <a:pPr lvl="1">
              <a:lnSpc>
                <a:spcPct val="90000"/>
              </a:lnSpc>
            </a:pPr>
            <a:r>
              <a:rPr lang="en-US" sz="1800" i="1" dirty="0">
                <a:solidFill>
                  <a:srgbClr val="0070C0"/>
                </a:solidFill>
                <a:ea typeface="+mn-ea"/>
                <a:cs typeface="+mn-cs"/>
              </a:rPr>
              <a:t>s</a:t>
            </a:r>
            <a:r>
              <a:rPr lang="en-US" sz="1800" i="1" dirty="0" smtClean="0">
                <a:solidFill>
                  <a:srgbClr val="0070C0"/>
                </a:solidFill>
                <a:ea typeface="+mn-ea"/>
                <a:cs typeface="+mn-cs"/>
              </a:rPr>
              <a:t>emi-strong </a:t>
            </a:r>
            <a:r>
              <a:rPr lang="en-US" sz="1800" i="1" dirty="0">
                <a:solidFill>
                  <a:srgbClr val="0070C0"/>
                </a:solidFill>
                <a:ea typeface="+mn-ea"/>
                <a:cs typeface="+mn-cs"/>
              </a:rPr>
              <a:t>form efficient </a:t>
            </a:r>
            <a:r>
              <a:rPr lang="en-US" sz="1800" dirty="0">
                <a:ea typeface="+mn-ea"/>
                <a:cs typeface="+mn-cs"/>
              </a:rPr>
              <a:t>when prices fully reflect all publicly available info.</a:t>
            </a:r>
          </a:p>
          <a:p>
            <a:pPr lvl="1">
              <a:lnSpc>
                <a:spcPct val="90000"/>
              </a:lnSpc>
            </a:pPr>
            <a:r>
              <a:rPr lang="en-US" sz="1800" i="1" dirty="0">
                <a:solidFill>
                  <a:srgbClr val="00B050"/>
                </a:solidFill>
                <a:ea typeface="+mn-ea"/>
                <a:cs typeface="+mn-cs"/>
              </a:rPr>
              <a:t>strong form efficient </a:t>
            </a:r>
            <a:r>
              <a:rPr lang="en-US" sz="1800" dirty="0">
                <a:ea typeface="+mn-ea"/>
                <a:cs typeface="+mn-cs"/>
              </a:rPr>
              <a:t>when prices fully reflect all information, public or private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3124200"/>
            <a:ext cx="7848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Empirical evidence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Markets are </a:t>
            </a:r>
            <a:r>
              <a:rPr lang="en-US" sz="1800" u="sng" kern="0" dirty="0" smtClean="0">
                <a:ea typeface="+mn-ea"/>
                <a:cs typeface="+mn-cs"/>
              </a:rPr>
              <a:t>not</a:t>
            </a:r>
            <a:r>
              <a:rPr lang="en-US" sz="1800" kern="0" dirty="0" smtClean="0">
                <a:ea typeface="+mn-ea"/>
                <a:cs typeface="+mn-cs"/>
              </a:rPr>
              <a:t> strong form efficient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With limited exceptions, markets are semi-strong form efficient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Typical investors should not expect to earn abnormal returns trading on publicly available information, especially if they pay brokerage commissions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ea typeface="+mn-ea"/>
                <a:cs typeface="+mn-cs"/>
              </a:rPr>
              <a:t>Future studies might uncover inefficiencies not generally known about at present</a:t>
            </a:r>
            <a:endParaRPr lang="en-US" sz="1800" kern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44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096000" cy="762000"/>
          </a:xfrm>
        </p:spPr>
        <p:txBody>
          <a:bodyPr/>
          <a:lstStyle/>
          <a:p>
            <a:r>
              <a:rPr lang="en-US" sz="3200" dirty="0"/>
              <a:t>Implications of Efficiency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626692" y="1524000"/>
            <a:ext cx="82296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000" dirty="0"/>
              <a:t>When market are semi-strong form efficient, a series of statements hold </a:t>
            </a:r>
            <a:r>
              <a:rPr lang="en-US" sz="2000" dirty="0" smtClean="0"/>
              <a:t>true</a:t>
            </a:r>
            <a:endParaRPr lang="en-US" sz="2000" dirty="0"/>
          </a:p>
          <a:p>
            <a:pPr lvl="1">
              <a:spcAft>
                <a:spcPts val="0"/>
              </a:spcAft>
            </a:pPr>
            <a:r>
              <a:rPr lang="en-US" sz="1800" dirty="0"/>
              <a:t>Publicly available information has no predictive power in respect to market </a:t>
            </a:r>
            <a:r>
              <a:rPr lang="en-US" sz="1800" dirty="0" smtClean="0"/>
              <a:t>prices</a:t>
            </a:r>
            <a:endParaRPr lang="en-US" sz="1800" dirty="0"/>
          </a:p>
          <a:p>
            <a:pPr lvl="1">
              <a:spcAft>
                <a:spcPts val="0"/>
              </a:spcAft>
            </a:pPr>
            <a:r>
              <a:rPr lang="en-US" sz="1800" dirty="0"/>
              <a:t>Best forecast of future price is current price adjusted for </a:t>
            </a:r>
            <a:r>
              <a:rPr lang="en-US" sz="1800" dirty="0" smtClean="0"/>
              <a:t>trend</a:t>
            </a:r>
            <a:endParaRPr lang="en-US" sz="1800" dirty="0"/>
          </a:p>
          <a:p>
            <a:pPr lvl="1">
              <a:spcAft>
                <a:spcPts val="0"/>
              </a:spcAft>
            </a:pPr>
            <a:r>
              <a:rPr lang="en-US" sz="1800" dirty="0"/>
              <a:t>It is pointless to time the purchase or sale of the firm’s </a:t>
            </a:r>
            <a:r>
              <a:rPr lang="en-US" sz="1800" dirty="0" smtClean="0"/>
              <a:t>securities</a:t>
            </a:r>
            <a:endParaRPr lang="en-US" sz="1800" dirty="0"/>
          </a:p>
          <a:p>
            <a:pPr lvl="1">
              <a:spcAft>
                <a:spcPts val="0"/>
              </a:spcAft>
            </a:pPr>
            <a:r>
              <a:rPr lang="en-US" sz="1800" dirty="0"/>
              <a:t>Investors cannot expect to earn positive risk-adjusted </a:t>
            </a:r>
            <a:r>
              <a:rPr lang="en-US" sz="1800" dirty="0" smtClean="0"/>
              <a:t>returns</a:t>
            </a:r>
            <a:endParaRPr lang="en-US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8916" y="3894032"/>
            <a:ext cx="79375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>
                <a:latin typeface="Tw Cen MT" panose="020B0602020104020603" pitchFamily="34" charset="0"/>
              </a:rPr>
              <a:t>Bubbles and Efficiency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Two notions of efficiency:</a:t>
            </a:r>
          </a:p>
          <a:p>
            <a:pPr lvl="2">
              <a:buFontTx/>
              <a:buAutoNum type="arabicPeriod"/>
            </a:pPr>
            <a:r>
              <a:rPr lang="en-US" sz="1800" kern="0" dirty="0" smtClean="0">
                <a:latin typeface="Tw Cen MT" panose="020B0602020104020603" pitchFamily="34" charset="0"/>
              </a:rPr>
              <a:t> Markets are unbeatable</a:t>
            </a:r>
          </a:p>
          <a:p>
            <a:pPr lvl="2">
              <a:buFontTx/>
              <a:buAutoNum type="arabicPeriod"/>
            </a:pPr>
            <a:r>
              <a:rPr lang="en-US" sz="1800" kern="0" dirty="0" smtClean="0">
                <a:latin typeface="Tw Cen MT" panose="020B0602020104020603" pitchFamily="34" charset="0"/>
              </a:rPr>
              <a:t> Prices are rational and coincide with intrinsic value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Bubbles can occur in unbeatable markets that are not rational</a:t>
            </a:r>
          </a:p>
          <a:p>
            <a:pPr lvl="1"/>
            <a:r>
              <a:rPr lang="en-US" sz="2000" kern="0" dirty="0" smtClean="0">
                <a:latin typeface="Tw Cen MT" panose="020B0602020104020603" pitchFamily="34" charset="0"/>
              </a:rPr>
              <a:t>Important to distinguish in context of bubbles and the financial crisis</a:t>
            </a:r>
            <a:endParaRPr lang="en-US" sz="2000" kern="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5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28800"/>
            <a:ext cx="7010400" cy="1295400"/>
          </a:xfrm>
        </p:spPr>
        <p:txBody>
          <a:bodyPr/>
          <a:lstStyle/>
          <a:p>
            <a:pPr algn="ctr"/>
            <a:r>
              <a:rPr lang="en-US" sz="3600" dirty="0" smtClean="0">
                <a:latin typeface="Tw Cen MT" panose="020B0602020104020603" pitchFamily="34" charset="0"/>
              </a:rPr>
              <a:t>Case Study </a:t>
            </a:r>
            <a:r>
              <a:rPr lang="en-US" sz="3600" dirty="0" smtClean="0">
                <a:latin typeface="Tw Cen MT" panose="020B0602020104020603" pitchFamily="34" charset="0"/>
              </a:rPr>
              <a:t>1</a:t>
            </a:r>
            <a:endParaRPr lang="en-US" sz="3600" dirty="0">
              <a:latin typeface="Tw Cen MT" panose="020B06020201040206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1371600"/>
            <a:ext cx="2193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Summer </a:t>
            </a:r>
            <a:r>
              <a:rPr lang="en-US" sz="2800" dirty="0" smtClean="0">
                <a:solidFill>
                  <a:srgbClr val="C00000"/>
                </a:solidFill>
                <a:latin typeface="Tw Cen MT" panose="020B0602020104020603" pitchFamily="34" charset="0"/>
              </a:rPr>
              <a:t>2016</a:t>
            </a:r>
            <a:endParaRPr lang="en-US" sz="2800" dirty="0" smtClean="0">
              <a:solidFill>
                <a:srgbClr val="C00000"/>
              </a:solidFill>
              <a:latin typeface="Tw Cen MT" panose="020B06020201040206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52245" y="4800600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w Cen MT" panose="020B0602020104020603" pitchFamily="34" charset="0"/>
              </a:rPr>
              <a:t>06/08/2016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29376" y="3591580"/>
            <a:ext cx="1497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Session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9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95388" y="152400"/>
            <a:ext cx="6272212" cy="98742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Case Study 1: </a:t>
            </a:r>
            <a:br>
              <a:rPr lang="en-US" altLang="en-US" sz="3200" smtClean="0"/>
            </a:br>
            <a:r>
              <a:rPr lang="en-US" altLang="en-US" sz="3200" smtClean="0"/>
              <a:t>Capital Investment to Improve Yield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11200" y="1181100"/>
            <a:ext cx="800100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Many engineering projects aim at improving facility utilization and process yields</a:t>
            </a:r>
          </a:p>
          <a:p>
            <a:pPr>
              <a:defRPr/>
            </a:pPr>
            <a:r>
              <a:rPr lang="en-US" altLang="en-US" kern="0" dirty="0" smtClean="0"/>
              <a:t>This case study illustrates an engineering economy analysis related to the redesign of a major component in the manufacture of semiconductors</a:t>
            </a:r>
          </a:p>
          <a:p>
            <a:pPr lvl="1">
              <a:defRPr/>
            </a:pPr>
            <a:r>
              <a:rPr lang="en-US" altLang="en-US" sz="2400" kern="0" dirty="0" smtClean="0"/>
              <a:t>Semiconductor manufacturing involves taking a flat disc of silicon, called a wafer, and depositing many layers of material on top of it</a:t>
            </a:r>
          </a:p>
          <a:p>
            <a:pPr lvl="1">
              <a:defRPr/>
            </a:pPr>
            <a:r>
              <a:rPr lang="en-US" altLang="en-US" sz="2400" kern="0" dirty="0" smtClean="0"/>
              <a:t>Each layer has a pattern on it that, upon completion, defines the electrical circuits of the finished microprocessor</a:t>
            </a:r>
          </a:p>
          <a:p>
            <a:pPr lvl="1">
              <a:defRPr/>
            </a:pPr>
            <a:r>
              <a:rPr lang="en-US" altLang="en-US" sz="2400" kern="0" dirty="0" smtClean="0"/>
              <a:t>Each 8-inch wafer has up to 100 microprocessors on it. However, the typical average yield of the production line is 75% good microprocessors per wafer</a:t>
            </a:r>
          </a:p>
        </p:txBody>
      </p:sp>
    </p:spTree>
    <p:extLst>
      <p:ext uri="{BB962C8B-B14F-4D97-AF65-F5344CB8AC3E}">
        <p14:creationId xmlns:p14="http://schemas.microsoft.com/office/powerpoint/2010/main" val="23093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23900" y="1168400"/>
            <a:ext cx="8153400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400" kern="0" dirty="0" smtClean="0"/>
              <a:t>At one local company, the process engineers responsible for the chemical vapor-deposition (CVD) tool that deposits one of the many layers have an idea for improving overall yield</a:t>
            </a:r>
          </a:p>
          <a:p>
            <a:pPr lvl="1">
              <a:defRPr/>
            </a:pPr>
            <a:r>
              <a:rPr lang="en-US" altLang="en-US" sz="2000" kern="0" dirty="0" smtClean="0"/>
              <a:t>They propose to improve this tool’s vacuum with a redesign of one of its major components</a:t>
            </a:r>
          </a:p>
          <a:p>
            <a:pPr lvl="1">
              <a:defRPr/>
            </a:pPr>
            <a:r>
              <a:rPr lang="en-US" altLang="en-US" sz="2000" kern="0" dirty="0" smtClean="0"/>
              <a:t>The engineers believe the project will result in a 2% increase in the average production yield of non-defective microprocessors per wafer</a:t>
            </a:r>
          </a:p>
          <a:p>
            <a:pPr>
              <a:defRPr/>
            </a:pPr>
            <a:r>
              <a:rPr lang="en-US" altLang="en-US" sz="2400" kern="0" dirty="0" smtClean="0"/>
              <a:t>The company has only one CVD tool, and it can process 10 wafers per hour</a:t>
            </a:r>
          </a:p>
          <a:p>
            <a:pPr>
              <a:defRPr/>
            </a:pPr>
            <a:r>
              <a:rPr lang="en-US" altLang="en-US" sz="2400" kern="0" dirty="0" smtClean="0"/>
              <a:t>The process engineers have determined that the CVD tool has an average utilization rate (i.e., “time running”) of 80%</a:t>
            </a:r>
          </a:p>
          <a:p>
            <a:pPr lvl="1">
              <a:defRPr/>
            </a:pPr>
            <a:r>
              <a:rPr lang="en-US" altLang="en-US" sz="2000" kern="0" dirty="0" smtClean="0"/>
              <a:t>A wafer costs $5,000 to manufacture, and a good microprocessor can be sold for $100</a:t>
            </a:r>
          </a:p>
          <a:p>
            <a:pPr lvl="1">
              <a:defRPr/>
            </a:pPr>
            <a:r>
              <a:rPr lang="en-US" altLang="en-US" sz="2000" kern="0" dirty="0" smtClean="0"/>
              <a:t>The semiconductor fabrication plants (“</a:t>
            </a:r>
            <a:r>
              <a:rPr lang="en-US" altLang="en-US" sz="2000" kern="0" dirty="0" err="1" smtClean="0"/>
              <a:t>fabs</a:t>
            </a:r>
            <a:r>
              <a:rPr lang="en-US" altLang="en-US" sz="2000" kern="0" dirty="0" smtClean="0"/>
              <a:t>”) operate 168 hours per week, and all good microprocessors produced can be sold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 bwMode="auto">
          <a:xfrm>
            <a:off x="1271588" y="460375"/>
            <a:ext cx="72628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w Cen M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3600" kern="0" dirty="0" smtClean="0"/>
              <a:t>Capital Investment to Improve Yield</a:t>
            </a:r>
          </a:p>
        </p:txBody>
      </p:sp>
    </p:spTree>
    <p:extLst>
      <p:ext uri="{BB962C8B-B14F-4D97-AF65-F5344CB8AC3E}">
        <p14:creationId xmlns:p14="http://schemas.microsoft.com/office/powerpoint/2010/main" val="3508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9" y="457200"/>
            <a:ext cx="4716462" cy="685800"/>
          </a:xfrm>
        </p:spPr>
        <p:txBody>
          <a:bodyPr/>
          <a:lstStyle/>
          <a:p>
            <a:r>
              <a:rPr lang="en-US" sz="3200" dirty="0"/>
              <a:t>Financial Instruments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34524" y="1380146"/>
            <a:ext cx="7467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Companies do not face major constraints </a:t>
            </a:r>
            <a:r>
              <a:rPr lang="en-US" sz="2400" dirty="0" smtClean="0"/>
              <a:t>(law or regulation) when </a:t>
            </a:r>
            <a:r>
              <a:rPr lang="en-US" sz="2400" dirty="0"/>
              <a:t>choosing financial instruments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Instruments must appeal to investors and meet the needs of the company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Markets for securities are regulated by the Securities and Exchange Commission (SEC)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SEC does not pass judgment on the merits of a security, although some states do have merit regulation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SEC regulations require </a:t>
            </a:r>
            <a:r>
              <a:rPr lang="en-US" sz="2000" dirty="0">
                <a:solidFill>
                  <a:srgbClr val="FF0000"/>
                </a:solidFill>
                <a:ea typeface="+mn-ea"/>
                <a:cs typeface="+mn-cs"/>
              </a:rPr>
              <a:t>adequate disclosure </a:t>
            </a:r>
            <a:r>
              <a:rPr lang="en-US" sz="2000" dirty="0">
                <a:ea typeface="+mn-ea"/>
                <a:cs typeface="+mn-cs"/>
              </a:rPr>
              <a:t>before </a:t>
            </a:r>
            <a:r>
              <a:rPr lang="en-US" sz="2000" dirty="0" smtClean="0">
                <a:ea typeface="+mn-ea"/>
                <a:cs typeface="+mn-cs"/>
              </a:rPr>
              <a:t>purchase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 designing a financial instrument, a financial executive works with three variables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Investors’ claims on future cash flows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Investors’ right to participate in company decisions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+mn-ea"/>
                <a:cs typeface="+mn-cs"/>
              </a:rPr>
              <a:t>Investors’ claims on company assets in the event of 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+mn-cs"/>
              </a:rPr>
              <a:t>liquidation</a:t>
            </a:r>
            <a:endParaRPr lang="en-US" sz="2000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56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/>
              <a:t>Financial Instruments…</a:t>
            </a:r>
            <a:br>
              <a:rPr lang="en-US" sz="3600" dirty="0"/>
            </a:br>
            <a:r>
              <a:rPr lang="en-US" sz="3600" dirty="0"/>
              <a:t>          </a:t>
            </a:r>
            <a:r>
              <a:rPr lang="en-US" sz="3600" dirty="0" smtClean="0"/>
              <a:t>    </a:t>
            </a:r>
            <a:r>
              <a:rPr lang="en-US" sz="3200" dirty="0" smtClean="0"/>
              <a:t>The </a:t>
            </a:r>
            <a:r>
              <a:rPr lang="en-US" sz="3200" dirty="0"/>
              <a:t>More Popular Types</a:t>
            </a:r>
            <a:endParaRPr lang="en-US" sz="3600" dirty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1346200" y="1739900"/>
            <a:ext cx="5181600" cy="4419600"/>
          </a:xfrm>
        </p:spPr>
        <p:txBody>
          <a:bodyPr/>
          <a:lstStyle/>
          <a:p>
            <a:r>
              <a:rPr lang="en-US" dirty="0"/>
              <a:t>Bonds</a:t>
            </a:r>
          </a:p>
          <a:p>
            <a:r>
              <a:rPr lang="en-US" dirty="0"/>
              <a:t>Stocks</a:t>
            </a:r>
          </a:p>
          <a:p>
            <a:r>
              <a:rPr lang="en-US" dirty="0"/>
              <a:t>Notes</a:t>
            </a:r>
          </a:p>
          <a:p>
            <a:r>
              <a:rPr lang="en-US" dirty="0"/>
              <a:t>Mortgages</a:t>
            </a:r>
          </a:p>
          <a:p>
            <a:r>
              <a:rPr lang="en-US" dirty="0"/>
              <a:t>Derivatives</a:t>
            </a:r>
          </a:p>
          <a:p>
            <a:pPr lvl="1"/>
            <a:r>
              <a:rPr lang="en-US" dirty="0"/>
              <a:t>Futures</a:t>
            </a:r>
          </a:p>
          <a:p>
            <a:pPr lvl="1"/>
            <a:r>
              <a:rPr lang="en-US" dirty="0" smtClean="0"/>
              <a:t>Options</a:t>
            </a:r>
          </a:p>
          <a:p>
            <a:r>
              <a:rPr lang="en-US" dirty="0" smtClean="0"/>
              <a:t>Hybrid, e.g., convertible debt</a:t>
            </a:r>
            <a:endParaRPr lang="en-US" dirty="0"/>
          </a:p>
        </p:txBody>
      </p:sp>
      <p:sp>
        <p:nvSpPr>
          <p:cNvPr id="159749" name="AutoShape 5"/>
          <p:cNvSpPr>
            <a:spLocks/>
          </p:cNvSpPr>
          <p:nvPr/>
        </p:nvSpPr>
        <p:spPr bwMode="auto">
          <a:xfrm>
            <a:off x="4191000" y="1739900"/>
            <a:ext cx="381000" cy="2057400"/>
          </a:xfrm>
          <a:prstGeom prst="rightBrace">
            <a:avLst>
              <a:gd name="adj1" fmla="val 12719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4572000" y="4114800"/>
            <a:ext cx="320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>
                <a:latin typeface="Tw Cen MT" panose="020B0602020104020603" pitchFamily="34" charset="0"/>
              </a:rPr>
              <a:t>Value derived on the value of the </a:t>
            </a:r>
            <a:r>
              <a:rPr lang="en-US" dirty="0">
                <a:solidFill>
                  <a:srgbClr val="FF0000"/>
                </a:solidFill>
                <a:latin typeface="Tw Cen MT" panose="020B0602020104020603" pitchFamily="34" charset="0"/>
              </a:rPr>
              <a:t>underlying asset</a:t>
            </a:r>
          </a:p>
        </p:txBody>
      </p:sp>
      <p:sp>
        <p:nvSpPr>
          <p:cNvPr id="159751" name="AutoShape 7"/>
          <p:cNvSpPr>
            <a:spLocks/>
          </p:cNvSpPr>
          <p:nvPr/>
        </p:nvSpPr>
        <p:spPr bwMode="auto">
          <a:xfrm>
            <a:off x="4191000" y="3962400"/>
            <a:ext cx="381000" cy="1219200"/>
          </a:xfrm>
          <a:prstGeom prst="rightBrace">
            <a:avLst>
              <a:gd name="adj1" fmla="val 8796"/>
              <a:gd name="adj2" fmla="val 50000"/>
            </a:avLst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4572000" y="2286000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>
                <a:latin typeface="Tw Cen MT" panose="020B0602020104020603" pitchFamily="34" charset="0"/>
              </a:rPr>
              <a:t>Direct claims on cash flows</a:t>
            </a:r>
          </a:p>
        </p:txBody>
      </p:sp>
    </p:spTree>
    <p:extLst>
      <p:ext uri="{BB962C8B-B14F-4D97-AF65-F5344CB8AC3E}">
        <p14:creationId xmlns:p14="http://schemas.microsoft.com/office/powerpoint/2010/main" val="34056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Assets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501995"/>
              </p:ext>
            </p:extLst>
          </p:nvPr>
        </p:nvGraphicFramePr>
        <p:xfrm>
          <a:off x="228600" y="1295400"/>
          <a:ext cx="8839200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162800" cy="990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 dirty="0"/>
              <a:t>Bonds…</a:t>
            </a:r>
            <a:br>
              <a:rPr lang="en-US" sz="3600" dirty="0"/>
            </a:br>
            <a:r>
              <a:rPr lang="en-US" sz="3600" dirty="0"/>
              <a:t>         </a:t>
            </a:r>
            <a:r>
              <a:rPr lang="en-US" sz="3200" dirty="0"/>
              <a:t>A Fixed-Income </a:t>
            </a:r>
            <a:r>
              <a:rPr lang="en-US" sz="3200" dirty="0" smtClean="0"/>
              <a:t>Security &amp; Types</a:t>
            </a:r>
            <a:endParaRPr lang="en-US" sz="3600" dirty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91155"/>
            <a:ext cx="8305800" cy="24354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form of indebtedness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Typically sold in small </a:t>
            </a:r>
            <a:r>
              <a:rPr lang="en-US" sz="2000" dirty="0" smtClean="0"/>
              <a:t>increments – main difference from other security forms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Say, $1,000 per bond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Three </a:t>
            </a:r>
            <a:r>
              <a:rPr lang="en-US" sz="2000" dirty="0" smtClean="0"/>
              <a:t>variables characterize a bond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Par value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Coupon rate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+mn-ea"/>
                <a:cs typeface="+mn-cs"/>
              </a:rPr>
              <a:t>Maturity date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8146" y="3858863"/>
            <a:ext cx="3810000" cy="266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kern="0" dirty="0" smtClean="0">
                <a:solidFill>
                  <a:srgbClr val="FF0000"/>
                </a:solidFill>
              </a:rPr>
              <a:t>Treasury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/>
              <a:t>Issued by federal government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/>
              <a:t>No default risk (but not free of risk)</a:t>
            </a:r>
          </a:p>
          <a:p>
            <a:pPr>
              <a:lnSpc>
                <a:spcPct val="90000"/>
              </a:lnSpc>
            </a:pPr>
            <a:r>
              <a:rPr lang="en-US" sz="1800" kern="0" dirty="0" smtClean="0">
                <a:solidFill>
                  <a:schemeClr val="tx2"/>
                </a:solidFill>
              </a:rPr>
              <a:t>Corporate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/>
              <a:t>Issued by corporations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/>
              <a:t>Different levels of default risk</a:t>
            </a:r>
          </a:p>
          <a:p>
            <a:endParaRPr lang="en-US" sz="1800" kern="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732946" y="3826624"/>
            <a:ext cx="4114800" cy="2819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Municipal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Tw Cen MT" panose="020B0602020104020603" pitchFamily="34" charset="0"/>
              </a:rPr>
              <a:t>Issued by state and local governments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Tw Cen MT" panose="020B0602020104020603" pitchFamily="34" charset="0"/>
              </a:rPr>
              <a:t>Interest generally exempt from federal and state taxes</a:t>
            </a:r>
          </a:p>
          <a:p>
            <a:pPr>
              <a:lnSpc>
                <a:spcPct val="90000"/>
              </a:lnSpc>
            </a:pPr>
            <a:r>
              <a:rPr lang="en-US" sz="1800" kern="0" dirty="0" smtClean="0">
                <a:solidFill>
                  <a:srgbClr val="7030A0"/>
                </a:solidFill>
                <a:latin typeface="Tw Cen MT" panose="020B0602020104020603" pitchFamily="34" charset="0"/>
              </a:rPr>
              <a:t>Foreign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Tw Cen MT" panose="020B0602020104020603" pitchFamily="34" charset="0"/>
              </a:rPr>
              <a:t>Issued by foreign governments/firms</a:t>
            </a:r>
          </a:p>
          <a:p>
            <a:pPr lvl="1">
              <a:lnSpc>
                <a:spcPct val="90000"/>
              </a:lnSpc>
            </a:pPr>
            <a:r>
              <a:rPr lang="en-US" sz="1800" kern="0" dirty="0" smtClean="0">
                <a:latin typeface="Tw Cen MT" panose="020B0602020104020603" pitchFamily="34" charset="0"/>
              </a:rPr>
              <a:t>Additional risk if denominated in foreign currency</a:t>
            </a:r>
            <a:endParaRPr lang="en-US" sz="1800" kern="0" dirty="0"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2749002"/>
            <a:ext cx="51054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i="1" dirty="0" smtClean="0">
                <a:latin typeface="Tw Cen MT" panose="020B0602020104020603" pitchFamily="34" charset="0"/>
              </a:rPr>
              <a:t>For example, a bond might have a $1,000 par value, 7% coupon rate, and </a:t>
            </a:r>
          </a:p>
          <a:p>
            <a:pPr algn="l">
              <a:lnSpc>
                <a:spcPct val="90000"/>
              </a:lnSpc>
            </a:pPr>
            <a:r>
              <a:rPr lang="en-US" sz="1800" i="1" dirty="0" smtClean="0">
                <a:latin typeface="Tw Cen MT" panose="020B0602020104020603" pitchFamily="34" charset="0"/>
              </a:rPr>
              <a:t>maturity date of December 2020</a:t>
            </a:r>
            <a:endParaRPr lang="en-US" sz="1800" i="1" dirty="0">
              <a:latin typeface="Tw Cen MT" panose="020B06020201040206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67466" y="3886200"/>
            <a:ext cx="3238500" cy="1524000"/>
            <a:chOff x="2267466" y="3886200"/>
            <a:chExt cx="3238500" cy="1524000"/>
          </a:xfrm>
        </p:grpSpPr>
        <p:sp>
          <p:nvSpPr>
            <p:cNvPr id="3" name="Oval Callout 2"/>
            <p:cNvSpPr/>
            <p:nvPr/>
          </p:nvSpPr>
          <p:spPr bwMode="auto">
            <a:xfrm>
              <a:off x="2267466" y="3886200"/>
              <a:ext cx="3238500" cy="1524000"/>
            </a:xfrm>
            <a:prstGeom prst="wedgeEllipseCallou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43200" y="4035995"/>
              <a:ext cx="2438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kern="0" dirty="0">
                  <a:latin typeface="Tw Cen MT" pitchFamily="34" charset="0"/>
                </a:rPr>
                <a:t>In the past decade, 65% of financing has been internal – retained profits and depreciation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209800" y="3856412"/>
            <a:ext cx="3390900" cy="1583576"/>
            <a:chOff x="2115066" y="3826624"/>
            <a:chExt cx="3390900" cy="1583576"/>
          </a:xfrm>
        </p:grpSpPr>
        <p:sp>
          <p:nvSpPr>
            <p:cNvPr id="11" name="Oval Callout 10"/>
            <p:cNvSpPr/>
            <p:nvPr/>
          </p:nvSpPr>
          <p:spPr bwMode="auto">
            <a:xfrm>
              <a:off x="2115066" y="3826624"/>
              <a:ext cx="3390900" cy="1583576"/>
            </a:xfrm>
            <a:prstGeom prst="wedgeEllipseCallout">
              <a:avLst/>
            </a:prstGeom>
            <a:solidFill>
              <a:srgbClr val="FFFFCC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47322" y="3871235"/>
              <a:ext cx="2743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kern="0" dirty="0" smtClean="0">
                  <a:latin typeface="Tw Cen MT" pitchFamily="34" charset="0"/>
                </a:rPr>
                <a:t>Corporate bonds have been the largest source of external financing at 37%; Loans and advances constitute 11%</a:t>
              </a:r>
              <a:endParaRPr lang="en-US" sz="1800" kern="0" dirty="0">
                <a:latin typeface="Tw Cen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9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algn="l"/>
            <a:r>
              <a:rPr lang="en-US" sz="3600" dirty="0"/>
              <a:t>Relative </a:t>
            </a:r>
            <a:r>
              <a:rPr lang="en-US" sz="3600" dirty="0" smtClean="0"/>
              <a:t>Size…</a:t>
            </a:r>
            <a:br>
              <a:rPr lang="en-US" sz="3600" dirty="0" smtClean="0"/>
            </a:br>
            <a:r>
              <a:rPr lang="en-US" sz="3600" dirty="0" smtClean="0"/>
              <a:t>            </a:t>
            </a:r>
            <a:r>
              <a:rPr lang="en-US" sz="3200" dirty="0" smtClean="0"/>
              <a:t>of Financing Sources</a:t>
            </a:r>
            <a:endParaRPr lang="en-US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Historically, 65% of business financing has come from retained earnings and depreciation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37% of external financing has come from </a:t>
            </a:r>
            <a:r>
              <a:rPr lang="en-US" sz="2400" dirty="0">
                <a:solidFill>
                  <a:srgbClr val="FF0000"/>
                </a:solidFill>
              </a:rPr>
              <a:t>corporate bonds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11% has come from loans from banks and other financial firms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2010, small manufacturing firms rely on bank loans for 34% of their financing, vs. 8% for larger firms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Bond characteristics</a:t>
            </a:r>
          </a:p>
          <a:p>
            <a:pPr lvl="1"/>
            <a:r>
              <a:rPr lang="en-US" sz="2000" dirty="0" smtClean="0"/>
              <a:t>Coupon rate, par value and maturity date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periodic repayment of principal is known as </a:t>
            </a:r>
            <a:r>
              <a:rPr lang="en-US" sz="2000" i="1" dirty="0"/>
              <a:t>sinking fund</a:t>
            </a:r>
          </a:p>
          <a:p>
            <a:pPr lvl="2"/>
            <a:r>
              <a:rPr lang="en-US" sz="1800" dirty="0"/>
              <a:t>Direct payment to creditors via repurchase or retirement at par value</a:t>
            </a:r>
          </a:p>
          <a:p>
            <a:pPr lvl="1"/>
            <a:r>
              <a:rPr lang="en-US" sz="2000" dirty="0"/>
              <a:t>Variable rate vs. fixed rate bonds</a:t>
            </a:r>
          </a:p>
          <a:p>
            <a:pPr lvl="2">
              <a:lnSpc>
                <a:spcPct val="90000"/>
              </a:lnSpc>
              <a:spcAft>
                <a:spcPts val="1200"/>
              </a:spcAft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330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0.8"/>
  <p:tag name="PPTVERSION" val="14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Theme1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3159</TotalTime>
  <Words>3317</Words>
  <Application>Microsoft Office PowerPoint</Application>
  <PresentationFormat>On-screen Show (4:3)</PresentationFormat>
  <Paragraphs>389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Theme1</vt:lpstr>
      <vt:lpstr>Equation</vt:lpstr>
      <vt:lpstr>Summer 2016  Nanotech Fellows Program</vt:lpstr>
      <vt:lpstr>Today’s Goals</vt:lpstr>
      <vt:lpstr>Financial Executive as Marketing Executive</vt:lpstr>
      <vt:lpstr>Financial Markets</vt:lpstr>
      <vt:lpstr>Financial Instruments</vt:lpstr>
      <vt:lpstr>Financial Instruments…               The More Popular Types</vt:lpstr>
      <vt:lpstr>Categories of Assets</vt:lpstr>
      <vt:lpstr>Bonds…          A Fixed-Income Security &amp; Types</vt:lpstr>
      <vt:lpstr>Relative Size…             of Financing Sources</vt:lpstr>
      <vt:lpstr>Call Provisions</vt:lpstr>
      <vt:lpstr>Protective Covenants</vt:lpstr>
      <vt:lpstr>Federal Bankruptcy Law…                           Highlights</vt:lpstr>
      <vt:lpstr>Liquidation under Chapter 7…                   Priority of Claims</vt:lpstr>
      <vt:lpstr>Secured Creditors</vt:lpstr>
      <vt:lpstr>Bonds as an Investment</vt:lpstr>
      <vt:lpstr>Bond Ratings            …Some S&amp;P Debt-Rating Definitions</vt:lpstr>
      <vt:lpstr>Junk Bonds</vt:lpstr>
      <vt:lpstr>Ratings Firms and the Financial Crisis</vt:lpstr>
      <vt:lpstr>Stocks…       A Residual-Income Security</vt:lpstr>
      <vt:lpstr>Checks on Management</vt:lpstr>
      <vt:lpstr>Common Stock as an Investment</vt:lpstr>
      <vt:lpstr>Equity Premium</vt:lpstr>
      <vt:lpstr>PowerPoint Presentation</vt:lpstr>
      <vt:lpstr>Stocks</vt:lpstr>
      <vt:lpstr>Financial Markets…                       Typical Types</vt:lpstr>
      <vt:lpstr>Capital Formation…         Three Ways Capital is Transferred</vt:lpstr>
      <vt:lpstr>Private Equity Financing</vt:lpstr>
      <vt:lpstr>Value and Investment Horizon</vt:lpstr>
      <vt:lpstr>Initial Public Offerings</vt:lpstr>
      <vt:lpstr>Investment Banking</vt:lpstr>
      <vt:lpstr>IPO Risks</vt:lpstr>
      <vt:lpstr>Seasoned Issues</vt:lpstr>
      <vt:lpstr> SEC Rule 144A (1990)</vt:lpstr>
      <vt:lpstr>International Markets</vt:lpstr>
      <vt:lpstr>Reserve Requirements and Bearer Bonds</vt:lpstr>
      <vt:lpstr>Issue Costs</vt:lpstr>
      <vt:lpstr>The Stock Market…   The Most Active Secondary Market</vt:lpstr>
      <vt:lpstr>Efficient Markets –     how prices respond to new information</vt:lpstr>
      <vt:lpstr>What is an Efficient Market?</vt:lpstr>
      <vt:lpstr>Efficiency in Degrees</vt:lpstr>
      <vt:lpstr>Implications of Efficiency</vt:lpstr>
      <vt:lpstr>Case Study 1</vt:lpstr>
      <vt:lpstr>Case Study 1:  Capital Investment to Improve Yield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2015  EMSE 6430 Finance for Engineers</dc:title>
  <dc:creator>Ekundayo Shittu</dc:creator>
  <cp:lastModifiedBy>Ekundayo Shittu</cp:lastModifiedBy>
  <cp:revision>16</cp:revision>
  <cp:lastPrinted>2005-01-06T12:40:55Z</cp:lastPrinted>
  <dcterms:created xsi:type="dcterms:W3CDTF">2003-08-10T14:30:41Z</dcterms:created>
  <dcterms:modified xsi:type="dcterms:W3CDTF">2016-06-08T11:41:27Z</dcterms:modified>
</cp:coreProperties>
</file>