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xls" ContentType="application/vnd.ms-exce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9" r:id="rId2"/>
    <p:sldId id="314" r:id="rId3"/>
    <p:sldId id="366"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380" y="-48"/>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BE3A2-8862-49BC-B367-0E569A4ED7B9}" type="datetimeFigureOut">
              <a:rPr lang="en-US" smtClean="0"/>
              <a:t>6/6/2016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E1CB1-8375-4C28-8797-99169AD607D8}" type="slidenum">
              <a:rPr lang="en-US" smtClean="0"/>
              <a:t>‹#›</a:t>
            </a:fld>
            <a:endParaRPr lang="en-US"/>
          </a:p>
        </p:txBody>
      </p:sp>
    </p:spTree>
    <p:extLst>
      <p:ext uri="{BB962C8B-B14F-4D97-AF65-F5344CB8AC3E}">
        <p14:creationId xmlns:p14="http://schemas.microsoft.com/office/powerpoint/2010/main" val="297732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G, g -- introduced later</a:t>
            </a:r>
          </a:p>
        </p:txBody>
      </p:sp>
      <p:sp>
        <p:nvSpPr>
          <p:cNvPr id="5529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G, g -- introduced later</a:t>
            </a:r>
          </a:p>
        </p:txBody>
      </p:sp>
      <p:sp>
        <p:nvSpPr>
          <p:cNvPr id="55299"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itchFamily="34" charset="0"/>
              </a:defRPr>
            </a:lvl1pPr>
            <a:lvl2pPr marL="37931725" indent="-37474525" eaLnBrk="0" hangingPunct="0">
              <a:spcBef>
                <a:spcPct val="30000"/>
              </a:spcBef>
              <a:defRPr kumimoji="1" sz="1200">
                <a:solidFill>
                  <a:schemeClr val="tx1"/>
                </a:solidFill>
                <a:latin typeface="Arial Narrow" pitchFamily="34" charset="0"/>
              </a:defRPr>
            </a:lvl2pPr>
            <a:lvl3pPr marL="1143000" indent="-228600" eaLnBrk="0" hangingPunct="0">
              <a:spcBef>
                <a:spcPct val="30000"/>
              </a:spcBef>
              <a:defRPr kumimoji="1" sz="1200">
                <a:solidFill>
                  <a:schemeClr val="tx1"/>
                </a:solidFill>
                <a:latin typeface="Arial Narrow" pitchFamily="34" charset="0"/>
              </a:defRPr>
            </a:lvl3pPr>
            <a:lvl4pPr marL="1600200" indent="-228600" eaLnBrk="0" hangingPunct="0">
              <a:spcBef>
                <a:spcPct val="30000"/>
              </a:spcBef>
              <a:defRPr kumimoji="1" sz="1200">
                <a:solidFill>
                  <a:schemeClr val="tx1"/>
                </a:solidFill>
                <a:latin typeface="Arial Narrow" pitchFamily="34" charset="0"/>
              </a:defRPr>
            </a:lvl4pPr>
            <a:lvl5pPr marL="2057400" indent="-228600" eaLnBrk="0" hangingPunct="0">
              <a:spcBef>
                <a:spcPct val="30000"/>
              </a:spcBef>
              <a:defRPr kumimoji="1" sz="1200">
                <a:solidFill>
                  <a:schemeClr val="tx1"/>
                </a:solidFill>
                <a:latin typeface="Arial Narrow" pitchFamily="34" charset="0"/>
              </a:defRPr>
            </a:lvl5pPr>
            <a:lvl6pPr marL="2514600" indent="-228600" eaLnBrk="0" fontAlgn="base" hangingPunct="0">
              <a:spcBef>
                <a:spcPct val="30000"/>
              </a:spcBef>
              <a:spcAft>
                <a:spcPct val="0"/>
              </a:spcAft>
              <a:defRPr kumimoji="1" sz="1200">
                <a:solidFill>
                  <a:schemeClr val="tx1"/>
                </a:solidFill>
                <a:latin typeface="Arial Narrow" pitchFamily="34" charset="0"/>
              </a:defRPr>
            </a:lvl6pPr>
            <a:lvl7pPr marL="2971800" indent="-228600" eaLnBrk="0" fontAlgn="base" hangingPunct="0">
              <a:spcBef>
                <a:spcPct val="30000"/>
              </a:spcBef>
              <a:spcAft>
                <a:spcPct val="0"/>
              </a:spcAft>
              <a:defRPr kumimoji="1" sz="1200">
                <a:solidFill>
                  <a:schemeClr val="tx1"/>
                </a:solidFill>
                <a:latin typeface="Arial Narrow" pitchFamily="34" charset="0"/>
              </a:defRPr>
            </a:lvl7pPr>
            <a:lvl8pPr marL="3429000" indent="-228600" eaLnBrk="0" fontAlgn="base" hangingPunct="0">
              <a:spcBef>
                <a:spcPct val="30000"/>
              </a:spcBef>
              <a:spcAft>
                <a:spcPct val="0"/>
              </a:spcAft>
              <a:defRPr kumimoji="1" sz="1200">
                <a:solidFill>
                  <a:schemeClr val="tx1"/>
                </a:solidFill>
                <a:latin typeface="Arial Narrow" pitchFamily="34" charset="0"/>
              </a:defRPr>
            </a:lvl8pPr>
            <a:lvl9pPr marL="3886200" indent="-228600" eaLnBrk="0" fontAlgn="base" hangingPunct="0">
              <a:spcBef>
                <a:spcPct val="30000"/>
              </a:spcBef>
              <a:spcAft>
                <a:spcPct val="0"/>
              </a:spcAft>
              <a:defRPr kumimoji="1" sz="1200">
                <a:solidFill>
                  <a:schemeClr val="tx1"/>
                </a:solidFill>
                <a:latin typeface="Arial Narrow" pitchFamily="34" charset="0"/>
              </a:defRPr>
            </a:lvl9pPr>
          </a:lstStyle>
          <a:p>
            <a:pPr eaLnBrk="1" hangingPunct="1">
              <a:spcBef>
                <a:spcPct val="0"/>
              </a:spcBef>
            </a:pPr>
            <a:fld id="{A910BE1D-EDF4-4A9E-B96E-DB26A480EFD3}" type="slidenum">
              <a:rPr kumimoji="0" lang="en-US" altLang="en-US" smtClean="0">
                <a:latin typeface="Arial" charset="0"/>
                <a:cs typeface="Arial" charset="0"/>
              </a:rPr>
              <a:pPr eaLnBrk="1" hangingPunct="1">
                <a:spcBef>
                  <a:spcPct val="0"/>
                </a:spcBef>
              </a:pPr>
              <a:t>8</a:t>
            </a:fld>
            <a:endParaRPr kumimoji="0" lang="en-US" altLang="en-US" smtClean="0">
              <a:latin typeface="Arial" charset="0"/>
              <a:cs typeface="Arial" charset="0"/>
            </a:endParaRPr>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itchFamily="34" charset="0"/>
              </a:defRPr>
            </a:lvl1pPr>
            <a:lvl2pPr marL="37931725" indent="-37474525" eaLnBrk="0" hangingPunct="0">
              <a:spcBef>
                <a:spcPct val="30000"/>
              </a:spcBef>
              <a:defRPr kumimoji="1" sz="1200">
                <a:solidFill>
                  <a:schemeClr val="tx1"/>
                </a:solidFill>
                <a:latin typeface="Arial Narrow" pitchFamily="34" charset="0"/>
              </a:defRPr>
            </a:lvl2pPr>
            <a:lvl3pPr marL="1143000" indent="-228600" eaLnBrk="0" hangingPunct="0">
              <a:spcBef>
                <a:spcPct val="30000"/>
              </a:spcBef>
              <a:defRPr kumimoji="1" sz="1200">
                <a:solidFill>
                  <a:schemeClr val="tx1"/>
                </a:solidFill>
                <a:latin typeface="Arial Narrow" pitchFamily="34" charset="0"/>
              </a:defRPr>
            </a:lvl3pPr>
            <a:lvl4pPr marL="1600200" indent="-228600" eaLnBrk="0" hangingPunct="0">
              <a:spcBef>
                <a:spcPct val="30000"/>
              </a:spcBef>
              <a:defRPr kumimoji="1" sz="1200">
                <a:solidFill>
                  <a:schemeClr val="tx1"/>
                </a:solidFill>
                <a:latin typeface="Arial Narrow" pitchFamily="34" charset="0"/>
              </a:defRPr>
            </a:lvl4pPr>
            <a:lvl5pPr marL="2057400" indent="-228600" eaLnBrk="0" hangingPunct="0">
              <a:spcBef>
                <a:spcPct val="30000"/>
              </a:spcBef>
              <a:defRPr kumimoji="1" sz="1200">
                <a:solidFill>
                  <a:schemeClr val="tx1"/>
                </a:solidFill>
                <a:latin typeface="Arial Narrow" pitchFamily="34" charset="0"/>
              </a:defRPr>
            </a:lvl5pPr>
            <a:lvl6pPr marL="2514600" indent="-228600" eaLnBrk="0" fontAlgn="base" hangingPunct="0">
              <a:spcBef>
                <a:spcPct val="30000"/>
              </a:spcBef>
              <a:spcAft>
                <a:spcPct val="0"/>
              </a:spcAft>
              <a:defRPr kumimoji="1" sz="1200">
                <a:solidFill>
                  <a:schemeClr val="tx1"/>
                </a:solidFill>
                <a:latin typeface="Arial Narrow" pitchFamily="34" charset="0"/>
              </a:defRPr>
            </a:lvl6pPr>
            <a:lvl7pPr marL="2971800" indent="-228600" eaLnBrk="0" fontAlgn="base" hangingPunct="0">
              <a:spcBef>
                <a:spcPct val="30000"/>
              </a:spcBef>
              <a:spcAft>
                <a:spcPct val="0"/>
              </a:spcAft>
              <a:defRPr kumimoji="1" sz="1200">
                <a:solidFill>
                  <a:schemeClr val="tx1"/>
                </a:solidFill>
                <a:latin typeface="Arial Narrow" pitchFamily="34" charset="0"/>
              </a:defRPr>
            </a:lvl7pPr>
            <a:lvl8pPr marL="3429000" indent="-228600" eaLnBrk="0" fontAlgn="base" hangingPunct="0">
              <a:spcBef>
                <a:spcPct val="30000"/>
              </a:spcBef>
              <a:spcAft>
                <a:spcPct val="0"/>
              </a:spcAft>
              <a:defRPr kumimoji="1" sz="1200">
                <a:solidFill>
                  <a:schemeClr val="tx1"/>
                </a:solidFill>
                <a:latin typeface="Arial Narrow" pitchFamily="34" charset="0"/>
              </a:defRPr>
            </a:lvl8pPr>
            <a:lvl9pPr marL="3886200" indent="-228600" eaLnBrk="0" fontAlgn="base" hangingPunct="0">
              <a:spcBef>
                <a:spcPct val="30000"/>
              </a:spcBef>
              <a:spcAft>
                <a:spcPct val="0"/>
              </a:spcAft>
              <a:defRPr kumimoji="1" sz="1200">
                <a:solidFill>
                  <a:schemeClr val="tx1"/>
                </a:solidFill>
                <a:latin typeface="Arial Narrow" pitchFamily="34" charset="0"/>
              </a:defRPr>
            </a:lvl9pPr>
          </a:lstStyle>
          <a:p>
            <a:pPr eaLnBrk="1" hangingPunct="1">
              <a:spcBef>
                <a:spcPct val="0"/>
              </a:spcBef>
            </a:pPr>
            <a:fld id="{3C0EFB10-B6CE-4875-9E57-EE48DECC4E32}" type="slidenum">
              <a:rPr kumimoji="0" lang="en-US" altLang="en-US" smtClean="0">
                <a:latin typeface="Arial" charset="0"/>
                <a:cs typeface="Arial" charset="0"/>
              </a:rPr>
              <a:pPr eaLnBrk="1" hangingPunct="1">
                <a:spcBef>
                  <a:spcPct val="0"/>
                </a:spcBef>
              </a:pPr>
              <a:t>16</a:t>
            </a:fld>
            <a:endParaRPr kumimoji="0" lang="en-US" altLang="en-US" smtClean="0">
              <a:latin typeface="Arial" charset="0"/>
              <a:cs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itchFamily="34" charset="0"/>
              </a:defRPr>
            </a:lvl1pPr>
            <a:lvl2pPr marL="37931725" indent="-37474525" eaLnBrk="0" hangingPunct="0">
              <a:spcBef>
                <a:spcPct val="30000"/>
              </a:spcBef>
              <a:defRPr kumimoji="1" sz="1200">
                <a:solidFill>
                  <a:schemeClr val="tx1"/>
                </a:solidFill>
                <a:latin typeface="Arial Narrow" pitchFamily="34" charset="0"/>
              </a:defRPr>
            </a:lvl2pPr>
            <a:lvl3pPr marL="1143000" indent="-228600" eaLnBrk="0" hangingPunct="0">
              <a:spcBef>
                <a:spcPct val="30000"/>
              </a:spcBef>
              <a:defRPr kumimoji="1" sz="1200">
                <a:solidFill>
                  <a:schemeClr val="tx1"/>
                </a:solidFill>
                <a:latin typeface="Arial Narrow" pitchFamily="34" charset="0"/>
              </a:defRPr>
            </a:lvl3pPr>
            <a:lvl4pPr marL="1600200" indent="-228600" eaLnBrk="0" hangingPunct="0">
              <a:spcBef>
                <a:spcPct val="30000"/>
              </a:spcBef>
              <a:defRPr kumimoji="1" sz="1200">
                <a:solidFill>
                  <a:schemeClr val="tx1"/>
                </a:solidFill>
                <a:latin typeface="Arial Narrow" pitchFamily="34" charset="0"/>
              </a:defRPr>
            </a:lvl4pPr>
            <a:lvl5pPr marL="2057400" indent="-228600" eaLnBrk="0" hangingPunct="0">
              <a:spcBef>
                <a:spcPct val="30000"/>
              </a:spcBef>
              <a:defRPr kumimoji="1" sz="1200">
                <a:solidFill>
                  <a:schemeClr val="tx1"/>
                </a:solidFill>
                <a:latin typeface="Arial Narrow" pitchFamily="34" charset="0"/>
              </a:defRPr>
            </a:lvl5pPr>
            <a:lvl6pPr marL="2514600" indent="-228600" eaLnBrk="0" fontAlgn="base" hangingPunct="0">
              <a:spcBef>
                <a:spcPct val="30000"/>
              </a:spcBef>
              <a:spcAft>
                <a:spcPct val="0"/>
              </a:spcAft>
              <a:defRPr kumimoji="1" sz="1200">
                <a:solidFill>
                  <a:schemeClr val="tx1"/>
                </a:solidFill>
                <a:latin typeface="Arial Narrow" pitchFamily="34" charset="0"/>
              </a:defRPr>
            </a:lvl6pPr>
            <a:lvl7pPr marL="2971800" indent="-228600" eaLnBrk="0" fontAlgn="base" hangingPunct="0">
              <a:spcBef>
                <a:spcPct val="30000"/>
              </a:spcBef>
              <a:spcAft>
                <a:spcPct val="0"/>
              </a:spcAft>
              <a:defRPr kumimoji="1" sz="1200">
                <a:solidFill>
                  <a:schemeClr val="tx1"/>
                </a:solidFill>
                <a:latin typeface="Arial Narrow" pitchFamily="34" charset="0"/>
              </a:defRPr>
            </a:lvl7pPr>
            <a:lvl8pPr marL="3429000" indent="-228600" eaLnBrk="0" fontAlgn="base" hangingPunct="0">
              <a:spcBef>
                <a:spcPct val="30000"/>
              </a:spcBef>
              <a:spcAft>
                <a:spcPct val="0"/>
              </a:spcAft>
              <a:defRPr kumimoji="1" sz="1200">
                <a:solidFill>
                  <a:schemeClr val="tx1"/>
                </a:solidFill>
                <a:latin typeface="Arial Narrow" pitchFamily="34" charset="0"/>
              </a:defRPr>
            </a:lvl8pPr>
            <a:lvl9pPr marL="3886200" indent="-228600" eaLnBrk="0" fontAlgn="base" hangingPunct="0">
              <a:spcBef>
                <a:spcPct val="30000"/>
              </a:spcBef>
              <a:spcAft>
                <a:spcPct val="0"/>
              </a:spcAft>
              <a:defRPr kumimoji="1" sz="1200">
                <a:solidFill>
                  <a:schemeClr val="tx1"/>
                </a:solidFill>
                <a:latin typeface="Arial Narrow" pitchFamily="34" charset="0"/>
              </a:defRPr>
            </a:lvl9pPr>
          </a:lstStyle>
          <a:p>
            <a:pPr eaLnBrk="1" hangingPunct="1">
              <a:spcBef>
                <a:spcPct val="0"/>
              </a:spcBef>
            </a:pPr>
            <a:fld id="{BF14BB4B-9FF0-466F-A1AB-586D293A3CD3}" type="slidenum">
              <a:rPr kumimoji="0" lang="en-US" altLang="en-US" smtClean="0">
                <a:latin typeface="Arial" charset="0"/>
                <a:cs typeface="Arial" charset="0"/>
              </a:rPr>
              <a:pPr eaLnBrk="1" hangingPunct="1">
                <a:spcBef>
                  <a:spcPct val="0"/>
                </a:spcBef>
              </a:pPr>
              <a:t>26</a:t>
            </a:fld>
            <a:endParaRPr kumimoji="0" lang="en-US" altLang="en-US" smtClean="0">
              <a:latin typeface="Arial" charset="0"/>
              <a:cs typeface="Arial"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itchFamily="34" charset="0"/>
              </a:defRPr>
            </a:lvl1pPr>
            <a:lvl2pPr marL="37931725" indent="-37474525" eaLnBrk="0" hangingPunct="0">
              <a:spcBef>
                <a:spcPct val="30000"/>
              </a:spcBef>
              <a:defRPr kumimoji="1" sz="1200">
                <a:solidFill>
                  <a:schemeClr val="tx1"/>
                </a:solidFill>
                <a:latin typeface="Arial Narrow" pitchFamily="34" charset="0"/>
              </a:defRPr>
            </a:lvl2pPr>
            <a:lvl3pPr marL="1143000" indent="-228600" eaLnBrk="0" hangingPunct="0">
              <a:spcBef>
                <a:spcPct val="30000"/>
              </a:spcBef>
              <a:defRPr kumimoji="1" sz="1200">
                <a:solidFill>
                  <a:schemeClr val="tx1"/>
                </a:solidFill>
                <a:latin typeface="Arial Narrow" pitchFamily="34" charset="0"/>
              </a:defRPr>
            </a:lvl3pPr>
            <a:lvl4pPr marL="1600200" indent="-228600" eaLnBrk="0" hangingPunct="0">
              <a:spcBef>
                <a:spcPct val="30000"/>
              </a:spcBef>
              <a:defRPr kumimoji="1" sz="1200">
                <a:solidFill>
                  <a:schemeClr val="tx1"/>
                </a:solidFill>
                <a:latin typeface="Arial Narrow" pitchFamily="34" charset="0"/>
              </a:defRPr>
            </a:lvl4pPr>
            <a:lvl5pPr marL="2057400" indent="-228600" eaLnBrk="0" hangingPunct="0">
              <a:spcBef>
                <a:spcPct val="30000"/>
              </a:spcBef>
              <a:defRPr kumimoji="1" sz="1200">
                <a:solidFill>
                  <a:schemeClr val="tx1"/>
                </a:solidFill>
                <a:latin typeface="Arial Narrow" pitchFamily="34" charset="0"/>
              </a:defRPr>
            </a:lvl5pPr>
            <a:lvl6pPr marL="2514600" indent="-228600" eaLnBrk="0" fontAlgn="base" hangingPunct="0">
              <a:spcBef>
                <a:spcPct val="30000"/>
              </a:spcBef>
              <a:spcAft>
                <a:spcPct val="0"/>
              </a:spcAft>
              <a:defRPr kumimoji="1" sz="1200">
                <a:solidFill>
                  <a:schemeClr val="tx1"/>
                </a:solidFill>
                <a:latin typeface="Arial Narrow" pitchFamily="34" charset="0"/>
              </a:defRPr>
            </a:lvl6pPr>
            <a:lvl7pPr marL="2971800" indent="-228600" eaLnBrk="0" fontAlgn="base" hangingPunct="0">
              <a:spcBef>
                <a:spcPct val="30000"/>
              </a:spcBef>
              <a:spcAft>
                <a:spcPct val="0"/>
              </a:spcAft>
              <a:defRPr kumimoji="1" sz="1200">
                <a:solidFill>
                  <a:schemeClr val="tx1"/>
                </a:solidFill>
                <a:latin typeface="Arial Narrow" pitchFamily="34" charset="0"/>
              </a:defRPr>
            </a:lvl7pPr>
            <a:lvl8pPr marL="3429000" indent="-228600" eaLnBrk="0" fontAlgn="base" hangingPunct="0">
              <a:spcBef>
                <a:spcPct val="30000"/>
              </a:spcBef>
              <a:spcAft>
                <a:spcPct val="0"/>
              </a:spcAft>
              <a:defRPr kumimoji="1" sz="1200">
                <a:solidFill>
                  <a:schemeClr val="tx1"/>
                </a:solidFill>
                <a:latin typeface="Arial Narrow" pitchFamily="34" charset="0"/>
              </a:defRPr>
            </a:lvl8pPr>
            <a:lvl9pPr marL="3886200" indent="-228600" eaLnBrk="0" fontAlgn="base" hangingPunct="0">
              <a:spcBef>
                <a:spcPct val="30000"/>
              </a:spcBef>
              <a:spcAft>
                <a:spcPct val="0"/>
              </a:spcAft>
              <a:defRPr kumimoji="1" sz="1200">
                <a:solidFill>
                  <a:schemeClr val="tx1"/>
                </a:solidFill>
                <a:latin typeface="Arial Narrow" pitchFamily="34" charset="0"/>
              </a:defRPr>
            </a:lvl9pPr>
          </a:lstStyle>
          <a:p>
            <a:pPr eaLnBrk="1" hangingPunct="1">
              <a:spcBef>
                <a:spcPct val="0"/>
              </a:spcBef>
            </a:pPr>
            <a:fld id="{D0456070-5CF8-414D-B159-CB3A0ABF9375}" type="slidenum">
              <a:rPr kumimoji="0" lang="en-US" altLang="en-US" smtClean="0">
                <a:latin typeface="Arial" charset="0"/>
                <a:cs typeface="Arial" charset="0"/>
              </a:rPr>
              <a:pPr eaLnBrk="1" hangingPunct="1">
                <a:spcBef>
                  <a:spcPct val="0"/>
                </a:spcBef>
              </a:pPr>
              <a:t>28</a:t>
            </a:fld>
            <a:endParaRPr kumimoji="0" lang="en-US" altLang="en-US" smtClean="0">
              <a:latin typeface="Arial" charset="0"/>
              <a:cs typeface="Arial"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grpSp>
      <p:sp>
        <p:nvSpPr>
          <p:cNvPr id="156684" name="Rectangle 12"/>
          <p:cNvSpPr>
            <a:spLocks noGrp="1" noChangeArrowheads="1"/>
          </p:cNvSpPr>
          <p:nvPr>
            <p:ph type="ctrTitle"/>
          </p:nvPr>
        </p:nvSpPr>
        <p:spPr>
          <a:xfrm>
            <a:off x="990600" y="1828800"/>
            <a:ext cx="7772400" cy="1143000"/>
          </a:xfrm>
        </p:spPr>
        <p:txBody>
          <a:bodyPr/>
          <a:lstStyle>
            <a:lvl1pPr>
              <a:defRPr/>
            </a:lvl1pPr>
          </a:lstStyle>
          <a:p>
            <a:r>
              <a:rPr lang="en-US" smtClean="0"/>
              <a:t>Click to edit Master title style</a:t>
            </a:r>
            <a:endParaRPr lang="en-US"/>
          </a:p>
        </p:txBody>
      </p:sp>
      <p:sp>
        <p:nvSpPr>
          <p:cNvPr id="1566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5"/>
          <p:cNvSpPr>
            <a:spLocks noGrp="1" noChangeArrowheads="1"/>
          </p:cNvSpPr>
          <p:nvPr>
            <p:ph type="ftr" sz="quarter" idx="10"/>
          </p:nvPr>
        </p:nvSpPr>
        <p:spPr>
          <a:xfrm>
            <a:off x="0" y="6400800"/>
            <a:ext cx="6019800" cy="457200"/>
          </a:xfrm>
          <a:prstGeom prst="rect">
            <a:avLst/>
          </a:prstGeom>
        </p:spPr>
        <p:txBody>
          <a:bodyPr/>
          <a:lstStyle>
            <a:lvl1pPr>
              <a:defRPr sz="1400">
                <a:solidFill>
                  <a:schemeClr val="bg2"/>
                </a:solidFill>
              </a:defRPr>
            </a:lvl1pPr>
          </a:lstStyle>
          <a:p>
            <a:endParaRPr lang="en-US"/>
          </a:p>
        </p:txBody>
      </p:sp>
      <p:sp>
        <p:nvSpPr>
          <p:cNvPr id="15" name="Rectangle 16"/>
          <p:cNvSpPr>
            <a:spLocks noGrp="1" noChangeArrowheads="1"/>
          </p:cNvSpPr>
          <p:nvPr>
            <p:ph type="sldNum" sz="quarter" idx="11"/>
          </p:nvPr>
        </p:nvSpPr>
        <p:spPr>
          <a:xfrm>
            <a:off x="7239000" y="6400800"/>
            <a:ext cx="1905000" cy="457200"/>
          </a:xfrm>
          <a:prstGeom prst="rect">
            <a:avLst/>
          </a:prstGeom>
        </p:spPr>
        <p:txBody>
          <a:bodyPr/>
          <a:lstStyle>
            <a:lvl1pPr>
              <a:defRPr sz="1400">
                <a:solidFill>
                  <a:schemeClr val="bg2"/>
                </a:solidFill>
              </a:defRPr>
            </a:lvl1pPr>
          </a:lstStyle>
          <a:p>
            <a:fld id="{A7D62382-1F29-488E-8A7D-DC5EE2CA8856}" type="slidenum">
              <a:rPr lang="en-US" smtClean="0"/>
              <a:t>‹#›</a:t>
            </a:fld>
            <a:endParaRPr lang="en-US"/>
          </a:p>
        </p:txBody>
      </p:sp>
    </p:spTree>
    <p:extLst>
      <p:ext uri="{BB962C8B-B14F-4D97-AF65-F5344CB8AC3E}">
        <p14:creationId xmlns:p14="http://schemas.microsoft.com/office/powerpoint/2010/main" val="19601259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Tw Cen MT" pitchFamily="34" charset="0"/>
              </a:defRPr>
            </a:lvl1pPr>
            <a:lvl2pPr>
              <a:defRPr>
                <a:latin typeface="Tw Cen MT" pitchFamily="34" charset="0"/>
              </a:defRPr>
            </a:lvl2pPr>
            <a:lvl3pPr>
              <a:defRPr>
                <a:latin typeface="Tw Cen MT" pitchFamily="34" charset="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10404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xfrm>
            <a:off x="7239000" y="6400800"/>
            <a:ext cx="1905000" cy="457200"/>
          </a:xfrm>
          <a:prstGeom prst="rect">
            <a:avLst/>
          </a:prstGeom>
        </p:spPr>
        <p:txBody>
          <a:bodyPr/>
          <a:lstStyle>
            <a:lvl1pPr>
              <a:defRPr/>
            </a:lvl1pPr>
          </a:lstStyle>
          <a:p>
            <a:fld id="{A7D62382-1F29-488E-8A7D-DC5EE2CA8856}" type="slidenum">
              <a:rPr lang="en-US" smtClean="0"/>
              <a:t>‹#›</a:t>
            </a:fld>
            <a:endParaRPr lang="en-US"/>
          </a:p>
        </p:txBody>
      </p:sp>
    </p:spTree>
    <p:extLst>
      <p:ext uri="{BB962C8B-B14F-4D97-AF65-F5344CB8AC3E}">
        <p14:creationId xmlns:p14="http://schemas.microsoft.com/office/powerpoint/2010/main" val="2212941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84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fld id="{58E93FA2-5368-4166-9D35-B8CEEE55A9AE}" type="datetimeFigureOut">
              <a:rPr lang="en-US" smtClean="0"/>
              <a:t>6/6/2016</a:t>
            </a:fld>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A7D62382-1F29-488E-8A7D-DC5EE2CA8856}" type="slidenum">
              <a:rPr lang="en-US" smtClean="0"/>
              <a:t>‹#›</a:t>
            </a:fld>
            <a:endParaRPr lang="en-US"/>
          </a:p>
        </p:txBody>
      </p:sp>
    </p:spTree>
    <p:extLst>
      <p:ext uri="{BB962C8B-B14F-4D97-AF65-F5344CB8AC3E}">
        <p14:creationId xmlns:p14="http://schemas.microsoft.com/office/powerpoint/2010/main" val="3497369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481013"/>
            <a:ext cx="438150" cy="474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smtClean="0"/>
          </a:p>
        </p:txBody>
      </p:sp>
      <p:sp>
        <p:nvSpPr>
          <p:cNvPr id="1027" name="Rectangle 3"/>
          <p:cNvSpPr>
            <a:spLocks noChangeArrowheads="1"/>
          </p:cNvSpPr>
          <p:nvPr/>
        </p:nvSpPr>
        <p:spPr bwMode="ltGray">
          <a:xfrm>
            <a:off x="800100" y="481013"/>
            <a:ext cx="328613" cy="47466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smtClean="0"/>
          </a:p>
        </p:txBody>
      </p:sp>
      <p:sp>
        <p:nvSpPr>
          <p:cNvPr id="1028" name="Rectangle 4"/>
          <p:cNvSpPr>
            <a:spLocks noChangeArrowheads="1"/>
          </p:cNvSpPr>
          <p:nvPr/>
        </p:nvSpPr>
        <p:spPr bwMode="ltGray">
          <a:xfrm>
            <a:off x="541338" y="903288"/>
            <a:ext cx="422275" cy="47466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smtClean="0"/>
          </a:p>
        </p:txBody>
      </p:sp>
      <p:sp>
        <p:nvSpPr>
          <p:cNvPr id="1029" name="Rectangle 5"/>
          <p:cNvSpPr>
            <a:spLocks noChangeArrowheads="1"/>
          </p:cNvSpPr>
          <p:nvPr/>
        </p:nvSpPr>
        <p:spPr bwMode="ltGray">
          <a:xfrm>
            <a:off x="911225" y="903288"/>
            <a:ext cx="368300" cy="47466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smtClean="0"/>
          </a:p>
        </p:txBody>
      </p:sp>
      <p:sp>
        <p:nvSpPr>
          <p:cNvPr id="1030" name="Rectangle 6"/>
          <p:cNvSpPr>
            <a:spLocks noChangeArrowheads="1"/>
          </p:cNvSpPr>
          <p:nvPr/>
        </p:nvSpPr>
        <p:spPr bwMode="ltGray">
          <a:xfrm>
            <a:off x="127000" y="83026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smtClean="0"/>
          </a:p>
        </p:txBody>
      </p:sp>
      <p:sp>
        <p:nvSpPr>
          <p:cNvPr id="1031" name="Rectangle 7"/>
          <p:cNvSpPr>
            <a:spLocks noChangeArrowheads="1"/>
          </p:cNvSpPr>
          <p:nvPr/>
        </p:nvSpPr>
        <p:spPr bwMode="gray">
          <a:xfrm>
            <a:off x="762000" y="373063"/>
            <a:ext cx="31750" cy="10525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smtClean="0"/>
          </a:p>
        </p:txBody>
      </p:sp>
      <p:sp>
        <p:nvSpPr>
          <p:cNvPr id="1032" name="Rectangle 8"/>
          <p:cNvSpPr>
            <a:spLocks noChangeArrowheads="1"/>
          </p:cNvSpPr>
          <p:nvPr/>
        </p:nvSpPr>
        <p:spPr bwMode="gray">
          <a:xfrm>
            <a:off x="442913" y="1163638"/>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smtClean="0"/>
          </a:p>
        </p:txBody>
      </p:sp>
      <p:sp>
        <p:nvSpPr>
          <p:cNvPr id="1033" name="Rectangle 9"/>
          <p:cNvSpPr>
            <a:spLocks noGrp="1" noChangeArrowheads="1"/>
          </p:cNvSpPr>
          <p:nvPr>
            <p:ph type="title"/>
          </p:nvPr>
        </p:nvSpPr>
        <p:spPr bwMode="auto">
          <a:xfrm>
            <a:off x="1150938" y="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687388" y="1425575"/>
            <a:ext cx="8075612"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8" r:id="rId5"/>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4.emf"/><Relationship Id="rId2" Type="http://schemas.openxmlformats.org/officeDocument/2006/relationships/tags" Target="../tags/tag1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slideLayout" Target="../slideLayouts/slideLayout4.xml"/><Relationship Id="rId4"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vmlDrawing" Target="../drawings/vmlDrawing10.vml"/><Relationship Id="rId6" Type="http://schemas.openxmlformats.org/officeDocument/2006/relationships/image" Target="../media/image5.jpeg"/><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vmlDrawing" Target="../drawings/vmlDrawing11.v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4.xml"/><Relationship Id="rId7" Type="http://schemas.openxmlformats.org/officeDocument/2006/relationships/oleObject" Target="../embeddings/oleObject14.bin"/><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slideLayout" Target="../slideLayouts/slideLayout4.xml"/><Relationship Id="rId5" Type="http://schemas.openxmlformats.org/officeDocument/2006/relationships/tags" Target="../tags/tag26.xml"/><Relationship Id="rId10" Type="http://schemas.openxmlformats.org/officeDocument/2006/relationships/image" Target="../media/image19.wmf"/><Relationship Id="rId4" Type="http://schemas.openxmlformats.org/officeDocument/2006/relationships/tags" Target="../tags/tag25.xml"/><Relationship Id="rId9"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828800"/>
            <a:ext cx="7010400" cy="1295400"/>
          </a:xfrm>
        </p:spPr>
        <p:txBody>
          <a:bodyPr/>
          <a:lstStyle/>
          <a:p>
            <a:pPr algn="ctr"/>
            <a:r>
              <a:rPr lang="en-US" sz="3600" dirty="0" smtClean="0">
                <a:latin typeface="Tw Cen MT" panose="020B0602020104020603" pitchFamily="34" charset="0"/>
              </a:rPr>
              <a:t>2. Time Value of Money</a:t>
            </a:r>
            <a:endParaRPr lang="en-US" sz="3600" dirty="0">
              <a:latin typeface="Tw Cen MT" panose="020B0602020104020603" pitchFamily="34" charset="0"/>
            </a:endParaRPr>
          </a:p>
        </p:txBody>
      </p:sp>
      <p:sp>
        <p:nvSpPr>
          <p:cNvPr id="3" name="Rectangle 2"/>
          <p:cNvSpPr/>
          <p:nvPr/>
        </p:nvSpPr>
        <p:spPr>
          <a:xfrm>
            <a:off x="3352800" y="1371600"/>
            <a:ext cx="2193229" cy="523220"/>
          </a:xfrm>
          <a:prstGeom prst="rect">
            <a:avLst/>
          </a:prstGeom>
        </p:spPr>
        <p:txBody>
          <a:bodyPr wrap="none">
            <a:spAutoFit/>
          </a:bodyPr>
          <a:lstStyle/>
          <a:p>
            <a:pPr algn="ctr"/>
            <a:r>
              <a:rPr lang="en-US" sz="2800" dirty="0" smtClean="0">
                <a:solidFill>
                  <a:srgbClr val="C00000"/>
                </a:solidFill>
                <a:latin typeface="Tw Cen MT" panose="020B0602020104020603" pitchFamily="34" charset="0"/>
              </a:rPr>
              <a:t>Summer </a:t>
            </a:r>
            <a:r>
              <a:rPr lang="en-US" sz="2800" dirty="0" smtClean="0">
                <a:solidFill>
                  <a:srgbClr val="C00000"/>
                </a:solidFill>
                <a:latin typeface="Tw Cen MT" panose="020B0602020104020603" pitchFamily="34" charset="0"/>
              </a:rPr>
              <a:t>2016</a:t>
            </a:r>
            <a:endParaRPr lang="en-US" sz="2800" dirty="0" smtClean="0">
              <a:solidFill>
                <a:srgbClr val="C00000"/>
              </a:solidFill>
              <a:latin typeface="Tw Cen MT" panose="020B0602020104020603" pitchFamily="34" charset="0"/>
            </a:endParaRPr>
          </a:p>
        </p:txBody>
      </p:sp>
      <p:sp>
        <p:nvSpPr>
          <p:cNvPr id="5" name="Rectangle 4"/>
          <p:cNvSpPr/>
          <p:nvPr/>
        </p:nvSpPr>
        <p:spPr>
          <a:xfrm>
            <a:off x="3663841" y="4800600"/>
            <a:ext cx="1428596" cy="369332"/>
          </a:xfrm>
          <a:prstGeom prst="rect">
            <a:avLst/>
          </a:prstGeom>
        </p:spPr>
        <p:txBody>
          <a:bodyPr wrap="none">
            <a:spAutoFit/>
          </a:bodyPr>
          <a:lstStyle/>
          <a:p>
            <a:r>
              <a:rPr lang="en-US" dirty="0" smtClean="0">
                <a:latin typeface="Tw Cen MT" panose="020B0602020104020603" pitchFamily="34" charset="0"/>
              </a:rPr>
              <a:t>06/07/2016</a:t>
            </a:r>
            <a:endParaRPr lang="en-US" dirty="0"/>
          </a:p>
        </p:txBody>
      </p:sp>
      <p:sp>
        <p:nvSpPr>
          <p:cNvPr id="6" name="Rectangle 5"/>
          <p:cNvSpPr/>
          <p:nvPr/>
        </p:nvSpPr>
        <p:spPr>
          <a:xfrm>
            <a:off x="3629376" y="3591580"/>
            <a:ext cx="1497526" cy="523220"/>
          </a:xfrm>
          <a:prstGeom prst="rect">
            <a:avLst/>
          </a:prstGeom>
        </p:spPr>
        <p:txBody>
          <a:bodyPr wrap="none">
            <a:spAutoFit/>
          </a:bodyPr>
          <a:lstStyle/>
          <a:p>
            <a:pPr algn="ctr"/>
            <a:r>
              <a:rPr lang="en-US" sz="2800" dirty="0" smtClean="0">
                <a:latin typeface="Tw Cen MT" panose="020B0602020104020603" pitchFamily="34" charset="0"/>
              </a:rPr>
              <a:t>Session 2</a:t>
            </a:r>
            <a:endParaRPr lang="en-US" sz="2800" dirty="0"/>
          </a:p>
        </p:txBody>
      </p:sp>
    </p:spTree>
    <p:extLst>
      <p:ext uri="{BB962C8B-B14F-4D97-AF65-F5344CB8AC3E}">
        <p14:creationId xmlns:p14="http://schemas.microsoft.com/office/powerpoint/2010/main" val="549654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0"/>
            <a:ext cx="5791200" cy="1143000"/>
          </a:xfrm>
        </p:spPr>
        <p:txBody>
          <a:bodyPr/>
          <a:lstStyle/>
          <a:p>
            <a:pPr eaLnBrk="1" hangingPunct="1"/>
            <a:r>
              <a:rPr lang="en-US" altLang="en-US" smtClean="0"/>
              <a:t>Example 2</a:t>
            </a:r>
          </a:p>
        </p:txBody>
      </p:sp>
      <p:sp>
        <p:nvSpPr>
          <p:cNvPr id="26627" name="Rectangle 2"/>
          <p:cNvSpPr txBox="1">
            <a:spLocks noChangeArrowheads="1"/>
          </p:cNvSpPr>
          <p:nvPr/>
        </p:nvSpPr>
        <p:spPr bwMode="auto">
          <a:xfrm>
            <a:off x="533400" y="1401763"/>
            <a:ext cx="81534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r>
              <a:rPr lang="en-US" altLang="en-US" dirty="0">
                <a:latin typeface="Tw Cen MT" pitchFamily="34" charset="0"/>
              </a:rPr>
              <a:t>“How much do I need to invest now to get $1000 after 5 years at 12% interest per year?”</a:t>
            </a:r>
          </a:p>
        </p:txBody>
      </p:sp>
      <p:grpSp>
        <p:nvGrpSpPr>
          <p:cNvPr id="26628" name="Group 3"/>
          <p:cNvGrpSpPr>
            <a:grpSpLocks/>
          </p:cNvGrpSpPr>
          <p:nvPr/>
        </p:nvGrpSpPr>
        <p:grpSpPr bwMode="auto">
          <a:xfrm>
            <a:off x="1255713" y="2697163"/>
            <a:ext cx="6256337" cy="3322637"/>
            <a:chOff x="1284" y="1426"/>
            <a:chExt cx="3941" cy="2093"/>
          </a:xfrm>
        </p:grpSpPr>
        <p:sp>
          <p:nvSpPr>
            <p:cNvPr id="26629" name="Line 4"/>
            <p:cNvSpPr>
              <a:spLocks noChangeShapeType="1"/>
            </p:cNvSpPr>
            <p:nvPr/>
          </p:nvSpPr>
          <p:spPr bwMode="auto">
            <a:xfrm flipH="1">
              <a:off x="1680" y="2688"/>
              <a:ext cx="29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Line 5"/>
            <p:cNvSpPr>
              <a:spLocks noChangeShapeType="1"/>
            </p:cNvSpPr>
            <p:nvPr/>
          </p:nvSpPr>
          <p:spPr bwMode="auto">
            <a:xfrm flipH="1" flipV="1">
              <a:off x="4646" y="182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Line 6"/>
            <p:cNvSpPr>
              <a:spLocks noChangeShapeType="1"/>
            </p:cNvSpPr>
            <p:nvPr/>
          </p:nvSpPr>
          <p:spPr bwMode="auto">
            <a:xfrm>
              <a:off x="1680" y="2688"/>
              <a:ext cx="0" cy="528"/>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Text Box 7"/>
            <p:cNvSpPr txBox="1">
              <a:spLocks noChangeArrowheads="1"/>
            </p:cNvSpPr>
            <p:nvPr/>
          </p:nvSpPr>
          <p:spPr bwMode="auto">
            <a:xfrm>
              <a:off x="1284" y="3154"/>
              <a:ext cx="6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3200"/>
                <a:t>P = ?</a:t>
              </a:r>
            </a:p>
          </p:txBody>
        </p:sp>
        <p:sp>
          <p:nvSpPr>
            <p:cNvPr id="26633" name="Text Box 8"/>
            <p:cNvSpPr txBox="1">
              <a:spLocks noChangeArrowheads="1"/>
            </p:cNvSpPr>
            <p:nvPr/>
          </p:nvSpPr>
          <p:spPr bwMode="auto">
            <a:xfrm>
              <a:off x="4039" y="1426"/>
              <a:ext cx="11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3200"/>
                <a:t>F = $1000</a:t>
              </a:r>
            </a:p>
          </p:txBody>
        </p:sp>
        <p:sp>
          <p:nvSpPr>
            <p:cNvPr id="26634" name="Text Box 9"/>
            <p:cNvSpPr txBox="1">
              <a:spLocks noChangeArrowheads="1"/>
            </p:cNvSpPr>
            <p:nvPr/>
          </p:nvSpPr>
          <p:spPr bwMode="auto">
            <a:xfrm>
              <a:off x="1680" y="2683"/>
              <a:ext cx="35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t>0	1	2	3	4	5 years</a:t>
              </a:r>
            </a:p>
          </p:txBody>
        </p:sp>
      </p:grpSp>
      <p:pic>
        <p:nvPicPr>
          <p:cNvPr id="11" name="Picture 1029" descr="Excel%20Document%20Icon"/>
          <p:cNvPicPr>
            <a:picLocks noChangeAspect="1" noChangeArrowheads="1"/>
          </p:cNvPicPr>
          <p:nvPr/>
        </p:nvPicPr>
        <p:blipFill>
          <a:blip r:embed="rId3"/>
          <a:srcRect t="9604" r="18056" b="8192"/>
          <a:stretch>
            <a:fillRect/>
          </a:stretch>
        </p:blipFill>
        <p:spPr bwMode="auto">
          <a:xfrm>
            <a:off x="3505200" y="658588"/>
            <a:ext cx="308990" cy="3048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7471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1"/>
          <p:cNvGrpSpPr>
            <a:grpSpLocks/>
          </p:cNvGrpSpPr>
          <p:nvPr/>
        </p:nvGrpSpPr>
        <p:grpSpPr bwMode="auto">
          <a:xfrm>
            <a:off x="1606550" y="2514600"/>
            <a:ext cx="5627688" cy="2841625"/>
            <a:chOff x="1971" y="1488"/>
            <a:chExt cx="3545" cy="1790"/>
          </a:xfrm>
        </p:grpSpPr>
        <p:sp>
          <p:nvSpPr>
            <p:cNvPr id="27654" name="Line 5"/>
            <p:cNvSpPr>
              <a:spLocks noChangeShapeType="1"/>
            </p:cNvSpPr>
            <p:nvPr/>
          </p:nvSpPr>
          <p:spPr bwMode="auto">
            <a:xfrm flipH="1">
              <a:off x="1971" y="2750"/>
              <a:ext cx="29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Line 6"/>
            <p:cNvSpPr>
              <a:spLocks noChangeShapeType="1"/>
            </p:cNvSpPr>
            <p:nvPr/>
          </p:nvSpPr>
          <p:spPr bwMode="auto">
            <a:xfrm flipH="1" flipV="1">
              <a:off x="4932" y="1891"/>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Line 7"/>
            <p:cNvSpPr>
              <a:spLocks noChangeShapeType="1"/>
            </p:cNvSpPr>
            <p:nvPr/>
          </p:nvSpPr>
          <p:spPr bwMode="auto">
            <a:xfrm>
              <a:off x="1981" y="2750"/>
              <a:ext cx="0" cy="528"/>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Text Box 9"/>
            <p:cNvSpPr txBox="1">
              <a:spLocks noChangeArrowheads="1"/>
            </p:cNvSpPr>
            <p:nvPr/>
          </p:nvSpPr>
          <p:spPr bwMode="auto">
            <a:xfrm>
              <a:off x="4330" y="1488"/>
              <a:ext cx="11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3200"/>
                <a:t>F = $1000</a:t>
              </a:r>
            </a:p>
          </p:txBody>
        </p:sp>
        <p:sp>
          <p:nvSpPr>
            <p:cNvPr id="27658" name="Text Box 10"/>
            <p:cNvSpPr txBox="1">
              <a:spLocks noChangeArrowheads="1"/>
            </p:cNvSpPr>
            <p:nvPr/>
          </p:nvSpPr>
          <p:spPr bwMode="auto">
            <a:xfrm>
              <a:off x="1971" y="2750"/>
              <a:ext cx="35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t>0	1	2	3	4	5 years</a:t>
              </a:r>
            </a:p>
          </p:txBody>
        </p:sp>
      </p:grpSp>
      <p:sp>
        <p:nvSpPr>
          <p:cNvPr id="11" name="Rectangle 2"/>
          <p:cNvSpPr txBox="1">
            <a:spLocks noChangeArrowheads="1"/>
          </p:cNvSpPr>
          <p:nvPr/>
        </p:nvSpPr>
        <p:spPr bwMode="auto">
          <a:xfrm>
            <a:off x="1143000" y="22860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000">
                <a:solidFill>
                  <a:schemeClr val="tx2"/>
                </a:solidFill>
                <a:latin typeface="Tw Cen MT" pitchFamily="34" charset="0"/>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eaLnBrk="1" hangingPunct="1">
              <a:defRPr/>
            </a:pPr>
            <a:r>
              <a:rPr lang="en-US" altLang="en-US" kern="0" dirty="0" smtClean="0"/>
              <a:t>Example 2</a:t>
            </a:r>
            <a:endParaRPr lang="en-US" altLang="en-US" kern="0" dirty="0"/>
          </a:p>
        </p:txBody>
      </p:sp>
      <p:graphicFrame>
        <p:nvGraphicFramePr>
          <p:cNvPr id="27652" name="Object 1"/>
          <p:cNvGraphicFramePr>
            <a:graphicFrameLocks noChangeAspect="1"/>
          </p:cNvGraphicFramePr>
          <p:nvPr/>
        </p:nvGraphicFramePr>
        <p:xfrm>
          <a:off x="1143000" y="1447800"/>
          <a:ext cx="2747963" cy="2044700"/>
        </p:xfrm>
        <a:graphic>
          <a:graphicData uri="http://schemas.openxmlformats.org/presentationml/2006/ole">
            <mc:AlternateContent xmlns:mc="http://schemas.openxmlformats.org/markup-compatibility/2006">
              <mc:Choice xmlns:v="urn:schemas-microsoft-com:vml" Requires="v">
                <p:oleObj spid="_x0000_s41996" name="Equation" r:id="rId4" imgW="1244600" imgH="927100" progId="Equation.3">
                  <p:embed/>
                </p:oleObj>
              </mc:Choice>
              <mc:Fallback>
                <p:oleObj name="Equation" r:id="rId4" imgW="1244600" imgH="927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274796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Object 3"/>
          <p:cNvGraphicFramePr>
            <a:graphicFrameLocks noChangeAspect="1"/>
          </p:cNvGraphicFramePr>
          <p:nvPr/>
        </p:nvGraphicFramePr>
        <p:xfrm>
          <a:off x="304800" y="5353050"/>
          <a:ext cx="2884488" cy="1428750"/>
        </p:xfrm>
        <a:graphic>
          <a:graphicData uri="http://schemas.openxmlformats.org/presentationml/2006/ole">
            <mc:AlternateContent xmlns:mc="http://schemas.openxmlformats.org/markup-compatibility/2006">
              <mc:Choice xmlns:v="urn:schemas-microsoft-com:vml" Requires="v">
                <p:oleObj spid="_x0000_s41997" name="Equation" r:id="rId6" imgW="1384300" imgH="685800" progId="Equation.3">
                  <p:embed/>
                </p:oleObj>
              </mc:Choice>
              <mc:Fallback>
                <p:oleObj name="Equation" r:id="rId6" imgW="13843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353050"/>
                        <a:ext cx="28844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04047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143000" y="22860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000">
                <a:solidFill>
                  <a:schemeClr val="tx2"/>
                </a:solidFill>
                <a:latin typeface="Tw Cen MT" pitchFamily="34" charset="0"/>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eaLnBrk="1" hangingPunct="1">
              <a:defRPr/>
            </a:pPr>
            <a:r>
              <a:rPr lang="en-US" altLang="en-US" kern="0" dirty="0" smtClean="0"/>
              <a:t>Example 3</a:t>
            </a:r>
            <a:endParaRPr lang="en-US" altLang="en-US" kern="0" dirty="0"/>
          </a:p>
        </p:txBody>
      </p:sp>
      <p:sp>
        <p:nvSpPr>
          <p:cNvPr id="28675" name="Rectangle 2"/>
          <p:cNvSpPr txBox="1">
            <a:spLocks noChangeArrowheads="1"/>
          </p:cNvSpPr>
          <p:nvPr/>
        </p:nvSpPr>
        <p:spPr bwMode="auto">
          <a:xfrm>
            <a:off x="533400" y="14478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r>
              <a:rPr lang="en-US" altLang="en-US" dirty="0">
                <a:latin typeface="Tw Cen MT" pitchFamily="34" charset="0"/>
              </a:rPr>
              <a:t>“What is the ‘rate of return’ for an investment of $1000 that returns $</a:t>
            </a:r>
            <a:r>
              <a:rPr lang="en-US" altLang="en-US" dirty="0" smtClean="0">
                <a:latin typeface="Tw Cen MT" pitchFamily="34" charset="0"/>
              </a:rPr>
              <a:t>1,762.34  </a:t>
            </a:r>
            <a:r>
              <a:rPr lang="en-US" altLang="en-US" dirty="0">
                <a:latin typeface="Tw Cen MT" pitchFamily="34" charset="0"/>
              </a:rPr>
              <a:t>after 5 years?”</a:t>
            </a:r>
          </a:p>
        </p:txBody>
      </p:sp>
      <p:grpSp>
        <p:nvGrpSpPr>
          <p:cNvPr id="28676" name="Group 3"/>
          <p:cNvGrpSpPr>
            <a:grpSpLocks/>
          </p:cNvGrpSpPr>
          <p:nvPr/>
        </p:nvGrpSpPr>
        <p:grpSpPr bwMode="auto">
          <a:xfrm>
            <a:off x="838200" y="2925763"/>
            <a:ext cx="6902450" cy="3322637"/>
            <a:chOff x="1021" y="1426"/>
            <a:chExt cx="4348" cy="2093"/>
          </a:xfrm>
        </p:grpSpPr>
        <p:sp>
          <p:nvSpPr>
            <p:cNvPr id="28677" name="Line 4"/>
            <p:cNvSpPr>
              <a:spLocks noChangeShapeType="1"/>
            </p:cNvSpPr>
            <p:nvPr/>
          </p:nvSpPr>
          <p:spPr bwMode="auto">
            <a:xfrm flipH="1">
              <a:off x="1680" y="2688"/>
              <a:ext cx="29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Line 5"/>
            <p:cNvSpPr>
              <a:spLocks noChangeShapeType="1"/>
            </p:cNvSpPr>
            <p:nvPr/>
          </p:nvSpPr>
          <p:spPr bwMode="auto">
            <a:xfrm flipH="1" flipV="1">
              <a:off x="4641" y="182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Line 6"/>
            <p:cNvSpPr>
              <a:spLocks noChangeShapeType="1"/>
            </p:cNvSpPr>
            <p:nvPr/>
          </p:nvSpPr>
          <p:spPr bwMode="auto">
            <a:xfrm>
              <a:off x="1690" y="2688"/>
              <a:ext cx="0"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Text Box 7"/>
            <p:cNvSpPr txBox="1">
              <a:spLocks noChangeArrowheads="1"/>
            </p:cNvSpPr>
            <p:nvPr/>
          </p:nvSpPr>
          <p:spPr bwMode="auto">
            <a:xfrm>
              <a:off x="1021" y="3154"/>
              <a:ext cx="11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3200"/>
                <a:t>P = $1000</a:t>
              </a:r>
            </a:p>
          </p:txBody>
        </p:sp>
        <p:sp>
          <p:nvSpPr>
            <p:cNvPr id="28681" name="Text Box 8"/>
            <p:cNvSpPr txBox="1">
              <a:spLocks noChangeArrowheads="1"/>
            </p:cNvSpPr>
            <p:nvPr/>
          </p:nvSpPr>
          <p:spPr bwMode="auto">
            <a:xfrm>
              <a:off x="3879" y="1426"/>
              <a:ext cx="149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3200"/>
                <a:t>F = $1762.34</a:t>
              </a:r>
            </a:p>
          </p:txBody>
        </p:sp>
        <p:sp>
          <p:nvSpPr>
            <p:cNvPr id="28682" name="Text Box 9"/>
            <p:cNvSpPr txBox="1">
              <a:spLocks noChangeArrowheads="1"/>
            </p:cNvSpPr>
            <p:nvPr/>
          </p:nvSpPr>
          <p:spPr bwMode="auto">
            <a:xfrm>
              <a:off x="1680" y="2688"/>
              <a:ext cx="35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t>0	1	2	3	4	5 years</a:t>
              </a:r>
            </a:p>
          </p:txBody>
        </p:sp>
      </p:grpSp>
      <p:pic>
        <p:nvPicPr>
          <p:cNvPr id="12" name="Picture 1029" descr="Excel%20Document%20Icon"/>
          <p:cNvPicPr>
            <a:picLocks noChangeAspect="1" noChangeArrowheads="1"/>
          </p:cNvPicPr>
          <p:nvPr/>
        </p:nvPicPr>
        <p:blipFill>
          <a:blip r:embed="rId3"/>
          <a:srcRect t="9604" r="18056" b="8192"/>
          <a:stretch>
            <a:fillRect/>
          </a:stretch>
        </p:blipFill>
        <p:spPr bwMode="auto">
          <a:xfrm>
            <a:off x="3505200" y="658588"/>
            <a:ext cx="308990" cy="3048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31037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57200" y="5334000"/>
            <a:ext cx="7620000" cy="609600"/>
          </a:xfrm>
          <a:noFill/>
        </p:spPr>
        <p:txBody>
          <a:bodyPr/>
          <a:lstStyle/>
          <a:p>
            <a:pPr marL="342900" indent="-342900" eaLnBrk="1" hangingPunct="1">
              <a:spcBef>
                <a:spcPct val="20000"/>
              </a:spcBef>
              <a:buClr>
                <a:schemeClr val="hlink"/>
              </a:buClr>
              <a:buSzPct val="55000"/>
              <a:buFont typeface="Wingdings" pitchFamily="2" charset="2"/>
              <a:buChar char="n"/>
            </a:pPr>
            <a:r>
              <a:rPr lang="en-US" altLang="en-US" sz="2800" smtClean="0">
                <a:solidFill>
                  <a:schemeClr val="tx1"/>
                </a:solidFill>
              </a:rPr>
              <a:t>The “rate of return” of the investment is 12%</a:t>
            </a:r>
          </a:p>
        </p:txBody>
      </p:sp>
      <p:sp>
        <p:nvSpPr>
          <p:cNvPr id="3" name="Rectangle 2"/>
          <p:cNvSpPr txBox="1">
            <a:spLocks noChangeArrowheads="1"/>
          </p:cNvSpPr>
          <p:nvPr/>
        </p:nvSpPr>
        <p:spPr bwMode="auto">
          <a:xfrm>
            <a:off x="1143000" y="22860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000">
                <a:solidFill>
                  <a:schemeClr val="tx2"/>
                </a:solidFill>
                <a:latin typeface="Tw Cen MT" pitchFamily="34" charset="0"/>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eaLnBrk="1" hangingPunct="1">
              <a:defRPr/>
            </a:pPr>
            <a:r>
              <a:rPr lang="en-US" altLang="en-US" kern="0" dirty="0" smtClean="0"/>
              <a:t>Example 3</a:t>
            </a:r>
            <a:endParaRPr lang="en-US" altLang="en-US" kern="0" dirty="0"/>
          </a:p>
        </p:txBody>
      </p:sp>
      <p:graphicFrame>
        <p:nvGraphicFramePr>
          <p:cNvPr id="29700" name="Object 1"/>
          <p:cNvGraphicFramePr>
            <a:graphicFrameLocks noChangeAspect="1"/>
          </p:cNvGraphicFramePr>
          <p:nvPr/>
        </p:nvGraphicFramePr>
        <p:xfrm>
          <a:off x="1295400" y="1676400"/>
          <a:ext cx="3449638" cy="3305175"/>
        </p:xfrm>
        <a:graphic>
          <a:graphicData uri="http://schemas.openxmlformats.org/presentationml/2006/ole">
            <mc:AlternateContent xmlns:mc="http://schemas.openxmlformats.org/markup-compatibility/2006">
              <mc:Choice xmlns:v="urn:schemas-microsoft-com:vml" Requires="v">
                <p:oleObj spid="_x0000_s43015" name="Equation" r:id="rId4" imgW="1562100" imgH="1498600" progId="Equation.3">
                  <p:embed/>
                </p:oleObj>
              </mc:Choice>
              <mc:Fallback>
                <p:oleObj name="Equation" r:id="rId4" imgW="1562100" imgH="149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76400"/>
                        <a:ext cx="3449638"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727085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98"/>
          <p:cNvSpPr>
            <a:spLocks noChangeArrowheads="1"/>
          </p:cNvSpPr>
          <p:nvPr/>
        </p:nvSpPr>
        <p:spPr bwMode="auto">
          <a:xfrm>
            <a:off x="838200" y="1627188"/>
            <a:ext cx="8001000" cy="364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342900" indent="-342900">
              <a:spcBef>
                <a:spcPct val="20000"/>
              </a:spcBef>
              <a:buClr>
                <a:schemeClr val="folHlink"/>
              </a:buClr>
              <a:buSzPct val="60000"/>
              <a:buFont typeface="Wingdings" pitchFamily="2" charset="2"/>
              <a:buChar char="n"/>
              <a:defRPr/>
            </a:pPr>
            <a:r>
              <a:rPr lang="en-US" altLang="en-US" sz="2800" dirty="0">
                <a:latin typeface="Tw Cen MT" pitchFamily="34" charset="0"/>
              </a:rPr>
              <a:t>In the real world, many different terms are used to describe the rate of return needed to justify an investment:</a:t>
            </a:r>
          </a:p>
          <a:p>
            <a:pPr marL="1028700" lvl="2" indent="-342900">
              <a:spcBef>
                <a:spcPct val="20000"/>
              </a:spcBef>
              <a:buClr>
                <a:schemeClr val="hlink"/>
              </a:buClr>
              <a:buSzPct val="55000"/>
              <a:buFont typeface="Wingdings" pitchFamily="2" charset="2"/>
              <a:buChar char="n"/>
              <a:defRPr/>
            </a:pPr>
            <a:r>
              <a:rPr lang="en-US" altLang="en-US" sz="2800" dirty="0" smtClean="0">
                <a:latin typeface="Tw Cen MT" pitchFamily="34" charset="0"/>
              </a:rPr>
              <a:t>“</a:t>
            </a:r>
            <a:r>
              <a:rPr lang="en-US" altLang="en-US" sz="2800" dirty="0">
                <a:latin typeface="Tw Cen MT" pitchFamily="34" charset="0"/>
              </a:rPr>
              <a:t>MARR” Minimum Attractive Rate of Return</a:t>
            </a:r>
          </a:p>
          <a:p>
            <a:pPr marL="1028700" lvl="2" indent="-342900">
              <a:spcBef>
                <a:spcPct val="20000"/>
              </a:spcBef>
              <a:buClr>
                <a:schemeClr val="hlink"/>
              </a:buClr>
              <a:buSzPct val="55000"/>
              <a:buFont typeface="Wingdings" pitchFamily="2" charset="2"/>
              <a:buChar char="n"/>
              <a:defRPr/>
            </a:pPr>
            <a:r>
              <a:rPr lang="en-US" altLang="en-US" sz="2800" dirty="0" smtClean="0">
                <a:latin typeface="Tw Cen MT" pitchFamily="34" charset="0"/>
              </a:rPr>
              <a:t>“</a:t>
            </a:r>
            <a:r>
              <a:rPr lang="en-US" altLang="en-US" sz="2800" dirty="0">
                <a:latin typeface="Tw Cen MT" pitchFamily="34" charset="0"/>
              </a:rPr>
              <a:t>Discount Rate” </a:t>
            </a:r>
          </a:p>
          <a:p>
            <a:pPr marL="1028700" lvl="2" indent="-342900">
              <a:spcBef>
                <a:spcPct val="20000"/>
              </a:spcBef>
              <a:buClr>
                <a:schemeClr val="hlink"/>
              </a:buClr>
              <a:buSzPct val="55000"/>
              <a:buFont typeface="Wingdings" pitchFamily="2" charset="2"/>
              <a:buChar char="n"/>
              <a:defRPr/>
            </a:pPr>
            <a:r>
              <a:rPr lang="en-US" altLang="en-US" sz="2800" dirty="0">
                <a:latin typeface="Tw Cen MT" pitchFamily="34" charset="0"/>
              </a:rPr>
              <a:t>“Opportunity Cost of Capital” (OCC)</a:t>
            </a:r>
          </a:p>
          <a:p>
            <a:pPr marL="1028700" lvl="2" indent="-342900">
              <a:spcBef>
                <a:spcPct val="20000"/>
              </a:spcBef>
              <a:buClr>
                <a:schemeClr val="hlink"/>
              </a:buClr>
              <a:buSzPct val="55000"/>
              <a:buFont typeface="Wingdings" pitchFamily="2" charset="2"/>
              <a:buChar char="n"/>
              <a:defRPr/>
            </a:pPr>
            <a:r>
              <a:rPr lang="en-US" altLang="en-US" sz="2800" dirty="0" smtClean="0">
                <a:latin typeface="Tw Cen MT" pitchFamily="34" charset="0"/>
              </a:rPr>
              <a:t>“</a:t>
            </a:r>
            <a:r>
              <a:rPr lang="en-US" altLang="en-US" sz="2800" dirty="0">
                <a:latin typeface="Tw Cen MT" pitchFamily="34" charset="0"/>
              </a:rPr>
              <a:t>Hurdle Rate”</a:t>
            </a:r>
          </a:p>
          <a:p>
            <a:pPr eaLnBrk="1" hangingPunct="1">
              <a:lnSpc>
                <a:spcPct val="40000"/>
              </a:lnSpc>
              <a:defRPr/>
            </a:pPr>
            <a:endParaRPr lang="en-US" altLang="en-US" sz="3200" i="1" dirty="0" smtClean="0">
              <a:latin typeface="Tw Cen MT" panose="020B0602020104020603" pitchFamily="34" charset="0"/>
            </a:endParaRPr>
          </a:p>
        </p:txBody>
      </p:sp>
      <p:sp>
        <p:nvSpPr>
          <p:cNvPr id="5" name="Text Box 4099"/>
          <p:cNvSpPr txBox="1">
            <a:spLocks noChangeArrowheads="1"/>
          </p:cNvSpPr>
          <p:nvPr/>
        </p:nvSpPr>
        <p:spPr bwMode="auto">
          <a:xfrm>
            <a:off x="1371600" y="434975"/>
            <a:ext cx="647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4000" dirty="0" smtClean="0">
                <a:solidFill>
                  <a:schemeClr val="tx2"/>
                </a:solidFill>
                <a:latin typeface="Tw Cen MT" pitchFamily="34" charset="0"/>
              </a:rPr>
              <a:t>The Rate of Return</a:t>
            </a:r>
            <a:endParaRPr lang="en-US" altLang="en-US" sz="4000" dirty="0">
              <a:solidFill>
                <a:schemeClr val="tx2"/>
              </a:solidFill>
              <a:latin typeface="Tw Cen MT" pitchFamily="34" charset="0"/>
            </a:endParaRPr>
          </a:p>
        </p:txBody>
      </p:sp>
    </p:spTree>
    <p:extLst>
      <p:ext uri="{BB962C8B-B14F-4D97-AF65-F5344CB8AC3E}">
        <p14:creationId xmlns:p14="http://schemas.microsoft.com/office/powerpoint/2010/main" val="3582610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027"/>
          <p:cNvGrpSpPr>
            <a:grpSpLocks/>
          </p:cNvGrpSpPr>
          <p:nvPr/>
        </p:nvGrpSpPr>
        <p:grpSpPr bwMode="auto">
          <a:xfrm>
            <a:off x="3117850" y="1290638"/>
            <a:ext cx="2425700" cy="1898650"/>
            <a:chOff x="536" y="1768"/>
            <a:chExt cx="1528" cy="1195"/>
          </a:xfrm>
        </p:grpSpPr>
        <p:sp>
          <p:nvSpPr>
            <p:cNvPr id="34" name="Line 1028"/>
            <p:cNvSpPr>
              <a:spLocks noChangeShapeType="1"/>
            </p:cNvSpPr>
            <p:nvPr/>
          </p:nvSpPr>
          <p:spPr bwMode="auto">
            <a:xfrm>
              <a:off x="536" y="2267"/>
              <a:ext cx="15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1029"/>
            <p:cNvSpPr>
              <a:spLocks noChangeShapeType="1"/>
            </p:cNvSpPr>
            <p:nvPr/>
          </p:nvSpPr>
          <p:spPr bwMode="auto">
            <a:xfrm>
              <a:off x="546" y="2270"/>
              <a:ext cx="0" cy="69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030"/>
            <p:cNvSpPr>
              <a:spLocks noChangeShapeType="1"/>
            </p:cNvSpPr>
            <p:nvPr/>
          </p:nvSpPr>
          <p:spPr bwMode="auto">
            <a:xfrm flipV="1">
              <a:off x="1001" y="1986"/>
              <a:ext cx="0" cy="2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031"/>
            <p:cNvSpPr>
              <a:spLocks noChangeShapeType="1"/>
            </p:cNvSpPr>
            <p:nvPr/>
          </p:nvSpPr>
          <p:spPr bwMode="auto">
            <a:xfrm flipV="1">
              <a:off x="2064" y="1768"/>
              <a:ext cx="0" cy="50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032"/>
            <p:cNvSpPr>
              <a:spLocks noChangeShapeType="1"/>
            </p:cNvSpPr>
            <p:nvPr/>
          </p:nvSpPr>
          <p:spPr bwMode="auto">
            <a:xfrm>
              <a:off x="1513" y="2275"/>
              <a:ext cx="0" cy="25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033"/>
            <p:cNvSpPr>
              <a:spLocks noChangeShapeType="1"/>
            </p:cNvSpPr>
            <p:nvPr/>
          </p:nvSpPr>
          <p:spPr bwMode="auto">
            <a:xfrm flipV="1">
              <a:off x="1276" y="1986"/>
              <a:ext cx="0" cy="2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034"/>
            <p:cNvSpPr>
              <a:spLocks noChangeShapeType="1"/>
            </p:cNvSpPr>
            <p:nvPr/>
          </p:nvSpPr>
          <p:spPr bwMode="auto">
            <a:xfrm flipV="1">
              <a:off x="1788" y="1986"/>
              <a:ext cx="0" cy="2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 name="Rectangle 1038"/>
          <p:cNvSpPr>
            <a:spLocks noChangeArrowheads="1"/>
          </p:cNvSpPr>
          <p:nvPr/>
        </p:nvSpPr>
        <p:spPr bwMode="auto">
          <a:xfrm>
            <a:off x="1219200" y="457200"/>
            <a:ext cx="632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defRPr/>
            </a:pPr>
            <a:r>
              <a:rPr lang="en-US" altLang="en-US" sz="4000" dirty="0">
                <a:solidFill>
                  <a:schemeClr val="tx2"/>
                </a:solidFill>
                <a:latin typeface="Tw Cen MT" pitchFamily="34" charset="0"/>
                <a:ea typeface="+mj-ea"/>
                <a:cs typeface="+mj-cs"/>
              </a:rPr>
              <a:t>Equivalence of Cash Flows</a:t>
            </a:r>
          </a:p>
        </p:txBody>
      </p:sp>
      <p:grpSp>
        <p:nvGrpSpPr>
          <p:cNvPr id="42" name="Group 41"/>
          <p:cNvGrpSpPr>
            <a:grpSpLocks/>
          </p:cNvGrpSpPr>
          <p:nvPr/>
        </p:nvGrpSpPr>
        <p:grpSpPr bwMode="auto">
          <a:xfrm>
            <a:off x="6724650" y="3733800"/>
            <a:ext cx="2190750" cy="1676400"/>
            <a:chOff x="6400800" y="3733800"/>
            <a:chExt cx="2190750" cy="1676400"/>
          </a:xfrm>
        </p:grpSpPr>
        <p:sp>
          <p:nvSpPr>
            <p:cNvPr id="43" name="Line 1041"/>
            <p:cNvSpPr>
              <a:spLocks noChangeShapeType="1"/>
            </p:cNvSpPr>
            <p:nvPr/>
          </p:nvSpPr>
          <p:spPr bwMode="auto">
            <a:xfrm>
              <a:off x="6400800" y="5402036"/>
              <a:ext cx="15230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1042"/>
            <p:cNvSpPr>
              <a:spLocks noChangeShapeType="1"/>
            </p:cNvSpPr>
            <p:nvPr/>
          </p:nvSpPr>
          <p:spPr bwMode="auto">
            <a:xfrm flipV="1">
              <a:off x="7924800" y="4343400"/>
              <a:ext cx="0" cy="1066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1043"/>
            <p:cNvSpPr>
              <a:spLocks noChangeArrowheads="1"/>
            </p:cNvSpPr>
            <p:nvPr/>
          </p:nvSpPr>
          <p:spPr bwMode="auto">
            <a:xfrm>
              <a:off x="7467600" y="3733800"/>
              <a:ext cx="11239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3600"/>
                <a:t>F = ?</a:t>
              </a:r>
            </a:p>
          </p:txBody>
        </p:sp>
      </p:grpSp>
      <p:grpSp>
        <p:nvGrpSpPr>
          <p:cNvPr id="46" name="Group 45"/>
          <p:cNvGrpSpPr>
            <a:grpSpLocks/>
          </p:cNvGrpSpPr>
          <p:nvPr/>
        </p:nvGrpSpPr>
        <p:grpSpPr bwMode="auto">
          <a:xfrm>
            <a:off x="3333750" y="4591050"/>
            <a:ext cx="2590800" cy="1171575"/>
            <a:chOff x="1371600" y="4876800"/>
            <a:chExt cx="2590800" cy="1171575"/>
          </a:xfrm>
        </p:grpSpPr>
        <p:sp>
          <p:nvSpPr>
            <p:cNvPr id="47" name="Line 1044"/>
            <p:cNvSpPr>
              <a:spLocks noChangeShapeType="1"/>
            </p:cNvSpPr>
            <p:nvPr/>
          </p:nvSpPr>
          <p:spPr bwMode="auto">
            <a:xfrm>
              <a:off x="1371600" y="4876800"/>
              <a:ext cx="2590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045"/>
            <p:cNvSpPr>
              <a:spLocks noChangeShapeType="1"/>
            </p:cNvSpPr>
            <p:nvPr/>
          </p:nvSpPr>
          <p:spPr bwMode="auto">
            <a:xfrm>
              <a:off x="2057400" y="4876800"/>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046"/>
            <p:cNvSpPr>
              <a:spLocks noChangeShapeType="1"/>
            </p:cNvSpPr>
            <p:nvPr/>
          </p:nvSpPr>
          <p:spPr bwMode="auto">
            <a:xfrm>
              <a:off x="2514600" y="4876800"/>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047"/>
            <p:cNvSpPr>
              <a:spLocks noChangeShapeType="1"/>
            </p:cNvSpPr>
            <p:nvPr/>
          </p:nvSpPr>
          <p:spPr bwMode="auto">
            <a:xfrm>
              <a:off x="2971800" y="4876800"/>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048"/>
            <p:cNvSpPr>
              <a:spLocks noChangeShapeType="1"/>
            </p:cNvSpPr>
            <p:nvPr/>
          </p:nvSpPr>
          <p:spPr bwMode="auto">
            <a:xfrm>
              <a:off x="3962400" y="4876800"/>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049"/>
            <p:cNvSpPr>
              <a:spLocks noChangeShapeType="1"/>
            </p:cNvSpPr>
            <p:nvPr/>
          </p:nvSpPr>
          <p:spPr bwMode="auto">
            <a:xfrm>
              <a:off x="3429000" y="4876800"/>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050"/>
            <p:cNvSpPr>
              <a:spLocks noChangeShapeType="1"/>
            </p:cNvSpPr>
            <p:nvPr/>
          </p:nvSpPr>
          <p:spPr bwMode="auto">
            <a:xfrm>
              <a:off x="2057400" y="5257800"/>
              <a:ext cx="1905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1051"/>
            <p:cNvSpPr>
              <a:spLocks noChangeArrowheads="1"/>
            </p:cNvSpPr>
            <p:nvPr/>
          </p:nvSpPr>
          <p:spPr bwMode="auto">
            <a:xfrm>
              <a:off x="2133600" y="5410200"/>
              <a:ext cx="12001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3600"/>
                <a:t>A = ?</a:t>
              </a:r>
            </a:p>
          </p:txBody>
        </p:sp>
      </p:grpSp>
      <p:grpSp>
        <p:nvGrpSpPr>
          <p:cNvPr id="55" name="Group 54"/>
          <p:cNvGrpSpPr>
            <a:grpSpLocks/>
          </p:cNvGrpSpPr>
          <p:nvPr/>
        </p:nvGrpSpPr>
        <p:grpSpPr bwMode="auto">
          <a:xfrm>
            <a:off x="265113" y="4572000"/>
            <a:ext cx="2173287" cy="1447800"/>
            <a:chOff x="4953000" y="2133600"/>
            <a:chExt cx="2979738" cy="1552575"/>
          </a:xfrm>
        </p:grpSpPr>
        <p:sp>
          <p:nvSpPr>
            <p:cNvPr id="56" name="Line 1035"/>
            <p:cNvSpPr>
              <a:spLocks noChangeShapeType="1"/>
            </p:cNvSpPr>
            <p:nvPr/>
          </p:nvSpPr>
          <p:spPr bwMode="auto">
            <a:xfrm>
              <a:off x="5519737" y="2141764"/>
              <a:ext cx="241300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1037"/>
            <p:cNvSpPr>
              <a:spLocks noChangeArrowheads="1"/>
            </p:cNvSpPr>
            <p:nvPr/>
          </p:nvSpPr>
          <p:spPr bwMode="auto">
            <a:xfrm>
              <a:off x="4953000" y="3048000"/>
              <a:ext cx="11239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3600"/>
                <a:t>P = ?</a:t>
              </a:r>
            </a:p>
          </p:txBody>
        </p:sp>
        <p:sp>
          <p:nvSpPr>
            <p:cNvPr id="58" name="Line 1029"/>
            <p:cNvSpPr>
              <a:spLocks noChangeShapeType="1"/>
            </p:cNvSpPr>
            <p:nvPr/>
          </p:nvSpPr>
          <p:spPr bwMode="auto">
            <a:xfrm>
              <a:off x="5530624" y="2133600"/>
              <a:ext cx="0" cy="11001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 name="Down Arrow 58"/>
          <p:cNvSpPr/>
          <p:nvPr/>
        </p:nvSpPr>
        <p:spPr bwMode="auto">
          <a:xfrm rot="2368744">
            <a:off x="2224088" y="3128963"/>
            <a:ext cx="222250" cy="1323975"/>
          </a:xfrm>
          <a:prstGeom prst="downArrow">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60" name="Down Arrow 59"/>
          <p:cNvSpPr/>
          <p:nvPr/>
        </p:nvSpPr>
        <p:spPr bwMode="auto">
          <a:xfrm>
            <a:off x="4354513" y="3100388"/>
            <a:ext cx="222250" cy="1323975"/>
          </a:xfrm>
          <a:prstGeom prst="downArrow">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61" name="Down Arrow 60"/>
          <p:cNvSpPr/>
          <p:nvPr/>
        </p:nvSpPr>
        <p:spPr bwMode="auto">
          <a:xfrm rot="19465446">
            <a:off x="6591300" y="3059113"/>
            <a:ext cx="220663" cy="1398587"/>
          </a:xfrm>
          <a:prstGeom prst="downArrow">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Tree>
    <p:extLst>
      <p:ext uri="{BB962C8B-B14F-4D97-AF65-F5344CB8AC3E}">
        <p14:creationId xmlns:p14="http://schemas.microsoft.com/office/powerpoint/2010/main" val="33009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500"/>
                                        <p:tgtEl>
                                          <p:spTgt spid="59"/>
                                        </p:tgtEl>
                                      </p:cBhvr>
                                    </p:animEffect>
                                  </p:childTnLst>
                                </p:cTn>
                              </p:par>
                              <p:par>
                                <p:cTn id="12" presetID="22" presetClass="entr" presetSubtype="1"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up)">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par>
                                <p:cTn id="20" presetID="22" presetClass="entr" presetSubtype="1"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par>
                                <p:cTn id="28" presetID="22" presetClass="entr" presetSubtype="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200" smtClean="0"/>
              <a:t>Present Equivalent and Future Equivalent of Single Payments</a:t>
            </a:r>
          </a:p>
        </p:txBody>
      </p:sp>
      <p:pic>
        <p:nvPicPr>
          <p:cNvPr id="33795" name="AAIJAVW0.jpg" descr="AAIJAVW0"/>
          <p:cNvPicPr>
            <a:picLocks noChangeArrowheads="1"/>
          </p:cNvPicPr>
          <p:nvPr/>
        </p:nvPicPr>
        <p:blipFill>
          <a:blip r:embed="rId4">
            <a:extLst>
              <a:ext uri="{28A0092B-C50C-407E-A947-70E740481C1C}">
                <a14:useLocalDpi xmlns:a14="http://schemas.microsoft.com/office/drawing/2010/main" val="0"/>
              </a:ext>
            </a:extLst>
          </a:blip>
          <a:srcRect b="7796"/>
          <a:stretch>
            <a:fillRect/>
          </a:stretch>
        </p:blipFill>
        <p:spPr bwMode="auto">
          <a:xfrm>
            <a:off x="990600" y="1709738"/>
            <a:ext cx="7315200" cy="347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10562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9600" y="3209925"/>
            <a:ext cx="8153400" cy="344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1200150" indent="-45720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200150" indent="-28575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lnSpc>
                <a:spcPct val="90000"/>
              </a:lnSpc>
            </a:pPr>
            <a:r>
              <a:rPr lang="en-US" altLang="en-US" dirty="0">
                <a:latin typeface="Tw Cen MT" pitchFamily="34" charset="0"/>
              </a:rPr>
              <a:t>Each of these expressions corresponds to an equation – see Appendix C in text: </a:t>
            </a:r>
          </a:p>
          <a:p>
            <a:pPr lvl="2">
              <a:buClr>
                <a:schemeClr val="hlink"/>
              </a:buClr>
              <a:buSzPct val="55000"/>
            </a:pPr>
            <a:r>
              <a:rPr lang="en-US" altLang="en-US" dirty="0">
                <a:latin typeface="Tw Cen MT" pitchFamily="34" charset="0"/>
              </a:rPr>
              <a:t>Interest and Annuity Tables for Discrete Compounding</a:t>
            </a:r>
          </a:p>
          <a:p>
            <a:pPr lvl="2">
              <a:buClr>
                <a:schemeClr val="hlink"/>
              </a:buClr>
              <a:buSzPct val="55000"/>
            </a:pPr>
            <a:r>
              <a:rPr lang="en-US" altLang="en-US" dirty="0">
                <a:latin typeface="Tw Cen MT" pitchFamily="34" charset="0"/>
              </a:rPr>
              <a:t> See also compound interest formulas on p. 134 or 619</a:t>
            </a:r>
          </a:p>
          <a:p>
            <a:pPr eaLnBrk="1" hangingPunct="1">
              <a:lnSpc>
                <a:spcPct val="90000"/>
              </a:lnSpc>
            </a:pPr>
            <a:r>
              <a:rPr lang="en-US" altLang="en-US" dirty="0">
                <a:latin typeface="Tw Cen MT" pitchFamily="34" charset="0"/>
              </a:rPr>
              <a:t>Problems can be solved using either </a:t>
            </a:r>
          </a:p>
          <a:p>
            <a:pPr lvl="1" eaLnBrk="1" hangingPunct="1">
              <a:lnSpc>
                <a:spcPct val="90000"/>
              </a:lnSpc>
              <a:buFont typeface="Tahoma" pitchFamily="34" charset="0"/>
              <a:buAutoNum type="arabicPeriod"/>
            </a:pPr>
            <a:r>
              <a:rPr lang="en-US" altLang="en-US" sz="2400" dirty="0">
                <a:latin typeface="Tw Cen MT" pitchFamily="34" charset="0"/>
              </a:rPr>
              <a:t>functional notation and discrete compounding tables, or </a:t>
            </a:r>
          </a:p>
          <a:p>
            <a:pPr lvl="1" eaLnBrk="1" hangingPunct="1">
              <a:lnSpc>
                <a:spcPct val="90000"/>
              </a:lnSpc>
              <a:buFont typeface="Tahoma" pitchFamily="34" charset="0"/>
              <a:buAutoNum type="arabicPeriod"/>
            </a:pPr>
            <a:r>
              <a:rPr lang="en-US" altLang="en-US" sz="2400" dirty="0">
                <a:latin typeface="Tw Cen MT" pitchFamily="34" charset="0"/>
              </a:rPr>
              <a:t>direct use of the underlying </a:t>
            </a:r>
            <a:r>
              <a:rPr lang="en-US" altLang="en-US" sz="2400" dirty="0" smtClean="0">
                <a:latin typeface="Tw Cen MT" pitchFamily="34" charset="0"/>
              </a:rPr>
              <a:t>equation</a:t>
            </a:r>
          </a:p>
          <a:p>
            <a:pPr lvl="1" eaLnBrk="1" hangingPunct="1">
              <a:lnSpc>
                <a:spcPct val="90000"/>
              </a:lnSpc>
              <a:buFont typeface="Tahoma" pitchFamily="34" charset="0"/>
              <a:buAutoNum type="arabicPeriod"/>
            </a:pPr>
            <a:r>
              <a:rPr lang="en-US" altLang="en-US" sz="2400" dirty="0">
                <a:latin typeface="Tw Cen MT" pitchFamily="34" charset="0"/>
              </a:rPr>
              <a:t>u</a:t>
            </a:r>
            <a:r>
              <a:rPr lang="en-US" altLang="en-US" sz="2400" dirty="0" smtClean="0">
                <a:latin typeface="Tw Cen MT" pitchFamily="34" charset="0"/>
              </a:rPr>
              <a:t>se of a spreadsheet - excel</a:t>
            </a:r>
            <a:endParaRPr lang="en-US" altLang="en-US" sz="2400" dirty="0">
              <a:latin typeface="Tw Cen MT" pitchFamily="34" charset="0"/>
            </a:endParaRPr>
          </a:p>
        </p:txBody>
      </p:sp>
      <p:sp>
        <p:nvSpPr>
          <p:cNvPr id="5" name="Rectangle 2"/>
          <p:cNvSpPr txBox="1">
            <a:spLocks noChangeArrowheads="1"/>
          </p:cNvSpPr>
          <p:nvPr/>
        </p:nvSpPr>
        <p:spPr bwMode="auto">
          <a:xfrm>
            <a:off x="1143000" y="22860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000">
                <a:solidFill>
                  <a:schemeClr val="tx2"/>
                </a:solidFill>
                <a:latin typeface="Tw Cen MT" pitchFamily="34" charset="0"/>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eaLnBrk="1" hangingPunct="1">
              <a:defRPr/>
            </a:pPr>
            <a:r>
              <a:rPr lang="en-US" altLang="en-US" kern="0" dirty="0" smtClean="0"/>
              <a:t>Functional Notation</a:t>
            </a:r>
            <a:endParaRPr lang="en-US" altLang="en-US" kern="0" dirty="0"/>
          </a:p>
        </p:txBody>
      </p:sp>
      <p:graphicFrame>
        <p:nvGraphicFramePr>
          <p:cNvPr id="6" name="Object 1"/>
          <p:cNvGraphicFramePr>
            <a:graphicFrameLocks noChangeAspect="1"/>
          </p:cNvGraphicFramePr>
          <p:nvPr>
            <p:extLst>
              <p:ext uri="{D42A27DB-BD31-4B8C-83A1-F6EECF244321}">
                <p14:modId xmlns:p14="http://schemas.microsoft.com/office/powerpoint/2010/main" val="4138892481"/>
              </p:ext>
            </p:extLst>
          </p:nvPr>
        </p:nvGraphicFramePr>
        <p:xfrm>
          <a:off x="2438400" y="1539875"/>
          <a:ext cx="4065588" cy="1457325"/>
        </p:xfrm>
        <a:graphic>
          <a:graphicData uri="http://schemas.openxmlformats.org/presentationml/2006/ole">
            <mc:AlternateContent xmlns:mc="http://schemas.openxmlformats.org/markup-compatibility/2006">
              <mc:Choice xmlns:v="urn:schemas-microsoft-com:vml" Requires="v">
                <p:oleObj spid="_x0000_s44039" name="Equation" r:id="rId3" imgW="1841500" imgH="660400" progId="Equation.3">
                  <p:embed/>
                </p:oleObj>
              </mc:Choice>
              <mc:Fallback>
                <p:oleObj name="Equation" r:id="rId3" imgW="18415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39875"/>
                        <a:ext cx="40655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3190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447675" y="1463675"/>
            <a:ext cx="81534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1085850" indent="-34290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lnSpc>
                <a:spcPct val="90000"/>
              </a:lnSpc>
            </a:pPr>
            <a:r>
              <a:rPr lang="en-US" altLang="en-US">
                <a:latin typeface="Tw Cen MT" pitchFamily="34" charset="0"/>
              </a:rPr>
              <a:t>Create a “sinking fund” to buy equipment in the future – </a:t>
            </a:r>
          </a:p>
          <a:p>
            <a:pPr lvl="1" eaLnBrk="1" hangingPunct="1">
              <a:lnSpc>
                <a:spcPct val="90000"/>
              </a:lnSpc>
            </a:pPr>
            <a:r>
              <a:rPr lang="en-US" altLang="en-US" sz="2400">
                <a:latin typeface="Tw Cen MT" pitchFamily="34" charset="0"/>
              </a:rPr>
              <a:t>deposit an amount of money </a:t>
            </a:r>
            <a:r>
              <a:rPr lang="en-US" altLang="en-US" sz="2400" b="1" i="1">
                <a:latin typeface="Tw Cen MT" pitchFamily="34" charset="0"/>
              </a:rPr>
              <a:t>A</a:t>
            </a:r>
            <a:r>
              <a:rPr lang="en-US" altLang="en-US" sz="2400">
                <a:latin typeface="Tw Cen MT" pitchFamily="34" charset="0"/>
              </a:rPr>
              <a:t> at end of every period to purchase equipment that costs </a:t>
            </a:r>
            <a:r>
              <a:rPr lang="en-US" altLang="en-US" sz="2400" b="1" i="1">
                <a:latin typeface="Tw Cen MT" pitchFamily="34" charset="0"/>
              </a:rPr>
              <a:t>F</a:t>
            </a:r>
            <a:r>
              <a:rPr lang="en-US" altLang="en-US" sz="2400">
                <a:latin typeface="Tw Cen MT" pitchFamily="34" charset="0"/>
              </a:rPr>
              <a:t> in year </a:t>
            </a:r>
            <a:r>
              <a:rPr lang="en-US" altLang="en-US" sz="2400" b="1" i="1">
                <a:latin typeface="Tw Cen MT" pitchFamily="34" charset="0"/>
              </a:rPr>
              <a:t>N</a:t>
            </a:r>
            <a:r>
              <a:rPr lang="en-US" altLang="en-US" sz="2400">
                <a:latin typeface="Tw Cen MT" pitchFamily="34" charset="0"/>
              </a:rPr>
              <a:t>, assuming </a:t>
            </a:r>
            <a:r>
              <a:rPr lang="en-US" altLang="en-US" sz="2400" b="1" i="1">
                <a:latin typeface="Tw Cen MT" pitchFamily="34" charset="0"/>
              </a:rPr>
              <a:t>i</a:t>
            </a:r>
            <a:r>
              <a:rPr lang="en-US" altLang="en-US" sz="2000" b="1">
                <a:latin typeface="Tw Cen MT" pitchFamily="34" charset="0"/>
              </a:rPr>
              <a:t>%</a:t>
            </a:r>
            <a:r>
              <a:rPr lang="en-US" altLang="en-US" sz="2400">
                <a:latin typeface="Tw Cen MT" pitchFamily="34" charset="0"/>
              </a:rPr>
              <a:t> interest every year</a:t>
            </a:r>
          </a:p>
        </p:txBody>
      </p:sp>
      <p:sp>
        <p:nvSpPr>
          <p:cNvPr id="36867" name="Text Box 34"/>
          <p:cNvSpPr txBox="1">
            <a:spLocks noChangeArrowheads="1"/>
          </p:cNvSpPr>
          <p:nvPr/>
        </p:nvSpPr>
        <p:spPr bwMode="auto">
          <a:xfrm>
            <a:off x="1430338" y="407988"/>
            <a:ext cx="4970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4000">
                <a:solidFill>
                  <a:schemeClr val="tx2"/>
                </a:solidFill>
                <a:latin typeface="Tw Cen MT" pitchFamily="34" charset="0"/>
              </a:rPr>
              <a:t>Sinking Funds</a:t>
            </a:r>
          </a:p>
        </p:txBody>
      </p:sp>
      <p:grpSp>
        <p:nvGrpSpPr>
          <p:cNvPr id="36868" name="Group 1"/>
          <p:cNvGrpSpPr>
            <a:grpSpLocks/>
          </p:cNvGrpSpPr>
          <p:nvPr/>
        </p:nvGrpSpPr>
        <p:grpSpPr bwMode="auto">
          <a:xfrm>
            <a:off x="2209800" y="3505200"/>
            <a:ext cx="4127500" cy="2366963"/>
            <a:chOff x="2209800" y="3505200"/>
            <a:chExt cx="4127501" cy="2366963"/>
          </a:xfrm>
        </p:grpSpPr>
        <p:grpSp>
          <p:nvGrpSpPr>
            <p:cNvPr id="36870" name="Group 33"/>
            <p:cNvGrpSpPr>
              <a:grpSpLocks/>
            </p:cNvGrpSpPr>
            <p:nvPr/>
          </p:nvGrpSpPr>
          <p:grpSpPr bwMode="auto">
            <a:xfrm>
              <a:off x="2362200" y="3505200"/>
              <a:ext cx="3975101" cy="1905000"/>
              <a:chOff x="1710" y="2208"/>
              <a:chExt cx="2504" cy="1200"/>
            </a:xfrm>
          </p:grpSpPr>
          <p:sp>
            <p:nvSpPr>
              <p:cNvPr id="36876" name="Line 17"/>
              <p:cNvSpPr>
                <a:spLocks noChangeShapeType="1"/>
              </p:cNvSpPr>
              <p:nvPr/>
            </p:nvSpPr>
            <p:spPr bwMode="auto">
              <a:xfrm flipV="1">
                <a:off x="3640" y="2448"/>
                <a:ext cx="0" cy="5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Line 18"/>
              <p:cNvSpPr>
                <a:spLocks noChangeShapeType="1"/>
              </p:cNvSpPr>
              <p:nvPr/>
            </p:nvSpPr>
            <p:spPr bwMode="auto">
              <a:xfrm>
                <a:off x="1710" y="3024"/>
                <a:ext cx="19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Text Box 19"/>
              <p:cNvSpPr txBox="1">
                <a:spLocks noChangeArrowheads="1"/>
              </p:cNvSpPr>
              <p:nvPr/>
            </p:nvSpPr>
            <p:spPr bwMode="auto">
              <a:xfrm>
                <a:off x="3551" y="2208"/>
                <a:ext cx="20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F</a:t>
                </a:r>
              </a:p>
            </p:txBody>
          </p:sp>
          <p:sp>
            <p:nvSpPr>
              <p:cNvPr id="36879" name="Line 20"/>
              <p:cNvSpPr>
                <a:spLocks noChangeShapeType="1"/>
              </p:cNvSpPr>
              <p:nvPr/>
            </p:nvSpPr>
            <p:spPr bwMode="auto">
              <a:xfrm>
                <a:off x="2640" y="297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Line 21"/>
              <p:cNvSpPr>
                <a:spLocks noChangeShapeType="1"/>
              </p:cNvSpPr>
              <p:nvPr/>
            </p:nvSpPr>
            <p:spPr bwMode="auto">
              <a:xfrm>
                <a:off x="3168" y="297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1" name="Line 22"/>
              <p:cNvSpPr>
                <a:spLocks noChangeShapeType="1"/>
              </p:cNvSpPr>
              <p:nvPr/>
            </p:nvSpPr>
            <p:spPr bwMode="auto">
              <a:xfrm>
                <a:off x="2160" y="297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Text Box 23"/>
              <p:cNvSpPr txBox="1">
                <a:spLocks noChangeArrowheads="1"/>
              </p:cNvSpPr>
              <p:nvPr/>
            </p:nvSpPr>
            <p:spPr bwMode="auto">
              <a:xfrm>
                <a:off x="2054" y="2736"/>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1</a:t>
                </a:r>
              </a:p>
            </p:txBody>
          </p:sp>
          <p:sp>
            <p:nvSpPr>
              <p:cNvPr id="36883" name="Text Box 24"/>
              <p:cNvSpPr txBox="1">
                <a:spLocks noChangeArrowheads="1"/>
              </p:cNvSpPr>
              <p:nvPr/>
            </p:nvSpPr>
            <p:spPr bwMode="auto">
              <a:xfrm>
                <a:off x="2544" y="2736"/>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2</a:t>
                </a:r>
              </a:p>
            </p:txBody>
          </p:sp>
          <p:sp>
            <p:nvSpPr>
              <p:cNvPr id="36884" name="Text Box 25"/>
              <p:cNvSpPr txBox="1">
                <a:spLocks noChangeArrowheads="1"/>
              </p:cNvSpPr>
              <p:nvPr/>
            </p:nvSpPr>
            <p:spPr bwMode="auto">
              <a:xfrm>
                <a:off x="3072" y="2736"/>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3</a:t>
                </a:r>
              </a:p>
            </p:txBody>
          </p:sp>
          <p:sp>
            <p:nvSpPr>
              <p:cNvPr id="36885" name="Text Box 26"/>
              <p:cNvSpPr txBox="1">
                <a:spLocks noChangeArrowheads="1"/>
              </p:cNvSpPr>
              <p:nvPr/>
            </p:nvSpPr>
            <p:spPr bwMode="auto">
              <a:xfrm>
                <a:off x="3504" y="2736"/>
                <a:ext cx="7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t>  </a:t>
                </a:r>
                <a:r>
                  <a:rPr lang="en-US" altLang="en-US" sz="2400">
                    <a:latin typeface="Tw Cen MT" pitchFamily="34" charset="0"/>
                  </a:rPr>
                  <a:t>N = 4</a:t>
                </a:r>
              </a:p>
            </p:txBody>
          </p:sp>
          <p:sp>
            <p:nvSpPr>
              <p:cNvPr id="36886" name="Line 27"/>
              <p:cNvSpPr>
                <a:spLocks noChangeShapeType="1"/>
              </p:cNvSpPr>
              <p:nvPr/>
            </p:nvSpPr>
            <p:spPr bwMode="auto">
              <a:xfrm>
                <a:off x="2160" y="3024"/>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Line 28"/>
              <p:cNvSpPr>
                <a:spLocks noChangeShapeType="1"/>
              </p:cNvSpPr>
              <p:nvPr/>
            </p:nvSpPr>
            <p:spPr bwMode="auto">
              <a:xfrm>
                <a:off x="2640" y="3024"/>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Line 29"/>
              <p:cNvSpPr>
                <a:spLocks noChangeShapeType="1"/>
              </p:cNvSpPr>
              <p:nvPr/>
            </p:nvSpPr>
            <p:spPr bwMode="auto">
              <a:xfrm>
                <a:off x="3168" y="3024"/>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Line 30"/>
              <p:cNvSpPr>
                <a:spLocks noChangeShapeType="1"/>
              </p:cNvSpPr>
              <p:nvPr/>
            </p:nvSpPr>
            <p:spPr bwMode="auto">
              <a:xfrm>
                <a:off x="3635" y="3024"/>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Line 31"/>
              <p:cNvSpPr>
                <a:spLocks noChangeShapeType="1"/>
              </p:cNvSpPr>
              <p:nvPr/>
            </p:nvSpPr>
            <p:spPr bwMode="auto">
              <a:xfrm>
                <a:off x="2160" y="3408"/>
                <a:ext cx="14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71" name="Text Box 32"/>
            <p:cNvSpPr txBox="1">
              <a:spLocks noChangeArrowheads="1"/>
            </p:cNvSpPr>
            <p:nvPr/>
          </p:nvSpPr>
          <p:spPr bwMode="auto">
            <a:xfrm>
              <a:off x="3668712" y="5410200"/>
              <a:ext cx="36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A</a:t>
              </a:r>
            </a:p>
          </p:txBody>
        </p:sp>
        <p:sp>
          <p:nvSpPr>
            <p:cNvPr id="36872" name="Text Box 32"/>
            <p:cNvSpPr txBox="1">
              <a:spLocks noChangeArrowheads="1"/>
            </p:cNvSpPr>
            <p:nvPr/>
          </p:nvSpPr>
          <p:spPr bwMode="auto">
            <a:xfrm>
              <a:off x="4495800" y="5410200"/>
              <a:ext cx="36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A</a:t>
              </a:r>
            </a:p>
          </p:txBody>
        </p:sp>
        <p:sp>
          <p:nvSpPr>
            <p:cNvPr id="36873" name="Text Box 32"/>
            <p:cNvSpPr txBox="1">
              <a:spLocks noChangeArrowheads="1"/>
            </p:cNvSpPr>
            <p:nvPr/>
          </p:nvSpPr>
          <p:spPr bwMode="auto">
            <a:xfrm>
              <a:off x="5233308" y="5402036"/>
              <a:ext cx="36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A</a:t>
              </a:r>
            </a:p>
          </p:txBody>
        </p:sp>
        <p:sp>
          <p:nvSpPr>
            <p:cNvPr id="36874" name="Text Box 23"/>
            <p:cNvSpPr txBox="1">
              <a:spLocks noChangeArrowheads="1"/>
            </p:cNvSpPr>
            <p:nvPr/>
          </p:nvSpPr>
          <p:spPr bwMode="auto">
            <a:xfrm>
              <a:off x="2209800" y="4343400"/>
              <a:ext cx="3540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0</a:t>
              </a:r>
            </a:p>
          </p:txBody>
        </p:sp>
        <p:sp>
          <p:nvSpPr>
            <p:cNvPr id="36875" name="Text Box 32"/>
            <p:cNvSpPr txBox="1">
              <a:spLocks noChangeArrowheads="1"/>
            </p:cNvSpPr>
            <p:nvPr/>
          </p:nvSpPr>
          <p:spPr bwMode="auto">
            <a:xfrm>
              <a:off x="2919412" y="5410200"/>
              <a:ext cx="36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A</a:t>
              </a:r>
            </a:p>
          </p:txBody>
        </p:sp>
      </p:grpSp>
      <p:cxnSp>
        <p:nvCxnSpPr>
          <p:cNvPr id="36869" name="Straight Connector 3"/>
          <p:cNvCxnSpPr>
            <a:cxnSpLocks noChangeShapeType="1"/>
          </p:cNvCxnSpPr>
          <p:nvPr/>
        </p:nvCxnSpPr>
        <p:spPr bwMode="auto">
          <a:xfrm flipV="1">
            <a:off x="2387600" y="4740275"/>
            <a:ext cx="0" cy="71438"/>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01977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84138" y="1295400"/>
            <a:ext cx="89074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80010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lvl="1"/>
            <a:r>
              <a:rPr lang="en-US" altLang="en-US" sz="2600">
                <a:latin typeface="Tw Cen MT" pitchFamily="34" charset="0"/>
              </a:rPr>
              <a:t>Must find the </a:t>
            </a:r>
            <a:r>
              <a:rPr lang="en-US" altLang="en-US" sz="2600" i="1">
                <a:latin typeface="Tw Cen MT" pitchFamily="34" charset="0"/>
              </a:rPr>
              <a:t>equivalence</a:t>
            </a:r>
            <a:r>
              <a:rPr lang="en-US" altLang="en-US" sz="2600">
                <a:latin typeface="Tw Cen MT" pitchFamily="34" charset="0"/>
              </a:rPr>
              <a:t> between </a:t>
            </a:r>
            <a:r>
              <a:rPr lang="en-US" altLang="en-US" sz="2600" b="1" i="1">
                <a:latin typeface="Tw Cen MT" pitchFamily="34" charset="0"/>
              </a:rPr>
              <a:t>F</a:t>
            </a:r>
            <a:r>
              <a:rPr lang="en-US" altLang="en-US" sz="2600">
                <a:latin typeface="Tw Cen MT" pitchFamily="34" charset="0"/>
              </a:rPr>
              <a:t> and </a:t>
            </a:r>
            <a:r>
              <a:rPr lang="en-US" altLang="en-US" sz="2600" b="1" i="1">
                <a:latin typeface="Tw Cen MT" pitchFamily="34" charset="0"/>
              </a:rPr>
              <a:t>A</a:t>
            </a:r>
            <a:r>
              <a:rPr lang="en-US" altLang="en-US" sz="2600">
                <a:latin typeface="Tw Cen MT" pitchFamily="34" charset="0"/>
              </a:rPr>
              <a:t> at interest rate </a:t>
            </a:r>
            <a:r>
              <a:rPr lang="en-US" altLang="en-US" sz="2600" b="1" i="1">
                <a:latin typeface="Tw Cen MT" pitchFamily="34" charset="0"/>
              </a:rPr>
              <a:t>i</a:t>
            </a:r>
          </a:p>
        </p:txBody>
      </p:sp>
      <p:sp>
        <p:nvSpPr>
          <p:cNvPr id="37891" name="Text Box 20"/>
          <p:cNvSpPr txBox="1">
            <a:spLocks noChangeArrowheads="1"/>
          </p:cNvSpPr>
          <p:nvPr/>
        </p:nvSpPr>
        <p:spPr bwMode="auto">
          <a:xfrm>
            <a:off x="1295400" y="457200"/>
            <a:ext cx="333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4000">
                <a:solidFill>
                  <a:schemeClr val="tx2"/>
                </a:solidFill>
                <a:latin typeface="Tw Cen MT" pitchFamily="34" charset="0"/>
              </a:rPr>
              <a:t>Sinking Funds</a:t>
            </a:r>
          </a:p>
        </p:txBody>
      </p:sp>
      <p:grpSp>
        <p:nvGrpSpPr>
          <p:cNvPr id="37892" name="Group 6"/>
          <p:cNvGrpSpPr>
            <a:grpSpLocks/>
          </p:cNvGrpSpPr>
          <p:nvPr/>
        </p:nvGrpSpPr>
        <p:grpSpPr bwMode="auto">
          <a:xfrm>
            <a:off x="2432050" y="1900238"/>
            <a:ext cx="3559175" cy="2366962"/>
            <a:chOff x="2432049" y="1900237"/>
            <a:chExt cx="3559175" cy="2366963"/>
          </a:xfrm>
        </p:grpSpPr>
        <p:grpSp>
          <p:nvGrpSpPr>
            <p:cNvPr id="37896" name="Group 5"/>
            <p:cNvGrpSpPr>
              <a:grpSpLocks/>
            </p:cNvGrpSpPr>
            <p:nvPr/>
          </p:nvGrpSpPr>
          <p:grpSpPr bwMode="auto">
            <a:xfrm>
              <a:off x="2432049" y="1900237"/>
              <a:ext cx="3559175" cy="2366963"/>
              <a:chOff x="2432049" y="1900237"/>
              <a:chExt cx="3559175" cy="2366963"/>
            </a:xfrm>
          </p:grpSpPr>
          <p:grpSp>
            <p:nvGrpSpPr>
              <p:cNvPr id="37898" name="Group 21"/>
              <p:cNvGrpSpPr>
                <a:grpSpLocks/>
              </p:cNvGrpSpPr>
              <p:nvPr/>
            </p:nvGrpSpPr>
            <p:grpSpPr bwMode="auto">
              <a:xfrm>
                <a:off x="2432049" y="1900237"/>
                <a:ext cx="3559175" cy="2366963"/>
                <a:chOff x="2209800" y="3505200"/>
                <a:chExt cx="3559175" cy="2366963"/>
              </a:xfrm>
            </p:grpSpPr>
            <p:grpSp>
              <p:nvGrpSpPr>
                <p:cNvPr id="37904" name="Group 33"/>
                <p:cNvGrpSpPr>
                  <a:grpSpLocks/>
                </p:cNvGrpSpPr>
                <p:nvPr/>
              </p:nvGrpSpPr>
              <p:grpSpPr bwMode="auto">
                <a:xfrm>
                  <a:off x="2362200" y="3505200"/>
                  <a:ext cx="3406775" cy="1905000"/>
                  <a:chOff x="1710" y="2208"/>
                  <a:chExt cx="2146" cy="1200"/>
                </a:xfrm>
              </p:grpSpPr>
              <p:sp>
                <p:nvSpPr>
                  <p:cNvPr id="37910" name="Line 17"/>
                  <p:cNvSpPr>
                    <a:spLocks noChangeShapeType="1"/>
                  </p:cNvSpPr>
                  <p:nvPr/>
                </p:nvSpPr>
                <p:spPr bwMode="auto">
                  <a:xfrm flipV="1">
                    <a:off x="3640" y="2448"/>
                    <a:ext cx="0" cy="5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Line 18"/>
                  <p:cNvSpPr>
                    <a:spLocks noChangeShapeType="1"/>
                  </p:cNvSpPr>
                  <p:nvPr/>
                </p:nvSpPr>
                <p:spPr bwMode="auto">
                  <a:xfrm>
                    <a:off x="1710" y="3024"/>
                    <a:ext cx="158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Text Box 19"/>
                  <p:cNvSpPr txBox="1">
                    <a:spLocks noChangeArrowheads="1"/>
                  </p:cNvSpPr>
                  <p:nvPr/>
                </p:nvSpPr>
                <p:spPr bwMode="auto">
                  <a:xfrm>
                    <a:off x="3551" y="2208"/>
                    <a:ext cx="20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F</a:t>
                    </a:r>
                  </a:p>
                </p:txBody>
              </p:sp>
              <p:sp>
                <p:nvSpPr>
                  <p:cNvPr id="37913" name="Line 20"/>
                  <p:cNvSpPr>
                    <a:spLocks noChangeShapeType="1"/>
                  </p:cNvSpPr>
                  <p:nvPr/>
                </p:nvSpPr>
                <p:spPr bwMode="auto">
                  <a:xfrm>
                    <a:off x="2640" y="297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Line 21"/>
                  <p:cNvSpPr>
                    <a:spLocks noChangeShapeType="1"/>
                  </p:cNvSpPr>
                  <p:nvPr/>
                </p:nvSpPr>
                <p:spPr bwMode="auto">
                  <a:xfrm>
                    <a:off x="3168" y="297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Line 22"/>
                  <p:cNvSpPr>
                    <a:spLocks noChangeShapeType="1"/>
                  </p:cNvSpPr>
                  <p:nvPr/>
                </p:nvSpPr>
                <p:spPr bwMode="auto">
                  <a:xfrm>
                    <a:off x="2160" y="297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Text Box 23"/>
                  <p:cNvSpPr txBox="1">
                    <a:spLocks noChangeArrowheads="1"/>
                  </p:cNvSpPr>
                  <p:nvPr/>
                </p:nvSpPr>
                <p:spPr bwMode="auto">
                  <a:xfrm>
                    <a:off x="2054" y="2736"/>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1</a:t>
                    </a:r>
                  </a:p>
                </p:txBody>
              </p:sp>
              <p:sp>
                <p:nvSpPr>
                  <p:cNvPr id="37917" name="Text Box 24"/>
                  <p:cNvSpPr txBox="1">
                    <a:spLocks noChangeArrowheads="1"/>
                  </p:cNvSpPr>
                  <p:nvPr/>
                </p:nvSpPr>
                <p:spPr bwMode="auto">
                  <a:xfrm>
                    <a:off x="2544" y="2736"/>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2</a:t>
                    </a:r>
                  </a:p>
                </p:txBody>
              </p:sp>
              <p:sp>
                <p:nvSpPr>
                  <p:cNvPr id="37918" name="Text Box 25"/>
                  <p:cNvSpPr txBox="1">
                    <a:spLocks noChangeArrowheads="1"/>
                  </p:cNvSpPr>
                  <p:nvPr/>
                </p:nvSpPr>
                <p:spPr bwMode="auto">
                  <a:xfrm>
                    <a:off x="3072" y="2736"/>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3</a:t>
                    </a:r>
                  </a:p>
                </p:txBody>
              </p:sp>
              <p:sp>
                <p:nvSpPr>
                  <p:cNvPr id="37919" name="Text Box 26"/>
                  <p:cNvSpPr txBox="1">
                    <a:spLocks noChangeArrowheads="1"/>
                  </p:cNvSpPr>
                  <p:nvPr/>
                </p:nvSpPr>
                <p:spPr bwMode="auto">
                  <a:xfrm>
                    <a:off x="3489" y="2757"/>
                    <a:ext cx="3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t>  </a:t>
                    </a:r>
                    <a:r>
                      <a:rPr lang="en-US" altLang="en-US" sz="2400">
                        <a:latin typeface="Tw Cen MT" pitchFamily="34" charset="0"/>
                      </a:rPr>
                      <a:t>N</a:t>
                    </a:r>
                  </a:p>
                </p:txBody>
              </p:sp>
              <p:sp>
                <p:nvSpPr>
                  <p:cNvPr id="37920" name="Line 27"/>
                  <p:cNvSpPr>
                    <a:spLocks noChangeShapeType="1"/>
                  </p:cNvSpPr>
                  <p:nvPr/>
                </p:nvSpPr>
                <p:spPr bwMode="auto">
                  <a:xfrm>
                    <a:off x="2160" y="3024"/>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1" name="Line 28"/>
                  <p:cNvSpPr>
                    <a:spLocks noChangeShapeType="1"/>
                  </p:cNvSpPr>
                  <p:nvPr/>
                </p:nvSpPr>
                <p:spPr bwMode="auto">
                  <a:xfrm>
                    <a:off x="2640" y="3024"/>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2" name="Line 29"/>
                  <p:cNvSpPr>
                    <a:spLocks noChangeShapeType="1"/>
                  </p:cNvSpPr>
                  <p:nvPr/>
                </p:nvSpPr>
                <p:spPr bwMode="auto">
                  <a:xfrm>
                    <a:off x="3168" y="3024"/>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3" name="Line 30"/>
                  <p:cNvSpPr>
                    <a:spLocks noChangeShapeType="1"/>
                  </p:cNvSpPr>
                  <p:nvPr/>
                </p:nvSpPr>
                <p:spPr bwMode="auto">
                  <a:xfrm>
                    <a:off x="3635" y="3024"/>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4" name="Line 31"/>
                  <p:cNvSpPr>
                    <a:spLocks noChangeShapeType="1"/>
                  </p:cNvSpPr>
                  <p:nvPr/>
                </p:nvSpPr>
                <p:spPr bwMode="auto">
                  <a:xfrm>
                    <a:off x="2160" y="3408"/>
                    <a:ext cx="14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05" name="Text Box 32"/>
                <p:cNvSpPr txBox="1">
                  <a:spLocks noChangeArrowheads="1"/>
                </p:cNvSpPr>
                <p:nvPr/>
              </p:nvSpPr>
              <p:spPr bwMode="auto">
                <a:xfrm>
                  <a:off x="3668712" y="5410200"/>
                  <a:ext cx="36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A</a:t>
                  </a:r>
                </a:p>
              </p:txBody>
            </p:sp>
            <p:sp>
              <p:nvSpPr>
                <p:cNvPr id="37906" name="Text Box 32"/>
                <p:cNvSpPr txBox="1">
                  <a:spLocks noChangeArrowheads="1"/>
                </p:cNvSpPr>
                <p:nvPr/>
              </p:nvSpPr>
              <p:spPr bwMode="auto">
                <a:xfrm>
                  <a:off x="4495800" y="5410200"/>
                  <a:ext cx="36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A</a:t>
                  </a:r>
                </a:p>
              </p:txBody>
            </p:sp>
            <p:sp>
              <p:nvSpPr>
                <p:cNvPr id="37907" name="Text Box 32"/>
                <p:cNvSpPr txBox="1">
                  <a:spLocks noChangeArrowheads="1"/>
                </p:cNvSpPr>
                <p:nvPr/>
              </p:nvSpPr>
              <p:spPr bwMode="auto">
                <a:xfrm>
                  <a:off x="5233308" y="5402036"/>
                  <a:ext cx="36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A</a:t>
                  </a:r>
                </a:p>
              </p:txBody>
            </p:sp>
            <p:sp>
              <p:nvSpPr>
                <p:cNvPr id="37908" name="Text Box 23"/>
                <p:cNvSpPr txBox="1">
                  <a:spLocks noChangeArrowheads="1"/>
                </p:cNvSpPr>
                <p:nvPr/>
              </p:nvSpPr>
              <p:spPr bwMode="auto">
                <a:xfrm>
                  <a:off x="2209800" y="4343400"/>
                  <a:ext cx="3540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0</a:t>
                  </a:r>
                </a:p>
              </p:txBody>
            </p:sp>
            <p:sp>
              <p:nvSpPr>
                <p:cNvPr id="37909" name="Text Box 32"/>
                <p:cNvSpPr txBox="1">
                  <a:spLocks noChangeArrowheads="1"/>
                </p:cNvSpPr>
                <p:nvPr/>
              </p:nvSpPr>
              <p:spPr bwMode="auto">
                <a:xfrm>
                  <a:off x="2919412" y="5410200"/>
                  <a:ext cx="36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A</a:t>
                  </a:r>
                </a:p>
              </p:txBody>
            </p:sp>
          </p:grpSp>
          <p:grpSp>
            <p:nvGrpSpPr>
              <p:cNvPr id="37899" name="Group 4"/>
              <p:cNvGrpSpPr>
                <a:grpSpLocks/>
              </p:cNvGrpSpPr>
              <p:nvPr/>
            </p:nvGrpSpPr>
            <p:grpSpPr bwMode="auto">
              <a:xfrm>
                <a:off x="5092475" y="2970670"/>
                <a:ext cx="165100" cy="442002"/>
                <a:chOff x="5092475" y="2970670"/>
                <a:chExt cx="165100" cy="442002"/>
              </a:xfrm>
            </p:grpSpPr>
            <p:sp>
              <p:nvSpPr>
                <p:cNvPr id="37900" name="Line 19"/>
                <p:cNvSpPr>
                  <a:spLocks noChangeShapeType="1"/>
                </p:cNvSpPr>
                <p:nvPr/>
              </p:nvSpPr>
              <p:spPr bwMode="auto">
                <a:xfrm flipV="1">
                  <a:off x="5092475" y="2970670"/>
                  <a:ext cx="41275" cy="2270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01" name="Group 3"/>
                <p:cNvGrpSpPr>
                  <a:grpSpLocks/>
                </p:cNvGrpSpPr>
                <p:nvPr/>
              </p:nvGrpSpPr>
              <p:grpSpPr bwMode="auto">
                <a:xfrm>
                  <a:off x="5135337" y="3009447"/>
                  <a:ext cx="122238" cy="403225"/>
                  <a:chOff x="5135337" y="3004008"/>
                  <a:chExt cx="122238" cy="403225"/>
                </a:xfrm>
              </p:grpSpPr>
              <p:sp>
                <p:nvSpPr>
                  <p:cNvPr id="37902" name="Line 20"/>
                  <p:cNvSpPr>
                    <a:spLocks noChangeShapeType="1"/>
                  </p:cNvSpPr>
                  <p:nvPr/>
                </p:nvSpPr>
                <p:spPr bwMode="auto">
                  <a:xfrm>
                    <a:off x="5135337" y="3004008"/>
                    <a:ext cx="77788" cy="3778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Line 21"/>
                  <p:cNvSpPr>
                    <a:spLocks noChangeShapeType="1"/>
                  </p:cNvSpPr>
                  <p:nvPr/>
                </p:nvSpPr>
                <p:spPr bwMode="auto">
                  <a:xfrm flipV="1">
                    <a:off x="5214712" y="3180220"/>
                    <a:ext cx="42863" cy="2270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37897" name="Line 18"/>
            <p:cNvSpPr>
              <a:spLocks noChangeShapeType="1"/>
            </p:cNvSpPr>
            <p:nvPr/>
          </p:nvSpPr>
          <p:spPr bwMode="auto">
            <a:xfrm>
              <a:off x="5257575" y="3203807"/>
              <a:ext cx="40900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37893" name="Object 1"/>
          <p:cNvGraphicFramePr>
            <a:graphicFrameLocks noChangeAspect="1"/>
          </p:cNvGraphicFramePr>
          <p:nvPr/>
        </p:nvGraphicFramePr>
        <p:xfrm>
          <a:off x="1333500" y="4349750"/>
          <a:ext cx="5918200" cy="2103438"/>
        </p:xfrm>
        <a:graphic>
          <a:graphicData uri="http://schemas.openxmlformats.org/presentationml/2006/ole">
            <mc:AlternateContent xmlns:mc="http://schemas.openxmlformats.org/markup-compatibility/2006">
              <mc:Choice xmlns:v="urn:schemas-microsoft-com:vml" Requires="v">
                <p:oleObj spid="_x0000_s45063" name="Equation" r:id="rId4" imgW="2679700" imgH="952500" progId="Equation.3">
                  <p:embed/>
                </p:oleObj>
              </mc:Choice>
              <mc:Fallback>
                <p:oleObj name="Equation" r:id="rId4" imgW="2679700" imgH="952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4349750"/>
                        <a:ext cx="59182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4" name="Rectangle 2"/>
          <p:cNvSpPr>
            <a:spLocks noChangeArrowheads="1"/>
          </p:cNvSpPr>
          <p:nvPr/>
        </p:nvSpPr>
        <p:spPr bwMode="auto">
          <a:xfrm>
            <a:off x="4246563" y="5181600"/>
            <a:ext cx="2408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Algebraic Solution</a:t>
            </a:r>
            <a:endParaRPr lang="en-US" altLang="en-US" sz="2400"/>
          </a:p>
        </p:txBody>
      </p:sp>
      <p:sp>
        <p:nvSpPr>
          <p:cNvPr id="37895" name="Rectangle 49"/>
          <p:cNvSpPr>
            <a:spLocks noChangeArrowheads="1"/>
          </p:cNvSpPr>
          <p:nvPr/>
        </p:nvSpPr>
        <p:spPr bwMode="auto">
          <a:xfrm>
            <a:off x="4246563" y="5867400"/>
            <a:ext cx="251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Functional Notation</a:t>
            </a:r>
            <a:endParaRPr lang="en-US" altLang="en-US" sz="2400"/>
          </a:p>
        </p:txBody>
      </p:sp>
    </p:spTree>
    <p:custDataLst>
      <p:tags r:id="rId2"/>
    </p:custDataLst>
    <p:extLst>
      <p:ext uri="{BB962C8B-B14F-4D97-AF65-F5344CB8AC3E}">
        <p14:creationId xmlns:p14="http://schemas.microsoft.com/office/powerpoint/2010/main" val="2628842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9200" y="381000"/>
            <a:ext cx="6629400" cy="762000"/>
          </a:xfrm>
        </p:spPr>
        <p:txBody>
          <a:bodyPr/>
          <a:lstStyle/>
          <a:p>
            <a:pPr eaLnBrk="1" hangingPunct="1"/>
            <a:r>
              <a:rPr lang="en-US" altLang="en-US" dirty="0" smtClean="0"/>
              <a:t>Objective</a:t>
            </a:r>
          </a:p>
        </p:txBody>
      </p:sp>
      <p:sp>
        <p:nvSpPr>
          <p:cNvPr id="14339" name="Rectangle 3"/>
          <p:cNvSpPr>
            <a:spLocks noGrp="1" noChangeArrowheads="1"/>
          </p:cNvSpPr>
          <p:nvPr>
            <p:ph type="body" idx="1"/>
          </p:nvPr>
        </p:nvSpPr>
        <p:spPr>
          <a:xfrm>
            <a:off x="609600" y="1600200"/>
            <a:ext cx="7086600" cy="3810000"/>
          </a:xfrm>
          <a:noFill/>
        </p:spPr>
        <p:txBody>
          <a:bodyPr/>
          <a:lstStyle/>
          <a:p>
            <a:pPr>
              <a:spcBef>
                <a:spcPct val="50000"/>
              </a:spcBef>
            </a:pPr>
            <a:r>
              <a:rPr lang="en-US" altLang="en-US" dirty="0" smtClean="0"/>
              <a:t>The objectives of today’s class are: </a:t>
            </a:r>
          </a:p>
          <a:p>
            <a:pPr lvl="1">
              <a:spcBef>
                <a:spcPct val="50000"/>
              </a:spcBef>
            </a:pPr>
            <a:r>
              <a:rPr lang="en-US" altLang="en-US" sz="2400" dirty="0" smtClean="0"/>
              <a:t>to explain and make time value of money calculations, and </a:t>
            </a:r>
          </a:p>
          <a:p>
            <a:pPr lvl="1">
              <a:spcBef>
                <a:spcPct val="50000"/>
              </a:spcBef>
            </a:pPr>
            <a:r>
              <a:rPr lang="en-US" altLang="en-US" sz="2400" dirty="0" smtClean="0"/>
              <a:t>to illustrate the concept of economic equivalence of money</a:t>
            </a:r>
          </a:p>
          <a:p>
            <a:pPr marL="457200" lvl="1" indent="0" eaLnBrk="1" hangingPunct="1">
              <a:buNone/>
            </a:pPr>
            <a:endParaRPr lang="en-US" altLang="en-US" sz="2400" dirty="0" smtClean="0"/>
          </a:p>
        </p:txBody>
      </p:sp>
    </p:spTree>
    <p:custDataLst>
      <p:tags r:id="rId1"/>
    </p:custDataLst>
    <p:extLst>
      <p:ext uri="{BB962C8B-B14F-4D97-AF65-F5344CB8AC3E}">
        <p14:creationId xmlns:p14="http://schemas.microsoft.com/office/powerpoint/2010/main" val="27407301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PQuestion"/>
          <p:cNvSpPr>
            <a:spLocks noGrp="1"/>
          </p:cNvSpPr>
          <p:nvPr>
            <p:ph type="title"/>
          </p:nvPr>
        </p:nvSpPr>
        <p:spPr>
          <a:xfrm>
            <a:off x="1295400" y="457200"/>
            <a:ext cx="2895600" cy="715963"/>
          </a:xfrm>
        </p:spPr>
        <p:txBody>
          <a:bodyPr/>
          <a:lstStyle/>
          <a:p>
            <a:r>
              <a:rPr lang="en-US" altLang="en-US" smtClean="0">
                <a:latin typeface="Tw Cen MT" pitchFamily="34" charset="0"/>
              </a:rPr>
              <a:t>Pop Quiz!</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255400118"/>
              </p:ext>
            </p:extLst>
          </p:nvPr>
        </p:nvGraphicFramePr>
        <p:xfrm>
          <a:off x="5181600" y="2408238"/>
          <a:ext cx="3898900" cy="4386262"/>
        </p:xfrm>
        <a:graphic>
          <a:graphicData uri="http://schemas.openxmlformats.org/presentationml/2006/ole">
            <mc:AlternateContent xmlns:mc="http://schemas.openxmlformats.org/markup-compatibility/2006">
              <mc:Choice xmlns:v="urn:schemas-microsoft-com:vml" Requires="v">
                <p:oleObj spid="_x0000_s46087"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5181600" y="2408238"/>
                        <a:ext cx="389890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0" name="TextBox 4"/>
          <p:cNvSpPr txBox="1">
            <a:spLocks noChangeArrowheads="1"/>
          </p:cNvSpPr>
          <p:nvPr/>
        </p:nvSpPr>
        <p:spPr bwMode="auto">
          <a:xfrm>
            <a:off x="533400" y="13716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Every year you deposit $2,000 into an account that earns 2% interest per year. What will be the balance of your account immediately after the 30</a:t>
            </a:r>
            <a:r>
              <a:rPr lang="en-US" altLang="en-US" sz="2400" baseline="30000">
                <a:latin typeface="Tw Cen MT" pitchFamily="34" charset="0"/>
              </a:rPr>
              <a:t>th</a:t>
            </a:r>
            <a:r>
              <a:rPr lang="en-US" altLang="en-US" sz="2400">
                <a:latin typeface="Tw Cen MT" pitchFamily="34" charset="0"/>
              </a:rPr>
              <a:t> deposit?</a:t>
            </a:r>
          </a:p>
        </p:txBody>
      </p:sp>
      <p:sp>
        <p:nvSpPr>
          <p:cNvPr id="39941" name="TPAnswers"/>
          <p:cNvSpPr>
            <a:spLocks noGrp="1"/>
          </p:cNvSpPr>
          <p:nvPr>
            <p:ph type="body" idx="1"/>
            <p:custDataLst>
              <p:tags r:id="rId4"/>
            </p:custDataLst>
          </p:nvPr>
        </p:nvSpPr>
        <p:spPr>
          <a:xfrm>
            <a:off x="762000" y="2895600"/>
            <a:ext cx="3352800" cy="3048000"/>
          </a:xfrm>
        </p:spPr>
        <p:txBody>
          <a:bodyPr/>
          <a:lstStyle/>
          <a:p>
            <a:pPr marL="514350" indent="-514350">
              <a:buFont typeface="+mj-lt"/>
              <a:buAutoNum type="alphaUcPeriod"/>
            </a:pPr>
            <a:r>
              <a:rPr lang="en-US" altLang="en-US" sz="3200" dirty="0" smtClean="0">
                <a:latin typeface="Tw Cen MT" pitchFamily="34" charset="0"/>
              </a:rPr>
              <a:t>$44,793</a:t>
            </a:r>
          </a:p>
          <a:p>
            <a:pPr marL="514350" indent="-514350">
              <a:buFont typeface="Wingdings" pitchFamily="2" charset="2"/>
              <a:buAutoNum type="alphaUcPeriod"/>
            </a:pPr>
            <a:r>
              <a:rPr lang="en-US" altLang="en-US" sz="3200" dirty="0" smtClean="0">
                <a:latin typeface="Tw Cen MT" pitchFamily="34" charset="0"/>
              </a:rPr>
              <a:t>$50,000</a:t>
            </a:r>
          </a:p>
          <a:p>
            <a:pPr marL="514350" indent="-514350">
              <a:buFont typeface="Wingdings" pitchFamily="2" charset="2"/>
              <a:buAutoNum type="alphaUcPeriod"/>
            </a:pPr>
            <a:r>
              <a:rPr lang="en-US" altLang="en-US" sz="3200" dirty="0" smtClean="0">
                <a:latin typeface="Tw Cen MT" pitchFamily="34" charset="0"/>
              </a:rPr>
              <a:t>$57,385</a:t>
            </a:r>
          </a:p>
          <a:p>
            <a:pPr marL="514350" indent="-514350">
              <a:buFont typeface="Wingdings" pitchFamily="2" charset="2"/>
              <a:buAutoNum type="alphaUcPeriod"/>
            </a:pPr>
            <a:r>
              <a:rPr lang="en-US" altLang="en-US" sz="3200" dirty="0" smtClean="0">
                <a:latin typeface="Tw Cen MT" pitchFamily="34" charset="0"/>
              </a:rPr>
              <a:t>$81,136</a:t>
            </a:r>
          </a:p>
          <a:p>
            <a:pPr marL="514350" indent="-514350">
              <a:buFont typeface="Wingdings" pitchFamily="2" charset="2"/>
              <a:buAutoNum type="alphaUcPeriod"/>
            </a:pPr>
            <a:r>
              <a:rPr lang="en-US" altLang="en-US" sz="3200" dirty="0" smtClean="0">
                <a:latin typeface="Tw Cen MT" pitchFamily="34" charset="0"/>
              </a:rPr>
              <a:t>$60,000</a:t>
            </a:r>
          </a:p>
        </p:txBody>
      </p:sp>
    </p:spTree>
    <p:custDataLst>
      <p:tags r:id="rId2"/>
    </p:custDataLst>
    <p:extLst>
      <p:ext uri="{BB962C8B-B14F-4D97-AF65-F5344CB8AC3E}">
        <p14:creationId xmlns:p14="http://schemas.microsoft.com/office/powerpoint/2010/main" val="269493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50938" y="381000"/>
            <a:ext cx="7793037" cy="762000"/>
          </a:xfrm>
        </p:spPr>
        <p:txBody>
          <a:bodyPr/>
          <a:lstStyle/>
          <a:p>
            <a:pPr eaLnBrk="1" hangingPunct="1">
              <a:defRPr/>
            </a:pPr>
            <a:r>
              <a:rPr lang="en-US" altLang="en-US" sz="4000" kern="1200" dirty="0">
                <a:latin typeface="Tw Cen MT" pitchFamily="34" charset="0"/>
                <a:ea typeface="+mn-ea"/>
                <a:cs typeface="+mn-cs"/>
              </a:rPr>
              <a:t>Present from a Series of Cash Flows</a:t>
            </a:r>
          </a:p>
        </p:txBody>
      </p:sp>
      <p:sp>
        <p:nvSpPr>
          <p:cNvPr id="19460" name="Text Box 4"/>
          <p:cNvSpPr txBox="1">
            <a:spLocks noChangeArrowheads="1"/>
          </p:cNvSpPr>
          <p:nvPr/>
        </p:nvSpPr>
        <p:spPr bwMode="auto">
          <a:xfrm>
            <a:off x="152400" y="4635500"/>
            <a:ext cx="883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800100" lvl="1" eaLnBrk="0" hangingPunct="0">
              <a:buClr>
                <a:schemeClr val="hlink"/>
              </a:buClr>
              <a:buSzPct val="55000"/>
              <a:buFont typeface="Wingdings" pitchFamily="2" charset="2"/>
              <a:buChar char="n"/>
              <a:defRPr/>
            </a:pPr>
            <a:r>
              <a:rPr lang="en-US" altLang="en-US" dirty="0" smtClean="0">
                <a:latin typeface="Tw Cen MT" pitchFamily="34" charset="0"/>
                <a:ea typeface="+mn-ea"/>
              </a:rPr>
              <a:t>How much is needed </a:t>
            </a:r>
            <a:r>
              <a:rPr lang="en-US" altLang="en-US" u="sng" dirty="0" smtClean="0">
                <a:latin typeface="Tw Cen MT" pitchFamily="34" charset="0"/>
                <a:ea typeface="+mn-ea"/>
              </a:rPr>
              <a:t>today</a:t>
            </a:r>
            <a:r>
              <a:rPr lang="en-US" altLang="en-US" dirty="0" smtClean="0">
                <a:latin typeface="Tw Cen MT" pitchFamily="34" charset="0"/>
                <a:ea typeface="+mn-ea"/>
              </a:rPr>
              <a:t> to provide an annual amount of $50,000 each year for 20 years, at 9% interest each year?</a:t>
            </a:r>
          </a:p>
        </p:txBody>
      </p:sp>
      <p:graphicFrame>
        <p:nvGraphicFramePr>
          <p:cNvPr id="40964" name="Object 1"/>
          <p:cNvGraphicFramePr>
            <a:graphicFrameLocks noChangeAspect="1"/>
          </p:cNvGraphicFramePr>
          <p:nvPr>
            <p:extLst>
              <p:ext uri="{D42A27DB-BD31-4B8C-83A1-F6EECF244321}">
                <p14:modId xmlns:p14="http://schemas.microsoft.com/office/powerpoint/2010/main" val="3664923812"/>
              </p:ext>
            </p:extLst>
          </p:nvPr>
        </p:nvGraphicFramePr>
        <p:xfrm>
          <a:off x="3352800" y="2057400"/>
          <a:ext cx="2719388" cy="1571625"/>
        </p:xfrm>
        <a:graphic>
          <a:graphicData uri="http://schemas.openxmlformats.org/presentationml/2006/ole">
            <mc:AlternateContent xmlns:mc="http://schemas.openxmlformats.org/markup-compatibility/2006">
              <mc:Choice xmlns:v="urn:schemas-microsoft-com:vml" Requires="v">
                <p:oleObj spid="_x0000_s47111" name="Equation" r:id="rId4" imgW="1231366" imgH="710891" progId="Equation.3">
                  <p:embed/>
                </p:oleObj>
              </mc:Choice>
              <mc:Fallback>
                <p:oleObj name="Equation" r:id="rId4" imgW="1231366" imgH="7108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057400"/>
                        <a:ext cx="27193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2"/>
          <p:cNvSpPr txBox="1">
            <a:spLocks noChangeArrowheads="1"/>
          </p:cNvSpPr>
          <p:nvPr/>
        </p:nvSpPr>
        <p:spPr bwMode="auto">
          <a:xfrm>
            <a:off x="457200" y="40386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000">
                <a:solidFill>
                  <a:schemeClr val="tx2"/>
                </a:solidFill>
                <a:latin typeface="Tw Cen MT" pitchFamily="34" charset="0"/>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eaLnBrk="1" hangingPunct="1">
              <a:defRPr/>
            </a:pPr>
            <a:r>
              <a:rPr lang="en-US" altLang="en-US" sz="3200" kern="0" dirty="0" smtClean="0"/>
              <a:t>Example 4</a:t>
            </a:r>
            <a:endParaRPr lang="en-US" altLang="en-US" sz="3200" kern="0" dirty="0"/>
          </a:p>
        </p:txBody>
      </p:sp>
      <p:pic>
        <p:nvPicPr>
          <p:cNvPr id="6" name="Picture 1029" descr="Excel%20Document%20Icon"/>
          <p:cNvPicPr>
            <a:picLocks noChangeAspect="1" noChangeArrowheads="1"/>
          </p:cNvPicPr>
          <p:nvPr/>
        </p:nvPicPr>
        <p:blipFill>
          <a:blip r:embed="rId6"/>
          <a:srcRect t="9604" r="18056" b="8192"/>
          <a:stretch>
            <a:fillRect/>
          </a:stretch>
        </p:blipFill>
        <p:spPr bwMode="auto">
          <a:xfrm>
            <a:off x="2438400" y="4330700"/>
            <a:ext cx="308990" cy="304800"/>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492700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304800"/>
            <a:ext cx="7772400" cy="762000"/>
          </a:xfrm>
        </p:spPr>
        <p:txBody>
          <a:bodyPr/>
          <a:lstStyle/>
          <a:p>
            <a:pPr eaLnBrk="1" hangingPunct="1">
              <a:defRPr/>
            </a:pPr>
            <a:r>
              <a:rPr lang="en-US" altLang="en-US" sz="4000" kern="1200" dirty="0">
                <a:latin typeface="Tw Cen MT" pitchFamily="34" charset="0"/>
                <a:ea typeface="+mn-ea"/>
                <a:cs typeface="+mn-cs"/>
              </a:rPr>
              <a:t>Finding </a:t>
            </a:r>
            <a:r>
              <a:rPr lang="en-US" altLang="en-US" sz="4000" b="1" i="1" kern="1200" dirty="0">
                <a:latin typeface="Tw Cen MT" pitchFamily="34" charset="0"/>
                <a:ea typeface="+mn-ea"/>
                <a:cs typeface="+mn-cs"/>
              </a:rPr>
              <a:t>A</a:t>
            </a:r>
            <a:r>
              <a:rPr lang="en-US" altLang="en-US" sz="4000" kern="1200" dirty="0">
                <a:latin typeface="Tw Cen MT" pitchFamily="34" charset="0"/>
                <a:ea typeface="+mn-ea"/>
                <a:cs typeface="+mn-cs"/>
              </a:rPr>
              <a:t> </a:t>
            </a:r>
            <a:r>
              <a:rPr lang="en-US" altLang="en-US" sz="4000" kern="1200" dirty="0" smtClean="0">
                <a:latin typeface="Tw Cen MT" pitchFamily="34" charset="0"/>
                <a:ea typeface="+mn-ea"/>
                <a:cs typeface="+mn-cs"/>
              </a:rPr>
              <a:t>Given </a:t>
            </a:r>
            <a:r>
              <a:rPr lang="en-US" altLang="en-US" sz="4000" b="1" i="1" kern="1200" dirty="0" smtClean="0">
                <a:latin typeface="Tw Cen MT" pitchFamily="34" charset="0"/>
                <a:ea typeface="+mn-ea"/>
                <a:cs typeface="+mn-cs"/>
              </a:rPr>
              <a:t>F</a:t>
            </a:r>
            <a:endParaRPr lang="en-US" altLang="en-US" sz="4000" b="1" i="1" kern="1200" dirty="0">
              <a:latin typeface="Tw Cen MT" pitchFamily="34" charset="0"/>
              <a:ea typeface="+mn-ea"/>
              <a:cs typeface="+mn-cs"/>
            </a:endParaRPr>
          </a:p>
        </p:txBody>
      </p:sp>
      <p:sp>
        <p:nvSpPr>
          <p:cNvPr id="20484" name="Text Box 4"/>
          <p:cNvSpPr txBox="1">
            <a:spLocks noChangeArrowheads="1"/>
          </p:cNvSpPr>
          <p:nvPr/>
        </p:nvSpPr>
        <p:spPr bwMode="auto">
          <a:xfrm>
            <a:off x="228600" y="45593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800100" lvl="1" eaLnBrk="0" hangingPunct="0">
              <a:buClr>
                <a:schemeClr val="hlink"/>
              </a:buClr>
              <a:buSzPct val="55000"/>
              <a:buFont typeface="Wingdings" pitchFamily="2" charset="2"/>
              <a:buChar char="n"/>
              <a:defRPr/>
            </a:pPr>
            <a:r>
              <a:rPr lang="en-US" altLang="en-US" dirty="0" smtClean="0">
                <a:latin typeface="Tw Cen MT" pitchFamily="34" charset="0"/>
                <a:ea typeface="+mn-ea"/>
              </a:rPr>
              <a:t>How much would you need to set aside each year for 25 years, at 10% interest, to have accumulated $1,000,000 at the end of the 25 years?</a:t>
            </a:r>
          </a:p>
        </p:txBody>
      </p:sp>
      <p:graphicFrame>
        <p:nvGraphicFramePr>
          <p:cNvPr id="41988" name="Object 1"/>
          <p:cNvGraphicFramePr>
            <a:graphicFrameLocks noChangeAspect="1"/>
          </p:cNvGraphicFramePr>
          <p:nvPr>
            <p:extLst>
              <p:ext uri="{D42A27DB-BD31-4B8C-83A1-F6EECF244321}">
                <p14:modId xmlns:p14="http://schemas.microsoft.com/office/powerpoint/2010/main" val="3077443275"/>
              </p:ext>
            </p:extLst>
          </p:nvPr>
        </p:nvGraphicFramePr>
        <p:xfrm>
          <a:off x="3124200" y="2295525"/>
          <a:ext cx="2776538" cy="1514475"/>
        </p:xfrm>
        <a:graphic>
          <a:graphicData uri="http://schemas.openxmlformats.org/presentationml/2006/ole">
            <mc:AlternateContent xmlns:mc="http://schemas.openxmlformats.org/markup-compatibility/2006">
              <mc:Choice xmlns:v="urn:schemas-microsoft-com:vml" Requires="v">
                <p:oleObj spid="_x0000_s48135" name="Equation" r:id="rId4" imgW="1257300" imgH="685800" progId="Equation.3">
                  <p:embed/>
                </p:oleObj>
              </mc:Choice>
              <mc:Fallback>
                <p:oleObj name="Equation" r:id="rId4" imgW="125730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295525"/>
                        <a:ext cx="2776538"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2"/>
          <p:cNvSpPr txBox="1">
            <a:spLocks noChangeArrowheads="1"/>
          </p:cNvSpPr>
          <p:nvPr/>
        </p:nvSpPr>
        <p:spPr bwMode="auto">
          <a:xfrm>
            <a:off x="457200" y="40386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000">
                <a:solidFill>
                  <a:schemeClr val="tx2"/>
                </a:solidFill>
                <a:latin typeface="Tw Cen MT" pitchFamily="34" charset="0"/>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eaLnBrk="1" hangingPunct="1">
              <a:defRPr/>
            </a:pPr>
            <a:r>
              <a:rPr lang="en-US" altLang="en-US" sz="3200" kern="0" dirty="0" smtClean="0"/>
              <a:t>Example </a:t>
            </a:r>
            <a:r>
              <a:rPr lang="en-US" altLang="en-US" sz="3200" kern="0" dirty="0"/>
              <a:t>5</a:t>
            </a:r>
          </a:p>
        </p:txBody>
      </p:sp>
      <p:pic>
        <p:nvPicPr>
          <p:cNvPr id="6" name="Picture 1029" descr="Excel%20Document%20Icon"/>
          <p:cNvPicPr>
            <a:picLocks noChangeAspect="1" noChangeArrowheads="1"/>
          </p:cNvPicPr>
          <p:nvPr/>
        </p:nvPicPr>
        <p:blipFill>
          <a:blip r:embed="rId6"/>
          <a:srcRect t="9604" r="18056" b="8192"/>
          <a:stretch>
            <a:fillRect/>
          </a:stretch>
        </p:blipFill>
        <p:spPr bwMode="auto">
          <a:xfrm>
            <a:off x="2438400" y="4330700"/>
            <a:ext cx="308990" cy="304800"/>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1813254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89038" y="381000"/>
            <a:ext cx="5211762" cy="762000"/>
          </a:xfrm>
        </p:spPr>
        <p:txBody>
          <a:bodyPr/>
          <a:lstStyle/>
          <a:p>
            <a:pPr eaLnBrk="1" hangingPunct="1">
              <a:defRPr/>
            </a:pPr>
            <a:r>
              <a:rPr lang="en-US" altLang="en-US" sz="4000" kern="1200" dirty="0">
                <a:latin typeface="Tw Cen MT" pitchFamily="34" charset="0"/>
                <a:ea typeface="+mn-ea"/>
                <a:cs typeface="+mn-cs"/>
              </a:rPr>
              <a:t>Finding </a:t>
            </a:r>
            <a:r>
              <a:rPr lang="en-US" altLang="en-US" sz="4000" b="1" i="1" kern="1200" dirty="0">
                <a:latin typeface="Tw Cen MT" pitchFamily="34" charset="0"/>
                <a:ea typeface="+mn-ea"/>
                <a:cs typeface="+mn-cs"/>
              </a:rPr>
              <a:t>A</a:t>
            </a:r>
            <a:r>
              <a:rPr lang="en-US" altLang="en-US" sz="4000" kern="1200" dirty="0">
                <a:latin typeface="Tw Cen MT" pitchFamily="34" charset="0"/>
                <a:ea typeface="+mn-ea"/>
                <a:cs typeface="+mn-cs"/>
              </a:rPr>
              <a:t> Given </a:t>
            </a:r>
            <a:r>
              <a:rPr lang="en-US" altLang="en-US" sz="4000" b="1" i="1" kern="1200" dirty="0">
                <a:latin typeface="Tw Cen MT" pitchFamily="34" charset="0"/>
                <a:ea typeface="+mn-ea"/>
                <a:cs typeface="+mn-cs"/>
              </a:rPr>
              <a:t>P</a:t>
            </a:r>
          </a:p>
        </p:txBody>
      </p:sp>
      <p:sp>
        <p:nvSpPr>
          <p:cNvPr id="21507" name="Text Box 4"/>
          <p:cNvSpPr txBox="1">
            <a:spLocks noChangeArrowheads="1"/>
          </p:cNvSpPr>
          <p:nvPr/>
        </p:nvSpPr>
        <p:spPr bwMode="auto">
          <a:xfrm>
            <a:off x="304800" y="41021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800100" lvl="1" eaLnBrk="0" hangingPunct="0">
              <a:buClr>
                <a:schemeClr val="hlink"/>
              </a:buClr>
              <a:buSzPct val="55000"/>
              <a:buFont typeface="Wingdings" pitchFamily="2" charset="2"/>
              <a:buChar char="n"/>
              <a:defRPr/>
            </a:pPr>
            <a:r>
              <a:rPr lang="en-US" altLang="en-US" dirty="0" smtClean="0">
                <a:latin typeface="Tw Cen MT" pitchFamily="34" charset="0"/>
                <a:ea typeface="+mn-ea"/>
              </a:rPr>
              <a:t>If you had $500,000 today in an account earning 10% each year, how much could you withdraw each year for 25 years?</a:t>
            </a:r>
          </a:p>
        </p:txBody>
      </p:sp>
      <p:graphicFrame>
        <p:nvGraphicFramePr>
          <p:cNvPr id="43012" name="Object 1"/>
          <p:cNvGraphicFramePr>
            <a:graphicFrameLocks noChangeAspect="1"/>
          </p:cNvGraphicFramePr>
          <p:nvPr>
            <p:extLst>
              <p:ext uri="{D42A27DB-BD31-4B8C-83A1-F6EECF244321}">
                <p14:modId xmlns:p14="http://schemas.microsoft.com/office/powerpoint/2010/main" val="3855043664"/>
              </p:ext>
            </p:extLst>
          </p:nvPr>
        </p:nvGraphicFramePr>
        <p:xfrm>
          <a:off x="3200400" y="1892300"/>
          <a:ext cx="2720975" cy="1571625"/>
        </p:xfrm>
        <a:graphic>
          <a:graphicData uri="http://schemas.openxmlformats.org/presentationml/2006/ole">
            <mc:AlternateContent xmlns:mc="http://schemas.openxmlformats.org/markup-compatibility/2006">
              <mc:Choice xmlns:v="urn:schemas-microsoft-com:vml" Requires="v">
                <p:oleObj spid="_x0000_s49159" name="Equation" r:id="rId4" imgW="1231366" imgH="710891" progId="Equation.3">
                  <p:embed/>
                </p:oleObj>
              </mc:Choice>
              <mc:Fallback>
                <p:oleObj name="Equation" r:id="rId4" imgW="1231366" imgH="7108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892300"/>
                        <a:ext cx="27209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526073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PQuestion"/>
          <p:cNvSpPr>
            <a:spLocks noGrp="1"/>
          </p:cNvSpPr>
          <p:nvPr>
            <p:ph type="title"/>
          </p:nvPr>
        </p:nvSpPr>
        <p:spPr>
          <a:xfrm>
            <a:off x="1274763" y="304800"/>
            <a:ext cx="5354637" cy="838200"/>
          </a:xfrm>
        </p:spPr>
        <p:txBody>
          <a:bodyPr/>
          <a:lstStyle/>
          <a:p>
            <a:r>
              <a:rPr lang="en-US" altLang="en-US" smtClean="0">
                <a:latin typeface="Tw Cen MT" pitchFamily="34" charset="0"/>
                <a:cs typeface="AngsanaUPC" pitchFamily="18" charset="-34"/>
              </a:rPr>
              <a:t>Pop Quiz!</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159673469"/>
              </p:ext>
            </p:extLst>
          </p:nvPr>
        </p:nvGraphicFramePr>
        <p:xfrm>
          <a:off x="5638800" y="2833688"/>
          <a:ext cx="3441700" cy="3871912"/>
        </p:xfrm>
        <a:graphic>
          <a:graphicData uri="http://schemas.openxmlformats.org/presentationml/2006/ole">
            <mc:AlternateContent xmlns:mc="http://schemas.openxmlformats.org/markup-compatibility/2006">
              <mc:Choice xmlns:v="urn:schemas-microsoft-com:vml" Requires="v">
                <p:oleObj spid="_x0000_s50188"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5638800" y="2833688"/>
                        <a:ext cx="344170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6" name="Object 5"/>
          <p:cNvGraphicFramePr>
            <a:graphicFrameLocks noChangeAspect="1"/>
          </p:cNvGraphicFramePr>
          <p:nvPr>
            <p:extLst>
              <p:ext uri="{D42A27DB-BD31-4B8C-83A1-F6EECF244321}">
                <p14:modId xmlns:p14="http://schemas.microsoft.com/office/powerpoint/2010/main" val="581590993"/>
              </p:ext>
            </p:extLst>
          </p:nvPr>
        </p:nvGraphicFramePr>
        <p:xfrm>
          <a:off x="2549525" y="1989138"/>
          <a:ext cx="4432300" cy="449262"/>
        </p:xfrm>
        <a:graphic>
          <a:graphicData uri="http://schemas.openxmlformats.org/presentationml/2006/ole">
            <mc:AlternateContent xmlns:mc="http://schemas.openxmlformats.org/markup-compatibility/2006">
              <mc:Choice xmlns:v="urn:schemas-microsoft-com:vml" Requires="v">
                <p:oleObj spid="_x0000_s50189" name="Equation" r:id="rId9" imgW="2006280" imgH="203040" progId="Equation.3">
                  <p:embed/>
                </p:oleObj>
              </mc:Choice>
              <mc:Fallback>
                <p:oleObj name="Equation" r:id="rId9" imgW="2006280" imgH="203040" progId="Equation.3">
                  <p:embed/>
                  <p:pic>
                    <p:nvPicPr>
                      <p:cNvPr id="0" name=""/>
                      <p:cNvPicPr>
                        <a:picLocks noChangeAspect="1" noChangeArrowheads="1"/>
                      </p:cNvPicPr>
                      <p:nvPr/>
                    </p:nvPicPr>
                    <p:blipFill>
                      <a:blip r:embed="rId10"/>
                      <a:srcRect/>
                      <a:stretch>
                        <a:fillRect/>
                      </a:stretch>
                    </p:blipFill>
                    <p:spPr bwMode="auto">
                      <a:xfrm>
                        <a:off x="2549525" y="1989138"/>
                        <a:ext cx="44323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7" name="TextBox 6"/>
          <p:cNvSpPr txBox="1">
            <a:spLocks noChangeArrowheads="1"/>
          </p:cNvSpPr>
          <p:nvPr/>
        </p:nvSpPr>
        <p:spPr bwMode="auto">
          <a:xfrm>
            <a:off x="533400" y="1905000"/>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True or False:</a:t>
            </a:r>
          </a:p>
        </p:txBody>
      </p:sp>
      <p:sp>
        <p:nvSpPr>
          <p:cNvPr id="44038" name="TPAnswers"/>
          <p:cNvSpPr>
            <a:spLocks noGrp="1"/>
          </p:cNvSpPr>
          <p:nvPr>
            <p:ph type="body" idx="1"/>
            <p:custDataLst>
              <p:tags r:id="rId4"/>
            </p:custDataLst>
          </p:nvPr>
        </p:nvSpPr>
        <p:spPr>
          <a:xfrm>
            <a:off x="2209800" y="3505200"/>
            <a:ext cx="1981200" cy="1295400"/>
          </a:xfrm>
        </p:spPr>
        <p:txBody>
          <a:bodyPr/>
          <a:lstStyle/>
          <a:p>
            <a:pPr marL="514350" indent="-514350">
              <a:buFont typeface="Tahoma" pitchFamily="34" charset="0"/>
              <a:buAutoNum type="alphaUcPeriod"/>
            </a:pPr>
            <a:r>
              <a:rPr lang="en-US" altLang="en-US" sz="3200" dirty="0" smtClean="0">
                <a:latin typeface="Tw Cen MT" pitchFamily="34" charset="0"/>
              </a:rPr>
              <a:t>True</a:t>
            </a:r>
          </a:p>
          <a:p>
            <a:pPr marL="514350" indent="-514350">
              <a:buFont typeface="Wingdings" pitchFamily="2" charset="2"/>
              <a:buAutoNum type="alphaUcPeriod"/>
            </a:pPr>
            <a:r>
              <a:rPr lang="en-US" altLang="en-US" sz="3200" dirty="0" smtClean="0">
                <a:latin typeface="Tw Cen MT" pitchFamily="34" charset="0"/>
              </a:rPr>
              <a:t>False</a:t>
            </a:r>
          </a:p>
        </p:txBody>
      </p:sp>
      <p:sp>
        <p:nvSpPr>
          <p:cNvPr id="3" name="CAI1"/>
          <p:cNvSpPr/>
          <p:nvPr>
            <p:custDataLst>
              <p:tags r:id="rId5"/>
            </p:custDataLst>
          </p:nvPr>
        </p:nvSpPr>
        <p:spPr bwMode="auto">
          <a:xfrm>
            <a:off x="1976120" y="3644900"/>
            <a:ext cx="292100" cy="292100"/>
          </a:xfrm>
          <a:prstGeom prst="smileyFace">
            <a:avLst/>
          </a:prstGeom>
          <a:solidFill>
            <a:srgbClr val="FFFF00"/>
          </a:solidFill>
          <a:ln w="9525" cap="flat" cmpd="sng" algn="ctr">
            <a:solidFill>
              <a:schemeClr val="tx1"/>
            </a:solidFill>
            <a:prstDash val="solid"/>
            <a:miter lim="800000"/>
            <a:headEnd type="none" w="med" len="med"/>
            <a:tailEnd type="none" w="med" len="med"/>
          </a:ln>
          <a:effectLst>
            <a:prstShdw prst="shdw14" dist="35921" dir="2700000">
              <a:scrgbClr r="0" g="0" b="0">
                <a:alpha val="50000"/>
              </a:scrgbClr>
            </a:prst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ustDataLst>
      <p:tags r:id="rId2"/>
    </p:custDataLst>
    <p:extLst>
      <p:ext uri="{BB962C8B-B14F-4D97-AF65-F5344CB8AC3E}">
        <p14:creationId xmlns:p14="http://schemas.microsoft.com/office/powerpoint/2010/main" val="2452226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w Cen MT" panose="020B0602020104020603" pitchFamily="34" charset="0"/>
              </a:rPr>
              <a:t>Summary of Excel Functions</a:t>
            </a:r>
            <a:endParaRPr lang="en-US" sz="4000" dirty="0">
              <a:latin typeface="Tw Cen MT" panose="020B0602020104020603" pitchFamily="34" charset="0"/>
            </a:endParaRPr>
          </a:p>
        </p:txBody>
      </p:sp>
      <p:sp>
        <p:nvSpPr>
          <p:cNvPr id="3" name="Text Placeholder 2"/>
          <p:cNvSpPr>
            <a:spLocks noGrp="1"/>
          </p:cNvSpPr>
          <p:nvPr>
            <p:ph type="body" idx="1"/>
          </p:nvPr>
        </p:nvSpPr>
        <p:spPr>
          <a:xfrm>
            <a:off x="685800" y="1828800"/>
            <a:ext cx="8075612" cy="2819400"/>
          </a:xfrm>
        </p:spPr>
        <p:txBody>
          <a:bodyPr/>
          <a:lstStyle/>
          <a:p>
            <a:r>
              <a:rPr lang="en-US" dirty="0" smtClean="0">
                <a:latin typeface="Tw Cen MT" panose="020B0602020104020603" pitchFamily="34" charset="0"/>
              </a:rPr>
              <a:t>PV = Present Value</a:t>
            </a:r>
          </a:p>
          <a:p>
            <a:r>
              <a:rPr lang="en-US" dirty="0" smtClean="0">
                <a:latin typeface="Tw Cen MT" panose="020B0602020104020603" pitchFamily="34" charset="0"/>
              </a:rPr>
              <a:t>FV = Future Value</a:t>
            </a:r>
          </a:p>
          <a:p>
            <a:r>
              <a:rPr lang="en-US" dirty="0" smtClean="0">
                <a:latin typeface="Tw Cen MT" panose="020B0602020104020603" pitchFamily="34" charset="0"/>
              </a:rPr>
              <a:t>PMT = Annuity</a:t>
            </a:r>
          </a:p>
          <a:p>
            <a:r>
              <a:rPr lang="en-US" dirty="0" smtClean="0">
                <a:latin typeface="Tw Cen MT" panose="020B0602020104020603" pitchFamily="34" charset="0"/>
              </a:rPr>
              <a:t>NPV = Net Present Value (same as PV but for </a:t>
            </a:r>
          </a:p>
          <a:p>
            <a:pPr marL="0" indent="0">
              <a:buNone/>
            </a:pPr>
            <a:r>
              <a:rPr lang="en-US" dirty="0">
                <a:latin typeface="Tw Cen MT" panose="020B0602020104020603" pitchFamily="34" charset="0"/>
              </a:rPr>
              <a:t> </a:t>
            </a:r>
            <a:r>
              <a:rPr lang="en-US" dirty="0" smtClean="0">
                <a:latin typeface="Tw Cen MT" panose="020B0602020104020603" pitchFamily="34" charset="0"/>
              </a:rPr>
              <a:t>             varying amounts)</a:t>
            </a:r>
            <a:endParaRPr lang="en-US" dirty="0">
              <a:latin typeface="Tw Cen MT" panose="020B0602020104020603" pitchFamily="34" charset="0"/>
            </a:endParaRPr>
          </a:p>
        </p:txBody>
      </p:sp>
    </p:spTree>
    <p:extLst>
      <p:ext uri="{BB962C8B-B14F-4D97-AF65-F5344CB8AC3E}">
        <p14:creationId xmlns:p14="http://schemas.microsoft.com/office/powerpoint/2010/main" val="2205995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3600" dirty="0" smtClean="0"/>
              <a:t>Repaying </a:t>
            </a:r>
            <a:r>
              <a:rPr lang="en-US" altLang="en-US" sz="3600" dirty="0"/>
              <a:t>a</a:t>
            </a:r>
            <a:r>
              <a:rPr lang="en-US" altLang="en-US" sz="3600" dirty="0" smtClean="0"/>
              <a:t> $17,000 Loan Principal</a:t>
            </a:r>
          </a:p>
        </p:txBody>
      </p:sp>
      <p:pic>
        <p:nvPicPr>
          <p:cNvPr id="45059" name="AACQQMJ0.jpg" descr="AACQQMJ0"/>
          <p:cNvPicPr>
            <a:picLocks noChangeArrowheads="1"/>
          </p:cNvPicPr>
          <p:nvPr/>
        </p:nvPicPr>
        <p:blipFill>
          <a:blip r:embed="rId4" cstate="print">
            <a:extLst>
              <a:ext uri="{28A0092B-C50C-407E-A947-70E740481C1C}">
                <a14:useLocalDpi xmlns:a14="http://schemas.microsoft.com/office/drawing/2010/main" val="0"/>
              </a:ext>
            </a:extLst>
          </a:blip>
          <a:srcRect b="6633"/>
          <a:stretch>
            <a:fillRect/>
          </a:stretch>
        </p:blipFill>
        <p:spPr bwMode="auto">
          <a:xfrm>
            <a:off x="533400" y="2438400"/>
            <a:ext cx="8229600"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1219200"/>
            <a:ext cx="5715000" cy="904875"/>
          </a:xfrm>
          <a:prstGeom prst="rect">
            <a:avLst/>
          </a:prstGeom>
        </p:spPr>
        <p:txBody>
          <a:bodyPr>
            <a:spAutoFit/>
          </a:bodyPr>
          <a:lstStyle/>
          <a:p>
            <a:pPr marL="1143000" lvl="2" indent="-228600" eaLnBrk="0" hangingPunct="0">
              <a:spcBef>
                <a:spcPct val="20000"/>
              </a:spcBef>
              <a:buClr>
                <a:srgbClr val="3333CC"/>
              </a:buClr>
              <a:buSzPct val="50000"/>
              <a:buFont typeface="Wingdings" pitchFamily="2" charset="2"/>
              <a:buChar char="n"/>
              <a:defRPr/>
            </a:pPr>
            <a:r>
              <a:rPr lang="en-US" altLang="en-US" kern="0" dirty="0">
                <a:solidFill>
                  <a:srgbClr val="000000"/>
                </a:solidFill>
                <a:latin typeface="Tw Cen MT" pitchFamily="34" charset="0"/>
              </a:rPr>
              <a:t>Recall the $17,000 Loan at 1%?</a:t>
            </a:r>
          </a:p>
          <a:p>
            <a:pPr marL="1143000" lvl="2" indent="-228600" eaLnBrk="0" hangingPunct="0">
              <a:spcBef>
                <a:spcPct val="20000"/>
              </a:spcBef>
              <a:buClr>
                <a:srgbClr val="3333CC"/>
              </a:buClr>
              <a:buSzPct val="50000"/>
              <a:buFont typeface="Wingdings" pitchFamily="2" charset="2"/>
              <a:buChar char="n"/>
              <a:defRPr/>
            </a:pPr>
            <a:r>
              <a:rPr lang="en-US" altLang="en-US" kern="0" dirty="0">
                <a:solidFill>
                  <a:srgbClr val="000000"/>
                </a:solidFill>
                <a:latin typeface="Tw Cen MT" pitchFamily="34" charset="0"/>
              </a:rPr>
              <a:t>It is a case of finding A given P!</a:t>
            </a:r>
          </a:p>
        </p:txBody>
      </p:sp>
      <p:sp>
        <p:nvSpPr>
          <p:cNvPr id="7" name="Freeform 6"/>
          <p:cNvSpPr/>
          <p:nvPr/>
        </p:nvSpPr>
        <p:spPr bwMode="auto">
          <a:xfrm>
            <a:off x="3889375" y="3429000"/>
            <a:ext cx="2816225" cy="1489075"/>
          </a:xfrm>
          <a:custGeom>
            <a:avLst/>
            <a:gdLst>
              <a:gd name="connsiteX0" fmla="*/ 751114 w 2816679"/>
              <a:gd name="connsiteY0" fmla="*/ 36452 h 1489729"/>
              <a:gd name="connsiteX1" fmla="*/ 751114 w 2816679"/>
              <a:gd name="connsiteY1" fmla="*/ 36452 h 1489729"/>
              <a:gd name="connsiteX2" fmla="*/ 653143 w 2816679"/>
              <a:gd name="connsiteY2" fmla="*/ 77274 h 1489729"/>
              <a:gd name="connsiteX3" fmla="*/ 579664 w 2816679"/>
              <a:gd name="connsiteY3" fmla="*/ 142588 h 1489729"/>
              <a:gd name="connsiteX4" fmla="*/ 555171 w 2816679"/>
              <a:gd name="connsiteY4" fmla="*/ 150752 h 1489729"/>
              <a:gd name="connsiteX5" fmla="*/ 506186 w 2816679"/>
              <a:gd name="connsiteY5" fmla="*/ 191574 h 1489729"/>
              <a:gd name="connsiteX6" fmla="*/ 457200 w 2816679"/>
              <a:gd name="connsiteY6" fmla="*/ 224231 h 1489729"/>
              <a:gd name="connsiteX7" fmla="*/ 432707 w 2816679"/>
              <a:gd name="connsiteY7" fmla="*/ 240560 h 1489729"/>
              <a:gd name="connsiteX8" fmla="*/ 408214 w 2816679"/>
              <a:gd name="connsiteY8" fmla="*/ 265052 h 1489729"/>
              <a:gd name="connsiteX9" fmla="*/ 359229 w 2816679"/>
              <a:gd name="connsiteY9" fmla="*/ 297710 h 1489729"/>
              <a:gd name="connsiteX10" fmla="*/ 334736 w 2816679"/>
              <a:gd name="connsiteY10" fmla="*/ 314038 h 1489729"/>
              <a:gd name="connsiteX11" fmla="*/ 293914 w 2816679"/>
              <a:gd name="connsiteY11" fmla="*/ 363024 h 1489729"/>
              <a:gd name="connsiteX12" fmla="*/ 269421 w 2816679"/>
              <a:gd name="connsiteY12" fmla="*/ 395681 h 1489729"/>
              <a:gd name="connsiteX13" fmla="*/ 261257 w 2816679"/>
              <a:gd name="connsiteY13" fmla="*/ 420174 h 1489729"/>
              <a:gd name="connsiteX14" fmla="*/ 212271 w 2816679"/>
              <a:gd name="connsiteY14" fmla="*/ 493652 h 1489729"/>
              <a:gd name="connsiteX15" fmla="*/ 195943 w 2816679"/>
              <a:gd name="connsiteY15" fmla="*/ 518145 h 1489729"/>
              <a:gd name="connsiteX16" fmla="*/ 163286 w 2816679"/>
              <a:gd name="connsiteY16" fmla="*/ 567131 h 1489729"/>
              <a:gd name="connsiteX17" fmla="*/ 138793 w 2816679"/>
              <a:gd name="connsiteY17" fmla="*/ 616117 h 1489729"/>
              <a:gd name="connsiteX18" fmla="*/ 130629 w 2816679"/>
              <a:gd name="connsiteY18" fmla="*/ 640610 h 1489729"/>
              <a:gd name="connsiteX19" fmla="*/ 97971 w 2816679"/>
              <a:gd name="connsiteY19" fmla="*/ 673267 h 1489729"/>
              <a:gd name="connsiteX20" fmla="*/ 81643 w 2816679"/>
              <a:gd name="connsiteY20" fmla="*/ 697760 h 1489729"/>
              <a:gd name="connsiteX21" fmla="*/ 57150 w 2816679"/>
              <a:gd name="connsiteY21" fmla="*/ 754910 h 1489729"/>
              <a:gd name="connsiteX22" fmla="*/ 32657 w 2816679"/>
              <a:gd name="connsiteY22" fmla="*/ 812060 h 1489729"/>
              <a:gd name="connsiteX23" fmla="*/ 8164 w 2816679"/>
              <a:gd name="connsiteY23" fmla="*/ 885538 h 1489729"/>
              <a:gd name="connsiteX24" fmla="*/ 0 w 2816679"/>
              <a:gd name="connsiteY24" fmla="*/ 910031 h 1489729"/>
              <a:gd name="connsiteX25" fmla="*/ 8164 w 2816679"/>
              <a:gd name="connsiteY25" fmla="*/ 1269260 h 1489729"/>
              <a:gd name="connsiteX26" fmla="*/ 24493 w 2816679"/>
              <a:gd name="connsiteY26" fmla="*/ 1293752 h 1489729"/>
              <a:gd name="connsiteX27" fmla="*/ 48986 w 2816679"/>
              <a:gd name="connsiteY27" fmla="*/ 1326410 h 1489729"/>
              <a:gd name="connsiteX28" fmla="*/ 89807 w 2816679"/>
              <a:gd name="connsiteY28" fmla="*/ 1383560 h 1489729"/>
              <a:gd name="connsiteX29" fmla="*/ 138793 w 2816679"/>
              <a:gd name="connsiteY29" fmla="*/ 1399888 h 1489729"/>
              <a:gd name="connsiteX30" fmla="*/ 334736 w 2816679"/>
              <a:gd name="connsiteY30" fmla="*/ 1416217 h 1489729"/>
              <a:gd name="connsiteX31" fmla="*/ 440871 w 2816679"/>
              <a:gd name="connsiteY31" fmla="*/ 1424381 h 1489729"/>
              <a:gd name="connsiteX32" fmla="*/ 473529 w 2816679"/>
              <a:gd name="connsiteY32" fmla="*/ 1432545 h 1489729"/>
              <a:gd name="connsiteX33" fmla="*/ 498021 w 2816679"/>
              <a:gd name="connsiteY33" fmla="*/ 1440710 h 1489729"/>
              <a:gd name="connsiteX34" fmla="*/ 555171 w 2816679"/>
              <a:gd name="connsiteY34" fmla="*/ 1448874 h 1489729"/>
              <a:gd name="connsiteX35" fmla="*/ 587829 w 2816679"/>
              <a:gd name="connsiteY35" fmla="*/ 1465202 h 1489729"/>
              <a:gd name="connsiteX36" fmla="*/ 612321 w 2816679"/>
              <a:gd name="connsiteY36" fmla="*/ 1481531 h 1489729"/>
              <a:gd name="connsiteX37" fmla="*/ 677636 w 2816679"/>
              <a:gd name="connsiteY37" fmla="*/ 1489695 h 1489729"/>
              <a:gd name="connsiteX38" fmla="*/ 1175657 w 2816679"/>
              <a:gd name="connsiteY38" fmla="*/ 1473367 h 1489729"/>
              <a:gd name="connsiteX39" fmla="*/ 1200150 w 2816679"/>
              <a:gd name="connsiteY39" fmla="*/ 1465202 h 1489729"/>
              <a:gd name="connsiteX40" fmla="*/ 1240971 w 2816679"/>
              <a:gd name="connsiteY40" fmla="*/ 1457038 h 1489729"/>
              <a:gd name="connsiteX41" fmla="*/ 1289957 w 2816679"/>
              <a:gd name="connsiteY41" fmla="*/ 1448874 h 1489729"/>
              <a:gd name="connsiteX42" fmla="*/ 1338943 w 2816679"/>
              <a:gd name="connsiteY42" fmla="*/ 1432545 h 1489729"/>
              <a:gd name="connsiteX43" fmla="*/ 1363436 w 2816679"/>
              <a:gd name="connsiteY43" fmla="*/ 1424381 h 1489729"/>
              <a:gd name="connsiteX44" fmla="*/ 1412421 w 2816679"/>
              <a:gd name="connsiteY44" fmla="*/ 1399888 h 1489729"/>
              <a:gd name="connsiteX45" fmla="*/ 1436914 w 2816679"/>
              <a:gd name="connsiteY45" fmla="*/ 1383560 h 1489729"/>
              <a:gd name="connsiteX46" fmla="*/ 1485900 w 2816679"/>
              <a:gd name="connsiteY46" fmla="*/ 1367231 h 1489729"/>
              <a:gd name="connsiteX47" fmla="*/ 1534886 w 2816679"/>
              <a:gd name="connsiteY47" fmla="*/ 1342738 h 1489729"/>
              <a:gd name="connsiteX48" fmla="*/ 1559379 w 2816679"/>
              <a:gd name="connsiteY48" fmla="*/ 1326410 h 1489729"/>
              <a:gd name="connsiteX49" fmla="*/ 1583871 w 2816679"/>
              <a:gd name="connsiteY49" fmla="*/ 1318245 h 1489729"/>
              <a:gd name="connsiteX50" fmla="*/ 1608364 w 2816679"/>
              <a:gd name="connsiteY50" fmla="*/ 1301917 h 1489729"/>
              <a:gd name="connsiteX51" fmla="*/ 1632857 w 2816679"/>
              <a:gd name="connsiteY51" fmla="*/ 1293752 h 1489729"/>
              <a:gd name="connsiteX52" fmla="*/ 1706336 w 2816679"/>
              <a:gd name="connsiteY52" fmla="*/ 1252931 h 1489729"/>
              <a:gd name="connsiteX53" fmla="*/ 1730829 w 2816679"/>
              <a:gd name="connsiteY53" fmla="*/ 1236602 h 1489729"/>
              <a:gd name="connsiteX54" fmla="*/ 1755321 w 2816679"/>
              <a:gd name="connsiteY54" fmla="*/ 1228438 h 1489729"/>
              <a:gd name="connsiteX55" fmla="*/ 1804307 w 2816679"/>
              <a:gd name="connsiteY55" fmla="*/ 1179452 h 1489729"/>
              <a:gd name="connsiteX56" fmla="*/ 1828800 w 2816679"/>
              <a:gd name="connsiteY56" fmla="*/ 1130467 h 1489729"/>
              <a:gd name="connsiteX57" fmla="*/ 1853293 w 2816679"/>
              <a:gd name="connsiteY57" fmla="*/ 1081481 h 1489729"/>
              <a:gd name="connsiteX58" fmla="*/ 1885950 w 2816679"/>
              <a:gd name="connsiteY58" fmla="*/ 1040660 h 1489729"/>
              <a:gd name="connsiteX59" fmla="*/ 1894114 w 2816679"/>
              <a:gd name="connsiteY59" fmla="*/ 1016167 h 1489729"/>
              <a:gd name="connsiteX60" fmla="*/ 1910443 w 2816679"/>
              <a:gd name="connsiteY60" fmla="*/ 991674 h 1489729"/>
              <a:gd name="connsiteX61" fmla="*/ 1959429 w 2816679"/>
              <a:gd name="connsiteY61" fmla="*/ 942688 h 1489729"/>
              <a:gd name="connsiteX62" fmla="*/ 2000250 w 2816679"/>
              <a:gd name="connsiteY62" fmla="*/ 893702 h 1489729"/>
              <a:gd name="connsiteX63" fmla="*/ 2024743 w 2816679"/>
              <a:gd name="connsiteY63" fmla="*/ 877374 h 1489729"/>
              <a:gd name="connsiteX64" fmla="*/ 2073729 w 2816679"/>
              <a:gd name="connsiteY64" fmla="*/ 844717 h 1489729"/>
              <a:gd name="connsiteX65" fmla="*/ 2147207 w 2816679"/>
              <a:gd name="connsiteY65" fmla="*/ 812060 h 1489729"/>
              <a:gd name="connsiteX66" fmla="*/ 2179864 w 2816679"/>
              <a:gd name="connsiteY66" fmla="*/ 795731 h 1489729"/>
              <a:gd name="connsiteX67" fmla="*/ 2220686 w 2816679"/>
              <a:gd name="connsiteY67" fmla="*/ 787567 h 1489729"/>
              <a:gd name="connsiteX68" fmla="*/ 2269671 w 2816679"/>
              <a:gd name="connsiteY68" fmla="*/ 771238 h 1489729"/>
              <a:gd name="connsiteX69" fmla="*/ 2302329 w 2816679"/>
              <a:gd name="connsiteY69" fmla="*/ 763074 h 1489729"/>
              <a:gd name="connsiteX70" fmla="*/ 2351314 w 2816679"/>
              <a:gd name="connsiteY70" fmla="*/ 746745 h 1489729"/>
              <a:gd name="connsiteX71" fmla="*/ 2392136 w 2816679"/>
              <a:gd name="connsiteY71" fmla="*/ 738581 h 1489729"/>
              <a:gd name="connsiteX72" fmla="*/ 2416629 w 2816679"/>
              <a:gd name="connsiteY72" fmla="*/ 730417 h 1489729"/>
              <a:gd name="connsiteX73" fmla="*/ 2449286 w 2816679"/>
              <a:gd name="connsiteY73" fmla="*/ 722252 h 1489729"/>
              <a:gd name="connsiteX74" fmla="*/ 2555421 w 2816679"/>
              <a:gd name="connsiteY74" fmla="*/ 705924 h 1489729"/>
              <a:gd name="connsiteX75" fmla="*/ 2645229 w 2816679"/>
              <a:gd name="connsiteY75" fmla="*/ 681431 h 1489729"/>
              <a:gd name="connsiteX76" fmla="*/ 2718707 w 2816679"/>
              <a:gd name="connsiteY76" fmla="*/ 648774 h 1489729"/>
              <a:gd name="connsiteX77" fmla="*/ 2743200 w 2816679"/>
              <a:gd name="connsiteY77" fmla="*/ 640610 h 1489729"/>
              <a:gd name="connsiteX78" fmla="*/ 2775857 w 2816679"/>
              <a:gd name="connsiteY78" fmla="*/ 616117 h 1489729"/>
              <a:gd name="connsiteX79" fmla="*/ 2800350 w 2816679"/>
              <a:gd name="connsiteY79" fmla="*/ 599788 h 1489729"/>
              <a:gd name="connsiteX80" fmla="*/ 2816679 w 2816679"/>
              <a:gd name="connsiteY80" fmla="*/ 575295 h 1489729"/>
              <a:gd name="connsiteX81" fmla="*/ 2808514 w 2816679"/>
              <a:gd name="connsiteY81" fmla="*/ 501817 h 1489729"/>
              <a:gd name="connsiteX82" fmla="*/ 2792186 w 2816679"/>
              <a:gd name="connsiteY82" fmla="*/ 452831 h 1489729"/>
              <a:gd name="connsiteX83" fmla="*/ 2784021 w 2816679"/>
              <a:gd name="connsiteY83" fmla="*/ 412010 h 1489729"/>
              <a:gd name="connsiteX84" fmla="*/ 2767693 w 2816679"/>
              <a:gd name="connsiteY84" fmla="*/ 379352 h 1489729"/>
              <a:gd name="connsiteX85" fmla="*/ 2759529 w 2816679"/>
              <a:gd name="connsiteY85" fmla="*/ 354860 h 1489729"/>
              <a:gd name="connsiteX86" fmla="*/ 2735036 w 2816679"/>
              <a:gd name="connsiteY86" fmla="*/ 330367 h 1489729"/>
              <a:gd name="connsiteX87" fmla="*/ 2702379 w 2816679"/>
              <a:gd name="connsiteY87" fmla="*/ 281381 h 1489729"/>
              <a:gd name="connsiteX88" fmla="*/ 2620736 w 2816679"/>
              <a:gd name="connsiteY88" fmla="*/ 224231 h 1489729"/>
              <a:gd name="connsiteX89" fmla="*/ 2596243 w 2816679"/>
              <a:gd name="connsiteY89" fmla="*/ 207902 h 1489729"/>
              <a:gd name="connsiteX90" fmla="*/ 2563586 w 2816679"/>
              <a:gd name="connsiteY90" fmla="*/ 199738 h 1489729"/>
              <a:gd name="connsiteX91" fmla="*/ 2530929 w 2816679"/>
              <a:gd name="connsiteY91" fmla="*/ 183410 h 1489729"/>
              <a:gd name="connsiteX92" fmla="*/ 2473779 w 2816679"/>
              <a:gd name="connsiteY92" fmla="*/ 175245 h 1489729"/>
              <a:gd name="connsiteX93" fmla="*/ 2449286 w 2816679"/>
              <a:gd name="connsiteY93" fmla="*/ 167081 h 1489729"/>
              <a:gd name="connsiteX94" fmla="*/ 2408464 w 2816679"/>
              <a:gd name="connsiteY94" fmla="*/ 150752 h 1489729"/>
              <a:gd name="connsiteX95" fmla="*/ 2318657 w 2816679"/>
              <a:gd name="connsiteY95" fmla="*/ 142588 h 1489729"/>
              <a:gd name="connsiteX96" fmla="*/ 2212521 w 2816679"/>
              <a:gd name="connsiteY96" fmla="*/ 109931 h 1489729"/>
              <a:gd name="connsiteX97" fmla="*/ 2188029 w 2816679"/>
              <a:gd name="connsiteY97" fmla="*/ 101767 h 1489729"/>
              <a:gd name="connsiteX98" fmla="*/ 2155371 w 2816679"/>
              <a:gd name="connsiteY98" fmla="*/ 85438 h 1489729"/>
              <a:gd name="connsiteX99" fmla="*/ 2073729 w 2816679"/>
              <a:gd name="connsiteY99" fmla="*/ 77274 h 1489729"/>
              <a:gd name="connsiteX100" fmla="*/ 1992086 w 2816679"/>
              <a:gd name="connsiteY100" fmla="*/ 52781 h 1489729"/>
              <a:gd name="connsiteX101" fmla="*/ 1820636 w 2816679"/>
              <a:gd name="connsiteY101" fmla="*/ 36452 h 1489729"/>
              <a:gd name="connsiteX102" fmla="*/ 1722664 w 2816679"/>
              <a:gd name="connsiteY102" fmla="*/ 28288 h 1489729"/>
              <a:gd name="connsiteX103" fmla="*/ 808264 w 2816679"/>
              <a:gd name="connsiteY103" fmla="*/ 28288 h 1489729"/>
              <a:gd name="connsiteX104" fmla="*/ 775607 w 2816679"/>
              <a:gd name="connsiteY104" fmla="*/ 36452 h 1489729"/>
              <a:gd name="connsiteX105" fmla="*/ 751114 w 2816679"/>
              <a:gd name="connsiteY105" fmla="*/ 36452 h 148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816679" h="1489729">
                <a:moveTo>
                  <a:pt x="751114" y="36452"/>
                </a:moveTo>
                <a:lnTo>
                  <a:pt x="751114" y="36452"/>
                </a:lnTo>
                <a:cubicBezTo>
                  <a:pt x="746489" y="38187"/>
                  <a:pt x="668866" y="64695"/>
                  <a:pt x="653143" y="77274"/>
                </a:cubicBezTo>
                <a:cubicBezTo>
                  <a:pt x="617078" y="106126"/>
                  <a:pt x="614933" y="124954"/>
                  <a:pt x="579664" y="142588"/>
                </a:cubicBezTo>
                <a:cubicBezTo>
                  <a:pt x="571967" y="146437"/>
                  <a:pt x="563335" y="148031"/>
                  <a:pt x="555171" y="150752"/>
                </a:cubicBezTo>
                <a:cubicBezTo>
                  <a:pt x="467628" y="209118"/>
                  <a:pt x="600507" y="118214"/>
                  <a:pt x="506186" y="191574"/>
                </a:cubicBezTo>
                <a:cubicBezTo>
                  <a:pt x="490695" y="203622"/>
                  <a:pt x="473529" y="213345"/>
                  <a:pt x="457200" y="224231"/>
                </a:cubicBezTo>
                <a:cubicBezTo>
                  <a:pt x="449036" y="229674"/>
                  <a:pt x="439646" y="233622"/>
                  <a:pt x="432707" y="240560"/>
                </a:cubicBezTo>
                <a:cubicBezTo>
                  <a:pt x="424543" y="248724"/>
                  <a:pt x="417328" y="257963"/>
                  <a:pt x="408214" y="265052"/>
                </a:cubicBezTo>
                <a:cubicBezTo>
                  <a:pt x="392723" y="277100"/>
                  <a:pt x="375557" y="286824"/>
                  <a:pt x="359229" y="297710"/>
                </a:cubicBezTo>
                <a:lnTo>
                  <a:pt x="334736" y="314038"/>
                </a:lnTo>
                <a:cubicBezTo>
                  <a:pt x="298646" y="368172"/>
                  <a:pt x="341062" y="308019"/>
                  <a:pt x="293914" y="363024"/>
                </a:cubicBezTo>
                <a:cubicBezTo>
                  <a:pt x="285059" y="373355"/>
                  <a:pt x="277585" y="384795"/>
                  <a:pt x="269421" y="395681"/>
                </a:cubicBezTo>
                <a:cubicBezTo>
                  <a:pt x="266700" y="403845"/>
                  <a:pt x="265436" y="412651"/>
                  <a:pt x="261257" y="420174"/>
                </a:cubicBezTo>
                <a:cubicBezTo>
                  <a:pt x="261239" y="420206"/>
                  <a:pt x="220446" y="481390"/>
                  <a:pt x="212271" y="493652"/>
                </a:cubicBezTo>
                <a:cubicBezTo>
                  <a:pt x="206828" y="501816"/>
                  <a:pt x="199046" y="508836"/>
                  <a:pt x="195943" y="518145"/>
                </a:cubicBezTo>
                <a:cubicBezTo>
                  <a:pt x="184128" y="553592"/>
                  <a:pt x="193864" y="536553"/>
                  <a:pt x="163286" y="567131"/>
                </a:cubicBezTo>
                <a:cubicBezTo>
                  <a:pt x="142761" y="628702"/>
                  <a:pt x="170449" y="552802"/>
                  <a:pt x="138793" y="616117"/>
                </a:cubicBezTo>
                <a:cubicBezTo>
                  <a:pt x="134944" y="623814"/>
                  <a:pt x="135631" y="633607"/>
                  <a:pt x="130629" y="640610"/>
                </a:cubicBezTo>
                <a:cubicBezTo>
                  <a:pt x="121681" y="653137"/>
                  <a:pt x="107990" y="661578"/>
                  <a:pt x="97971" y="673267"/>
                </a:cubicBezTo>
                <a:cubicBezTo>
                  <a:pt x="91585" y="680717"/>
                  <a:pt x="87086" y="689596"/>
                  <a:pt x="81643" y="697760"/>
                </a:cubicBezTo>
                <a:cubicBezTo>
                  <a:pt x="58205" y="791515"/>
                  <a:pt x="90979" y="675976"/>
                  <a:pt x="57150" y="754910"/>
                </a:cubicBezTo>
                <a:cubicBezTo>
                  <a:pt x="25517" y="828719"/>
                  <a:pt x="73652" y="750568"/>
                  <a:pt x="32657" y="812060"/>
                </a:cubicBezTo>
                <a:lnTo>
                  <a:pt x="8164" y="885538"/>
                </a:lnTo>
                <a:lnTo>
                  <a:pt x="0" y="910031"/>
                </a:lnTo>
                <a:cubicBezTo>
                  <a:pt x="2721" y="1029774"/>
                  <a:pt x="534" y="1149729"/>
                  <a:pt x="8164" y="1269260"/>
                </a:cubicBezTo>
                <a:cubicBezTo>
                  <a:pt x="8789" y="1279052"/>
                  <a:pt x="18790" y="1285768"/>
                  <a:pt x="24493" y="1293752"/>
                </a:cubicBezTo>
                <a:cubicBezTo>
                  <a:pt x="32402" y="1304825"/>
                  <a:pt x="41077" y="1315337"/>
                  <a:pt x="48986" y="1326410"/>
                </a:cubicBezTo>
                <a:cubicBezTo>
                  <a:pt x="56202" y="1336513"/>
                  <a:pt x="82531" y="1378709"/>
                  <a:pt x="89807" y="1383560"/>
                </a:cubicBezTo>
                <a:cubicBezTo>
                  <a:pt x="104128" y="1393107"/>
                  <a:pt x="122464" y="1394445"/>
                  <a:pt x="138793" y="1399888"/>
                </a:cubicBezTo>
                <a:cubicBezTo>
                  <a:pt x="218670" y="1426513"/>
                  <a:pt x="147342" y="1405194"/>
                  <a:pt x="334736" y="1416217"/>
                </a:cubicBezTo>
                <a:cubicBezTo>
                  <a:pt x="370158" y="1418301"/>
                  <a:pt x="405493" y="1421660"/>
                  <a:pt x="440871" y="1424381"/>
                </a:cubicBezTo>
                <a:cubicBezTo>
                  <a:pt x="451757" y="1427102"/>
                  <a:pt x="462740" y="1429462"/>
                  <a:pt x="473529" y="1432545"/>
                </a:cubicBezTo>
                <a:cubicBezTo>
                  <a:pt x="481804" y="1434909"/>
                  <a:pt x="489582" y="1439022"/>
                  <a:pt x="498021" y="1440710"/>
                </a:cubicBezTo>
                <a:cubicBezTo>
                  <a:pt x="516891" y="1444484"/>
                  <a:pt x="536121" y="1446153"/>
                  <a:pt x="555171" y="1448874"/>
                </a:cubicBezTo>
                <a:cubicBezTo>
                  <a:pt x="566057" y="1454317"/>
                  <a:pt x="577262" y="1459164"/>
                  <a:pt x="587829" y="1465202"/>
                </a:cubicBezTo>
                <a:cubicBezTo>
                  <a:pt x="596348" y="1470070"/>
                  <a:pt x="602855" y="1478949"/>
                  <a:pt x="612321" y="1481531"/>
                </a:cubicBezTo>
                <a:cubicBezTo>
                  <a:pt x="633489" y="1487304"/>
                  <a:pt x="655864" y="1486974"/>
                  <a:pt x="677636" y="1489695"/>
                </a:cubicBezTo>
                <a:cubicBezTo>
                  <a:pt x="684445" y="1489559"/>
                  <a:pt x="1045603" y="1491947"/>
                  <a:pt x="1175657" y="1473367"/>
                </a:cubicBezTo>
                <a:cubicBezTo>
                  <a:pt x="1184177" y="1472150"/>
                  <a:pt x="1191801" y="1467289"/>
                  <a:pt x="1200150" y="1465202"/>
                </a:cubicBezTo>
                <a:cubicBezTo>
                  <a:pt x="1213612" y="1461836"/>
                  <a:pt x="1227318" y="1459520"/>
                  <a:pt x="1240971" y="1457038"/>
                </a:cubicBezTo>
                <a:cubicBezTo>
                  <a:pt x="1257258" y="1454077"/>
                  <a:pt x="1273897" y="1452889"/>
                  <a:pt x="1289957" y="1448874"/>
                </a:cubicBezTo>
                <a:cubicBezTo>
                  <a:pt x="1306655" y="1444699"/>
                  <a:pt x="1322614" y="1437988"/>
                  <a:pt x="1338943" y="1432545"/>
                </a:cubicBezTo>
                <a:lnTo>
                  <a:pt x="1363436" y="1424381"/>
                </a:lnTo>
                <a:cubicBezTo>
                  <a:pt x="1433622" y="1377589"/>
                  <a:pt x="1344826" y="1433685"/>
                  <a:pt x="1412421" y="1399888"/>
                </a:cubicBezTo>
                <a:cubicBezTo>
                  <a:pt x="1421197" y="1395500"/>
                  <a:pt x="1427947" y="1387545"/>
                  <a:pt x="1436914" y="1383560"/>
                </a:cubicBezTo>
                <a:cubicBezTo>
                  <a:pt x="1452643" y="1376570"/>
                  <a:pt x="1485900" y="1367231"/>
                  <a:pt x="1485900" y="1367231"/>
                </a:cubicBezTo>
                <a:cubicBezTo>
                  <a:pt x="1556085" y="1320440"/>
                  <a:pt x="1467291" y="1376534"/>
                  <a:pt x="1534886" y="1342738"/>
                </a:cubicBezTo>
                <a:cubicBezTo>
                  <a:pt x="1543662" y="1338350"/>
                  <a:pt x="1550603" y="1330798"/>
                  <a:pt x="1559379" y="1326410"/>
                </a:cubicBezTo>
                <a:cubicBezTo>
                  <a:pt x="1567076" y="1322561"/>
                  <a:pt x="1576174" y="1322094"/>
                  <a:pt x="1583871" y="1318245"/>
                </a:cubicBezTo>
                <a:cubicBezTo>
                  <a:pt x="1592647" y="1313857"/>
                  <a:pt x="1599588" y="1306305"/>
                  <a:pt x="1608364" y="1301917"/>
                </a:cubicBezTo>
                <a:cubicBezTo>
                  <a:pt x="1616061" y="1298068"/>
                  <a:pt x="1625334" y="1297931"/>
                  <a:pt x="1632857" y="1293752"/>
                </a:cubicBezTo>
                <a:cubicBezTo>
                  <a:pt x="1717072" y="1246966"/>
                  <a:pt x="1650917" y="1271403"/>
                  <a:pt x="1706336" y="1252931"/>
                </a:cubicBezTo>
                <a:cubicBezTo>
                  <a:pt x="1714500" y="1247488"/>
                  <a:pt x="1722053" y="1240990"/>
                  <a:pt x="1730829" y="1236602"/>
                </a:cubicBezTo>
                <a:cubicBezTo>
                  <a:pt x="1738526" y="1232753"/>
                  <a:pt x="1748528" y="1233721"/>
                  <a:pt x="1755321" y="1228438"/>
                </a:cubicBezTo>
                <a:cubicBezTo>
                  <a:pt x="1773549" y="1214261"/>
                  <a:pt x="1804307" y="1179452"/>
                  <a:pt x="1804307" y="1179452"/>
                </a:cubicBezTo>
                <a:cubicBezTo>
                  <a:pt x="1824828" y="1117888"/>
                  <a:pt x="1797145" y="1193776"/>
                  <a:pt x="1828800" y="1130467"/>
                </a:cubicBezTo>
                <a:cubicBezTo>
                  <a:pt x="1862602" y="1062863"/>
                  <a:pt x="1806496" y="1151675"/>
                  <a:pt x="1853293" y="1081481"/>
                </a:cubicBezTo>
                <a:cubicBezTo>
                  <a:pt x="1873814" y="1019917"/>
                  <a:pt x="1843746" y="1093415"/>
                  <a:pt x="1885950" y="1040660"/>
                </a:cubicBezTo>
                <a:cubicBezTo>
                  <a:pt x="1891326" y="1033940"/>
                  <a:pt x="1890265" y="1023864"/>
                  <a:pt x="1894114" y="1016167"/>
                </a:cubicBezTo>
                <a:cubicBezTo>
                  <a:pt x="1898502" y="1007391"/>
                  <a:pt x="1903924" y="999008"/>
                  <a:pt x="1910443" y="991674"/>
                </a:cubicBezTo>
                <a:cubicBezTo>
                  <a:pt x="1925785" y="974415"/>
                  <a:pt x="1946620" y="961902"/>
                  <a:pt x="1959429" y="942688"/>
                </a:cubicBezTo>
                <a:cubicBezTo>
                  <a:pt x="1975484" y="918605"/>
                  <a:pt x="1976676" y="913346"/>
                  <a:pt x="2000250" y="893702"/>
                </a:cubicBezTo>
                <a:cubicBezTo>
                  <a:pt x="2007788" y="887420"/>
                  <a:pt x="2017205" y="883656"/>
                  <a:pt x="2024743" y="877374"/>
                </a:cubicBezTo>
                <a:cubicBezTo>
                  <a:pt x="2065515" y="843398"/>
                  <a:pt x="2030685" y="859065"/>
                  <a:pt x="2073729" y="844717"/>
                </a:cubicBezTo>
                <a:cubicBezTo>
                  <a:pt x="2145775" y="796683"/>
                  <a:pt x="2030617" y="870357"/>
                  <a:pt x="2147207" y="812060"/>
                </a:cubicBezTo>
                <a:cubicBezTo>
                  <a:pt x="2158093" y="806617"/>
                  <a:pt x="2168318" y="799580"/>
                  <a:pt x="2179864" y="795731"/>
                </a:cubicBezTo>
                <a:cubicBezTo>
                  <a:pt x="2193029" y="791343"/>
                  <a:pt x="2207298" y="791218"/>
                  <a:pt x="2220686" y="787567"/>
                </a:cubicBezTo>
                <a:cubicBezTo>
                  <a:pt x="2237291" y="783038"/>
                  <a:pt x="2252973" y="775412"/>
                  <a:pt x="2269671" y="771238"/>
                </a:cubicBezTo>
                <a:cubicBezTo>
                  <a:pt x="2280557" y="768517"/>
                  <a:pt x="2291581" y="766298"/>
                  <a:pt x="2302329" y="763074"/>
                </a:cubicBezTo>
                <a:cubicBezTo>
                  <a:pt x="2318815" y="758128"/>
                  <a:pt x="2334437" y="750120"/>
                  <a:pt x="2351314" y="746745"/>
                </a:cubicBezTo>
                <a:cubicBezTo>
                  <a:pt x="2364921" y="744024"/>
                  <a:pt x="2378674" y="741946"/>
                  <a:pt x="2392136" y="738581"/>
                </a:cubicBezTo>
                <a:cubicBezTo>
                  <a:pt x="2400485" y="736494"/>
                  <a:pt x="2408354" y="732781"/>
                  <a:pt x="2416629" y="730417"/>
                </a:cubicBezTo>
                <a:cubicBezTo>
                  <a:pt x="2427418" y="727334"/>
                  <a:pt x="2438332" y="724686"/>
                  <a:pt x="2449286" y="722252"/>
                </a:cubicBezTo>
                <a:cubicBezTo>
                  <a:pt x="2497367" y="711567"/>
                  <a:pt x="2498876" y="712992"/>
                  <a:pt x="2555421" y="705924"/>
                </a:cubicBezTo>
                <a:cubicBezTo>
                  <a:pt x="2617572" y="685207"/>
                  <a:pt x="2587529" y="692970"/>
                  <a:pt x="2645229" y="681431"/>
                </a:cubicBezTo>
                <a:cubicBezTo>
                  <a:pt x="2684042" y="655554"/>
                  <a:pt x="2660412" y="668205"/>
                  <a:pt x="2718707" y="648774"/>
                </a:cubicBezTo>
                <a:lnTo>
                  <a:pt x="2743200" y="640610"/>
                </a:lnTo>
                <a:cubicBezTo>
                  <a:pt x="2754086" y="632446"/>
                  <a:pt x="2764784" y="624026"/>
                  <a:pt x="2775857" y="616117"/>
                </a:cubicBezTo>
                <a:cubicBezTo>
                  <a:pt x="2783842" y="610414"/>
                  <a:pt x="2793412" y="606726"/>
                  <a:pt x="2800350" y="599788"/>
                </a:cubicBezTo>
                <a:cubicBezTo>
                  <a:pt x="2807288" y="592850"/>
                  <a:pt x="2811236" y="583459"/>
                  <a:pt x="2816679" y="575295"/>
                </a:cubicBezTo>
                <a:cubicBezTo>
                  <a:pt x="2813957" y="550802"/>
                  <a:pt x="2813347" y="525982"/>
                  <a:pt x="2808514" y="501817"/>
                </a:cubicBezTo>
                <a:cubicBezTo>
                  <a:pt x="2805138" y="484939"/>
                  <a:pt x="2795562" y="469709"/>
                  <a:pt x="2792186" y="452831"/>
                </a:cubicBezTo>
                <a:cubicBezTo>
                  <a:pt x="2789464" y="439224"/>
                  <a:pt x="2788409" y="425174"/>
                  <a:pt x="2784021" y="412010"/>
                </a:cubicBezTo>
                <a:cubicBezTo>
                  <a:pt x="2780172" y="400464"/>
                  <a:pt x="2772487" y="390539"/>
                  <a:pt x="2767693" y="379352"/>
                </a:cubicBezTo>
                <a:cubicBezTo>
                  <a:pt x="2764303" y="371442"/>
                  <a:pt x="2764303" y="362020"/>
                  <a:pt x="2759529" y="354860"/>
                </a:cubicBezTo>
                <a:cubicBezTo>
                  <a:pt x="2753124" y="345253"/>
                  <a:pt x="2742125" y="339481"/>
                  <a:pt x="2735036" y="330367"/>
                </a:cubicBezTo>
                <a:cubicBezTo>
                  <a:pt x="2722988" y="314876"/>
                  <a:pt x="2718079" y="293156"/>
                  <a:pt x="2702379" y="281381"/>
                </a:cubicBezTo>
                <a:cubicBezTo>
                  <a:pt x="2654020" y="245113"/>
                  <a:pt x="2681045" y="264437"/>
                  <a:pt x="2620736" y="224231"/>
                </a:cubicBezTo>
                <a:cubicBezTo>
                  <a:pt x="2612572" y="218788"/>
                  <a:pt x="2605762" y="210282"/>
                  <a:pt x="2596243" y="207902"/>
                </a:cubicBezTo>
                <a:cubicBezTo>
                  <a:pt x="2585357" y="205181"/>
                  <a:pt x="2574092" y="203678"/>
                  <a:pt x="2563586" y="199738"/>
                </a:cubicBezTo>
                <a:cubicBezTo>
                  <a:pt x="2552190" y="195465"/>
                  <a:pt x="2542671" y="186612"/>
                  <a:pt x="2530929" y="183410"/>
                </a:cubicBezTo>
                <a:cubicBezTo>
                  <a:pt x="2512364" y="178347"/>
                  <a:pt x="2492829" y="177967"/>
                  <a:pt x="2473779" y="175245"/>
                </a:cubicBezTo>
                <a:cubicBezTo>
                  <a:pt x="2465615" y="172524"/>
                  <a:pt x="2457344" y="170103"/>
                  <a:pt x="2449286" y="167081"/>
                </a:cubicBezTo>
                <a:cubicBezTo>
                  <a:pt x="2435564" y="161935"/>
                  <a:pt x="2422869" y="153453"/>
                  <a:pt x="2408464" y="150752"/>
                </a:cubicBezTo>
                <a:cubicBezTo>
                  <a:pt x="2378920" y="145212"/>
                  <a:pt x="2348593" y="145309"/>
                  <a:pt x="2318657" y="142588"/>
                </a:cubicBezTo>
                <a:cubicBezTo>
                  <a:pt x="2260953" y="128162"/>
                  <a:pt x="2296645" y="137972"/>
                  <a:pt x="2212521" y="109931"/>
                </a:cubicBezTo>
                <a:cubicBezTo>
                  <a:pt x="2204357" y="107210"/>
                  <a:pt x="2195726" y="105616"/>
                  <a:pt x="2188029" y="101767"/>
                </a:cubicBezTo>
                <a:cubicBezTo>
                  <a:pt x="2177143" y="96324"/>
                  <a:pt x="2167272" y="87988"/>
                  <a:pt x="2155371" y="85438"/>
                </a:cubicBezTo>
                <a:cubicBezTo>
                  <a:pt x="2128628" y="79707"/>
                  <a:pt x="2100943" y="79995"/>
                  <a:pt x="2073729" y="77274"/>
                </a:cubicBezTo>
                <a:cubicBezTo>
                  <a:pt x="2042486" y="66859"/>
                  <a:pt x="2022935" y="58951"/>
                  <a:pt x="1992086" y="52781"/>
                </a:cubicBezTo>
                <a:cubicBezTo>
                  <a:pt x="1923089" y="38982"/>
                  <a:pt x="1909338" y="43023"/>
                  <a:pt x="1820636" y="36452"/>
                </a:cubicBezTo>
                <a:lnTo>
                  <a:pt x="1722664" y="28288"/>
                </a:lnTo>
                <a:cubicBezTo>
                  <a:pt x="1391514" y="-26902"/>
                  <a:pt x="1648494" y="13012"/>
                  <a:pt x="808264" y="28288"/>
                </a:cubicBezTo>
                <a:cubicBezTo>
                  <a:pt x="797045" y="28492"/>
                  <a:pt x="786396" y="33369"/>
                  <a:pt x="775607" y="36452"/>
                </a:cubicBezTo>
                <a:cubicBezTo>
                  <a:pt x="767332" y="38816"/>
                  <a:pt x="755196" y="36452"/>
                  <a:pt x="751114" y="36452"/>
                </a:cubicBezTo>
                <a:close/>
              </a:path>
            </a:pathLst>
          </a:custGeom>
          <a:solidFill>
            <a:schemeClr val="accent3"/>
          </a:solidFill>
          <a:ln w="9525" cap="flat" cmpd="sng" algn="ctr">
            <a:solidFill>
              <a:schemeClr val="bg1"/>
            </a:solidFill>
            <a:prstDash val="solid"/>
            <a:miter lim="800000"/>
            <a:headEnd type="none" w="med" len="med"/>
            <a:tailEnd type="none" w="med" len="med"/>
          </a:ln>
          <a:effectLst/>
        </p:spPr>
        <p:txBody>
          <a:bodyPr wrap="none"/>
          <a:lstStyle/>
          <a:p>
            <a:pPr>
              <a:defRPr/>
            </a:pPr>
            <a:endParaRPr lang="en-US"/>
          </a:p>
        </p:txBody>
      </p:sp>
      <p:sp>
        <p:nvSpPr>
          <p:cNvPr id="15" name="Freeform 14"/>
          <p:cNvSpPr/>
          <p:nvPr/>
        </p:nvSpPr>
        <p:spPr bwMode="auto">
          <a:xfrm>
            <a:off x="5470525" y="4149725"/>
            <a:ext cx="2816225" cy="1489075"/>
          </a:xfrm>
          <a:custGeom>
            <a:avLst/>
            <a:gdLst>
              <a:gd name="connsiteX0" fmla="*/ 751114 w 2816679"/>
              <a:gd name="connsiteY0" fmla="*/ 36452 h 1489729"/>
              <a:gd name="connsiteX1" fmla="*/ 751114 w 2816679"/>
              <a:gd name="connsiteY1" fmla="*/ 36452 h 1489729"/>
              <a:gd name="connsiteX2" fmla="*/ 653143 w 2816679"/>
              <a:gd name="connsiteY2" fmla="*/ 77274 h 1489729"/>
              <a:gd name="connsiteX3" fmla="*/ 579664 w 2816679"/>
              <a:gd name="connsiteY3" fmla="*/ 142588 h 1489729"/>
              <a:gd name="connsiteX4" fmla="*/ 555171 w 2816679"/>
              <a:gd name="connsiteY4" fmla="*/ 150752 h 1489729"/>
              <a:gd name="connsiteX5" fmla="*/ 506186 w 2816679"/>
              <a:gd name="connsiteY5" fmla="*/ 191574 h 1489729"/>
              <a:gd name="connsiteX6" fmla="*/ 457200 w 2816679"/>
              <a:gd name="connsiteY6" fmla="*/ 224231 h 1489729"/>
              <a:gd name="connsiteX7" fmla="*/ 432707 w 2816679"/>
              <a:gd name="connsiteY7" fmla="*/ 240560 h 1489729"/>
              <a:gd name="connsiteX8" fmla="*/ 408214 w 2816679"/>
              <a:gd name="connsiteY8" fmla="*/ 265052 h 1489729"/>
              <a:gd name="connsiteX9" fmla="*/ 359229 w 2816679"/>
              <a:gd name="connsiteY9" fmla="*/ 297710 h 1489729"/>
              <a:gd name="connsiteX10" fmla="*/ 334736 w 2816679"/>
              <a:gd name="connsiteY10" fmla="*/ 314038 h 1489729"/>
              <a:gd name="connsiteX11" fmla="*/ 293914 w 2816679"/>
              <a:gd name="connsiteY11" fmla="*/ 363024 h 1489729"/>
              <a:gd name="connsiteX12" fmla="*/ 269421 w 2816679"/>
              <a:gd name="connsiteY12" fmla="*/ 395681 h 1489729"/>
              <a:gd name="connsiteX13" fmla="*/ 261257 w 2816679"/>
              <a:gd name="connsiteY13" fmla="*/ 420174 h 1489729"/>
              <a:gd name="connsiteX14" fmla="*/ 212271 w 2816679"/>
              <a:gd name="connsiteY14" fmla="*/ 493652 h 1489729"/>
              <a:gd name="connsiteX15" fmla="*/ 195943 w 2816679"/>
              <a:gd name="connsiteY15" fmla="*/ 518145 h 1489729"/>
              <a:gd name="connsiteX16" fmla="*/ 163286 w 2816679"/>
              <a:gd name="connsiteY16" fmla="*/ 567131 h 1489729"/>
              <a:gd name="connsiteX17" fmla="*/ 138793 w 2816679"/>
              <a:gd name="connsiteY17" fmla="*/ 616117 h 1489729"/>
              <a:gd name="connsiteX18" fmla="*/ 130629 w 2816679"/>
              <a:gd name="connsiteY18" fmla="*/ 640610 h 1489729"/>
              <a:gd name="connsiteX19" fmla="*/ 97971 w 2816679"/>
              <a:gd name="connsiteY19" fmla="*/ 673267 h 1489729"/>
              <a:gd name="connsiteX20" fmla="*/ 81643 w 2816679"/>
              <a:gd name="connsiteY20" fmla="*/ 697760 h 1489729"/>
              <a:gd name="connsiteX21" fmla="*/ 57150 w 2816679"/>
              <a:gd name="connsiteY21" fmla="*/ 754910 h 1489729"/>
              <a:gd name="connsiteX22" fmla="*/ 32657 w 2816679"/>
              <a:gd name="connsiteY22" fmla="*/ 812060 h 1489729"/>
              <a:gd name="connsiteX23" fmla="*/ 8164 w 2816679"/>
              <a:gd name="connsiteY23" fmla="*/ 885538 h 1489729"/>
              <a:gd name="connsiteX24" fmla="*/ 0 w 2816679"/>
              <a:gd name="connsiteY24" fmla="*/ 910031 h 1489729"/>
              <a:gd name="connsiteX25" fmla="*/ 8164 w 2816679"/>
              <a:gd name="connsiteY25" fmla="*/ 1269260 h 1489729"/>
              <a:gd name="connsiteX26" fmla="*/ 24493 w 2816679"/>
              <a:gd name="connsiteY26" fmla="*/ 1293752 h 1489729"/>
              <a:gd name="connsiteX27" fmla="*/ 48986 w 2816679"/>
              <a:gd name="connsiteY27" fmla="*/ 1326410 h 1489729"/>
              <a:gd name="connsiteX28" fmla="*/ 89807 w 2816679"/>
              <a:gd name="connsiteY28" fmla="*/ 1383560 h 1489729"/>
              <a:gd name="connsiteX29" fmla="*/ 138793 w 2816679"/>
              <a:gd name="connsiteY29" fmla="*/ 1399888 h 1489729"/>
              <a:gd name="connsiteX30" fmla="*/ 334736 w 2816679"/>
              <a:gd name="connsiteY30" fmla="*/ 1416217 h 1489729"/>
              <a:gd name="connsiteX31" fmla="*/ 440871 w 2816679"/>
              <a:gd name="connsiteY31" fmla="*/ 1424381 h 1489729"/>
              <a:gd name="connsiteX32" fmla="*/ 473529 w 2816679"/>
              <a:gd name="connsiteY32" fmla="*/ 1432545 h 1489729"/>
              <a:gd name="connsiteX33" fmla="*/ 498021 w 2816679"/>
              <a:gd name="connsiteY33" fmla="*/ 1440710 h 1489729"/>
              <a:gd name="connsiteX34" fmla="*/ 555171 w 2816679"/>
              <a:gd name="connsiteY34" fmla="*/ 1448874 h 1489729"/>
              <a:gd name="connsiteX35" fmla="*/ 587829 w 2816679"/>
              <a:gd name="connsiteY35" fmla="*/ 1465202 h 1489729"/>
              <a:gd name="connsiteX36" fmla="*/ 612321 w 2816679"/>
              <a:gd name="connsiteY36" fmla="*/ 1481531 h 1489729"/>
              <a:gd name="connsiteX37" fmla="*/ 677636 w 2816679"/>
              <a:gd name="connsiteY37" fmla="*/ 1489695 h 1489729"/>
              <a:gd name="connsiteX38" fmla="*/ 1175657 w 2816679"/>
              <a:gd name="connsiteY38" fmla="*/ 1473367 h 1489729"/>
              <a:gd name="connsiteX39" fmla="*/ 1200150 w 2816679"/>
              <a:gd name="connsiteY39" fmla="*/ 1465202 h 1489729"/>
              <a:gd name="connsiteX40" fmla="*/ 1240971 w 2816679"/>
              <a:gd name="connsiteY40" fmla="*/ 1457038 h 1489729"/>
              <a:gd name="connsiteX41" fmla="*/ 1289957 w 2816679"/>
              <a:gd name="connsiteY41" fmla="*/ 1448874 h 1489729"/>
              <a:gd name="connsiteX42" fmla="*/ 1338943 w 2816679"/>
              <a:gd name="connsiteY42" fmla="*/ 1432545 h 1489729"/>
              <a:gd name="connsiteX43" fmla="*/ 1363436 w 2816679"/>
              <a:gd name="connsiteY43" fmla="*/ 1424381 h 1489729"/>
              <a:gd name="connsiteX44" fmla="*/ 1412421 w 2816679"/>
              <a:gd name="connsiteY44" fmla="*/ 1399888 h 1489729"/>
              <a:gd name="connsiteX45" fmla="*/ 1436914 w 2816679"/>
              <a:gd name="connsiteY45" fmla="*/ 1383560 h 1489729"/>
              <a:gd name="connsiteX46" fmla="*/ 1485900 w 2816679"/>
              <a:gd name="connsiteY46" fmla="*/ 1367231 h 1489729"/>
              <a:gd name="connsiteX47" fmla="*/ 1534886 w 2816679"/>
              <a:gd name="connsiteY47" fmla="*/ 1342738 h 1489729"/>
              <a:gd name="connsiteX48" fmla="*/ 1559379 w 2816679"/>
              <a:gd name="connsiteY48" fmla="*/ 1326410 h 1489729"/>
              <a:gd name="connsiteX49" fmla="*/ 1583871 w 2816679"/>
              <a:gd name="connsiteY49" fmla="*/ 1318245 h 1489729"/>
              <a:gd name="connsiteX50" fmla="*/ 1608364 w 2816679"/>
              <a:gd name="connsiteY50" fmla="*/ 1301917 h 1489729"/>
              <a:gd name="connsiteX51" fmla="*/ 1632857 w 2816679"/>
              <a:gd name="connsiteY51" fmla="*/ 1293752 h 1489729"/>
              <a:gd name="connsiteX52" fmla="*/ 1706336 w 2816679"/>
              <a:gd name="connsiteY52" fmla="*/ 1252931 h 1489729"/>
              <a:gd name="connsiteX53" fmla="*/ 1730829 w 2816679"/>
              <a:gd name="connsiteY53" fmla="*/ 1236602 h 1489729"/>
              <a:gd name="connsiteX54" fmla="*/ 1755321 w 2816679"/>
              <a:gd name="connsiteY54" fmla="*/ 1228438 h 1489729"/>
              <a:gd name="connsiteX55" fmla="*/ 1804307 w 2816679"/>
              <a:gd name="connsiteY55" fmla="*/ 1179452 h 1489729"/>
              <a:gd name="connsiteX56" fmla="*/ 1828800 w 2816679"/>
              <a:gd name="connsiteY56" fmla="*/ 1130467 h 1489729"/>
              <a:gd name="connsiteX57" fmla="*/ 1853293 w 2816679"/>
              <a:gd name="connsiteY57" fmla="*/ 1081481 h 1489729"/>
              <a:gd name="connsiteX58" fmla="*/ 1885950 w 2816679"/>
              <a:gd name="connsiteY58" fmla="*/ 1040660 h 1489729"/>
              <a:gd name="connsiteX59" fmla="*/ 1894114 w 2816679"/>
              <a:gd name="connsiteY59" fmla="*/ 1016167 h 1489729"/>
              <a:gd name="connsiteX60" fmla="*/ 1910443 w 2816679"/>
              <a:gd name="connsiteY60" fmla="*/ 991674 h 1489729"/>
              <a:gd name="connsiteX61" fmla="*/ 1959429 w 2816679"/>
              <a:gd name="connsiteY61" fmla="*/ 942688 h 1489729"/>
              <a:gd name="connsiteX62" fmla="*/ 2000250 w 2816679"/>
              <a:gd name="connsiteY62" fmla="*/ 893702 h 1489729"/>
              <a:gd name="connsiteX63" fmla="*/ 2024743 w 2816679"/>
              <a:gd name="connsiteY63" fmla="*/ 877374 h 1489729"/>
              <a:gd name="connsiteX64" fmla="*/ 2073729 w 2816679"/>
              <a:gd name="connsiteY64" fmla="*/ 844717 h 1489729"/>
              <a:gd name="connsiteX65" fmla="*/ 2147207 w 2816679"/>
              <a:gd name="connsiteY65" fmla="*/ 812060 h 1489729"/>
              <a:gd name="connsiteX66" fmla="*/ 2179864 w 2816679"/>
              <a:gd name="connsiteY66" fmla="*/ 795731 h 1489729"/>
              <a:gd name="connsiteX67" fmla="*/ 2220686 w 2816679"/>
              <a:gd name="connsiteY67" fmla="*/ 787567 h 1489729"/>
              <a:gd name="connsiteX68" fmla="*/ 2269671 w 2816679"/>
              <a:gd name="connsiteY68" fmla="*/ 771238 h 1489729"/>
              <a:gd name="connsiteX69" fmla="*/ 2302329 w 2816679"/>
              <a:gd name="connsiteY69" fmla="*/ 763074 h 1489729"/>
              <a:gd name="connsiteX70" fmla="*/ 2351314 w 2816679"/>
              <a:gd name="connsiteY70" fmla="*/ 746745 h 1489729"/>
              <a:gd name="connsiteX71" fmla="*/ 2392136 w 2816679"/>
              <a:gd name="connsiteY71" fmla="*/ 738581 h 1489729"/>
              <a:gd name="connsiteX72" fmla="*/ 2416629 w 2816679"/>
              <a:gd name="connsiteY72" fmla="*/ 730417 h 1489729"/>
              <a:gd name="connsiteX73" fmla="*/ 2449286 w 2816679"/>
              <a:gd name="connsiteY73" fmla="*/ 722252 h 1489729"/>
              <a:gd name="connsiteX74" fmla="*/ 2555421 w 2816679"/>
              <a:gd name="connsiteY74" fmla="*/ 705924 h 1489729"/>
              <a:gd name="connsiteX75" fmla="*/ 2645229 w 2816679"/>
              <a:gd name="connsiteY75" fmla="*/ 681431 h 1489729"/>
              <a:gd name="connsiteX76" fmla="*/ 2718707 w 2816679"/>
              <a:gd name="connsiteY76" fmla="*/ 648774 h 1489729"/>
              <a:gd name="connsiteX77" fmla="*/ 2743200 w 2816679"/>
              <a:gd name="connsiteY77" fmla="*/ 640610 h 1489729"/>
              <a:gd name="connsiteX78" fmla="*/ 2775857 w 2816679"/>
              <a:gd name="connsiteY78" fmla="*/ 616117 h 1489729"/>
              <a:gd name="connsiteX79" fmla="*/ 2800350 w 2816679"/>
              <a:gd name="connsiteY79" fmla="*/ 599788 h 1489729"/>
              <a:gd name="connsiteX80" fmla="*/ 2816679 w 2816679"/>
              <a:gd name="connsiteY80" fmla="*/ 575295 h 1489729"/>
              <a:gd name="connsiteX81" fmla="*/ 2808514 w 2816679"/>
              <a:gd name="connsiteY81" fmla="*/ 501817 h 1489729"/>
              <a:gd name="connsiteX82" fmla="*/ 2792186 w 2816679"/>
              <a:gd name="connsiteY82" fmla="*/ 452831 h 1489729"/>
              <a:gd name="connsiteX83" fmla="*/ 2784021 w 2816679"/>
              <a:gd name="connsiteY83" fmla="*/ 412010 h 1489729"/>
              <a:gd name="connsiteX84" fmla="*/ 2767693 w 2816679"/>
              <a:gd name="connsiteY84" fmla="*/ 379352 h 1489729"/>
              <a:gd name="connsiteX85" fmla="*/ 2759529 w 2816679"/>
              <a:gd name="connsiteY85" fmla="*/ 354860 h 1489729"/>
              <a:gd name="connsiteX86" fmla="*/ 2735036 w 2816679"/>
              <a:gd name="connsiteY86" fmla="*/ 330367 h 1489729"/>
              <a:gd name="connsiteX87" fmla="*/ 2702379 w 2816679"/>
              <a:gd name="connsiteY87" fmla="*/ 281381 h 1489729"/>
              <a:gd name="connsiteX88" fmla="*/ 2620736 w 2816679"/>
              <a:gd name="connsiteY88" fmla="*/ 224231 h 1489729"/>
              <a:gd name="connsiteX89" fmla="*/ 2596243 w 2816679"/>
              <a:gd name="connsiteY89" fmla="*/ 207902 h 1489729"/>
              <a:gd name="connsiteX90" fmla="*/ 2563586 w 2816679"/>
              <a:gd name="connsiteY90" fmla="*/ 199738 h 1489729"/>
              <a:gd name="connsiteX91" fmla="*/ 2530929 w 2816679"/>
              <a:gd name="connsiteY91" fmla="*/ 183410 h 1489729"/>
              <a:gd name="connsiteX92" fmla="*/ 2473779 w 2816679"/>
              <a:gd name="connsiteY92" fmla="*/ 175245 h 1489729"/>
              <a:gd name="connsiteX93" fmla="*/ 2449286 w 2816679"/>
              <a:gd name="connsiteY93" fmla="*/ 167081 h 1489729"/>
              <a:gd name="connsiteX94" fmla="*/ 2408464 w 2816679"/>
              <a:gd name="connsiteY94" fmla="*/ 150752 h 1489729"/>
              <a:gd name="connsiteX95" fmla="*/ 2318657 w 2816679"/>
              <a:gd name="connsiteY95" fmla="*/ 142588 h 1489729"/>
              <a:gd name="connsiteX96" fmla="*/ 2212521 w 2816679"/>
              <a:gd name="connsiteY96" fmla="*/ 109931 h 1489729"/>
              <a:gd name="connsiteX97" fmla="*/ 2188029 w 2816679"/>
              <a:gd name="connsiteY97" fmla="*/ 101767 h 1489729"/>
              <a:gd name="connsiteX98" fmla="*/ 2155371 w 2816679"/>
              <a:gd name="connsiteY98" fmla="*/ 85438 h 1489729"/>
              <a:gd name="connsiteX99" fmla="*/ 2073729 w 2816679"/>
              <a:gd name="connsiteY99" fmla="*/ 77274 h 1489729"/>
              <a:gd name="connsiteX100" fmla="*/ 1992086 w 2816679"/>
              <a:gd name="connsiteY100" fmla="*/ 52781 h 1489729"/>
              <a:gd name="connsiteX101" fmla="*/ 1820636 w 2816679"/>
              <a:gd name="connsiteY101" fmla="*/ 36452 h 1489729"/>
              <a:gd name="connsiteX102" fmla="*/ 1722664 w 2816679"/>
              <a:gd name="connsiteY102" fmla="*/ 28288 h 1489729"/>
              <a:gd name="connsiteX103" fmla="*/ 808264 w 2816679"/>
              <a:gd name="connsiteY103" fmla="*/ 28288 h 1489729"/>
              <a:gd name="connsiteX104" fmla="*/ 775607 w 2816679"/>
              <a:gd name="connsiteY104" fmla="*/ 36452 h 1489729"/>
              <a:gd name="connsiteX105" fmla="*/ 751114 w 2816679"/>
              <a:gd name="connsiteY105" fmla="*/ 36452 h 148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816679" h="1489729">
                <a:moveTo>
                  <a:pt x="751114" y="36452"/>
                </a:moveTo>
                <a:lnTo>
                  <a:pt x="751114" y="36452"/>
                </a:lnTo>
                <a:cubicBezTo>
                  <a:pt x="746489" y="38187"/>
                  <a:pt x="668866" y="64695"/>
                  <a:pt x="653143" y="77274"/>
                </a:cubicBezTo>
                <a:cubicBezTo>
                  <a:pt x="617078" y="106126"/>
                  <a:pt x="614933" y="124954"/>
                  <a:pt x="579664" y="142588"/>
                </a:cubicBezTo>
                <a:cubicBezTo>
                  <a:pt x="571967" y="146437"/>
                  <a:pt x="563335" y="148031"/>
                  <a:pt x="555171" y="150752"/>
                </a:cubicBezTo>
                <a:cubicBezTo>
                  <a:pt x="467628" y="209118"/>
                  <a:pt x="600507" y="118214"/>
                  <a:pt x="506186" y="191574"/>
                </a:cubicBezTo>
                <a:cubicBezTo>
                  <a:pt x="490695" y="203622"/>
                  <a:pt x="473529" y="213345"/>
                  <a:pt x="457200" y="224231"/>
                </a:cubicBezTo>
                <a:cubicBezTo>
                  <a:pt x="449036" y="229674"/>
                  <a:pt x="439646" y="233622"/>
                  <a:pt x="432707" y="240560"/>
                </a:cubicBezTo>
                <a:cubicBezTo>
                  <a:pt x="424543" y="248724"/>
                  <a:pt x="417328" y="257963"/>
                  <a:pt x="408214" y="265052"/>
                </a:cubicBezTo>
                <a:cubicBezTo>
                  <a:pt x="392723" y="277100"/>
                  <a:pt x="375557" y="286824"/>
                  <a:pt x="359229" y="297710"/>
                </a:cubicBezTo>
                <a:lnTo>
                  <a:pt x="334736" y="314038"/>
                </a:lnTo>
                <a:cubicBezTo>
                  <a:pt x="298646" y="368172"/>
                  <a:pt x="341062" y="308019"/>
                  <a:pt x="293914" y="363024"/>
                </a:cubicBezTo>
                <a:cubicBezTo>
                  <a:pt x="285059" y="373355"/>
                  <a:pt x="277585" y="384795"/>
                  <a:pt x="269421" y="395681"/>
                </a:cubicBezTo>
                <a:cubicBezTo>
                  <a:pt x="266700" y="403845"/>
                  <a:pt x="265436" y="412651"/>
                  <a:pt x="261257" y="420174"/>
                </a:cubicBezTo>
                <a:cubicBezTo>
                  <a:pt x="261239" y="420206"/>
                  <a:pt x="220446" y="481390"/>
                  <a:pt x="212271" y="493652"/>
                </a:cubicBezTo>
                <a:cubicBezTo>
                  <a:pt x="206828" y="501816"/>
                  <a:pt x="199046" y="508836"/>
                  <a:pt x="195943" y="518145"/>
                </a:cubicBezTo>
                <a:cubicBezTo>
                  <a:pt x="184128" y="553592"/>
                  <a:pt x="193864" y="536553"/>
                  <a:pt x="163286" y="567131"/>
                </a:cubicBezTo>
                <a:cubicBezTo>
                  <a:pt x="142761" y="628702"/>
                  <a:pt x="170449" y="552802"/>
                  <a:pt x="138793" y="616117"/>
                </a:cubicBezTo>
                <a:cubicBezTo>
                  <a:pt x="134944" y="623814"/>
                  <a:pt x="135631" y="633607"/>
                  <a:pt x="130629" y="640610"/>
                </a:cubicBezTo>
                <a:cubicBezTo>
                  <a:pt x="121681" y="653137"/>
                  <a:pt x="107990" y="661578"/>
                  <a:pt x="97971" y="673267"/>
                </a:cubicBezTo>
                <a:cubicBezTo>
                  <a:pt x="91585" y="680717"/>
                  <a:pt x="87086" y="689596"/>
                  <a:pt x="81643" y="697760"/>
                </a:cubicBezTo>
                <a:cubicBezTo>
                  <a:pt x="58205" y="791515"/>
                  <a:pt x="90979" y="675976"/>
                  <a:pt x="57150" y="754910"/>
                </a:cubicBezTo>
                <a:cubicBezTo>
                  <a:pt x="25517" y="828719"/>
                  <a:pt x="73652" y="750568"/>
                  <a:pt x="32657" y="812060"/>
                </a:cubicBezTo>
                <a:lnTo>
                  <a:pt x="8164" y="885538"/>
                </a:lnTo>
                <a:lnTo>
                  <a:pt x="0" y="910031"/>
                </a:lnTo>
                <a:cubicBezTo>
                  <a:pt x="2721" y="1029774"/>
                  <a:pt x="534" y="1149729"/>
                  <a:pt x="8164" y="1269260"/>
                </a:cubicBezTo>
                <a:cubicBezTo>
                  <a:pt x="8789" y="1279052"/>
                  <a:pt x="18790" y="1285768"/>
                  <a:pt x="24493" y="1293752"/>
                </a:cubicBezTo>
                <a:cubicBezTo>
                  <a:pt x="32402" y="1304825"/>
                  <a:pt x="41077" y="1315337"/>
                  <a:pt x="48986" y="1326410"/>
                </a:cubicBezTo>
                <a:cubicBezTo>
                  <a:pt x="56202" y="1336513"/>
                  <a:pt x="82531" y="1378709"/>
                  <a:pt x="89807" y="1383560"/>
                </a:cubicBezTo>
                <a:cubicBezTo>
                  <a:pt x="104128" y="1393107"/>
                  <a:pt x="122464" y="1394445"/>
                  <a:pt x="138793" y="1399888"/>
                </a:cubicBezTo>
                <a:cubicBezTo>
                  <a:pt x="218670" y="1426513"/>
                  <a:pt x="147342" y="1405194"/>
                  <a:pt x="334736" y="1416217"/>
                </a:cubicBezTo>
                <a:cubicBezTo>
                  <a:pt x="370158" y="1418301"/>
                  <a:pt x="405493" y="1421660"/>
                  <a:pt x="440871" y="1424381"/>
                </a:cubicBezTo>
                <a:cubicBezTo>
                  <a:pt x="451757" y="1427102"/>
                  <a:pt x="462740" y="1429462"/>
                  <a:pt x="473529" y="1432545"/>
                </a:cubicBezTo>
                <a:cubicBezTo>
                  <a:pt x="481804" y="1434909"/>
                  <a:pt x="489582" y="1439022"/>
                  <a:pt x="498021" y="1440710"/>
                </a:cubicBezTo>
                <a:cubicBezTo>
                  <a:pt x="516891" y="1444484"/>
                  <a:pt x="536121" y="1446153"/>
                  <a:pt x="555171" y="1448874"/>
                </a:cubicBezTo>
                <a:cubicBezTo>
                  <a:pt x="566057" y="1454317"/>
                  <a:pt x="577262" y="1459164"/>
                  <a:pt x="587829" y="1465202"/>
                </a:cubicBezTo>
                <a:cubicBezTo>
                  <a:pt x="596348" y="1470070"/>
                  <a:pt x="602855" y="1478949"/>
                  <a:pt x="612321" y="1481531"/>
                </a:cubicBezTo>
                <a:cubicBezTo>
                  <a:pt x="633489" y="1487304"/>
                  <a:pt x="655864" y="1486974"/>
                  <a:pt x="677636" y="1489695"/>
                </a:cubicBezTo>
                <a:cubicBezTo>
                  <a:pt x="684445" y="1489559"/>
                  <a:pt x="1045603" y="1491947"/>
                  <a:pt x="1175657" y="1473367"/>
                </a:cubicBezTo>
                <a:cubicBezTo>
                  <a:pt x="1184177" y="1472150"/>
                  <a:pt x="1191801" y="1467289"/>
                  <a:pt x="1200150" y="1465202"/>
                </a:cubicBezTo>
                <a:cubicBezTo>
                  <a:pt x="1213612" y="1461836"/>
                  <a:pt x="1227318" y="1459520"/>
                  <a:pt x="1240971" y="1457038"/>
                </a:cubicBezTo>
                <a:cubicBezTo>
                  <a:pt x="1257258" y="1454077"/>
                  <a:pt x="1273897" y="1452889"/>
                  <a:pt x="1289957" y="1448874"/>
                </a:cubicBezTo>
                <a:cubicBezTo>
                  <a:pt x="1306655" y="1444699"/>
                  <a:pt x="1322614" y="1437988"/>
                  <a:pt x="1338943" y="1432545"/>
                </a:cubicBezTo>
                <a:lnTo>
                  <a:pt x="1363436" y="1424381"/>
                </a:lnTo>
                <a:cubicBezTo>
                  <a:pt x="1433622" y="1377589"/>
                  <a:pt x="1344826" y="1433685"/>
                  <a:pt x="1412421" y="1399888"/>
                </a:cubicBezTo>
                <a:cubicBezTo>
                  <a:pt x="1421197" y="1395500"/>
                  <a:pt x="1427947" y="1387545"/>
                  <a:pt x="1436914" y="1383560"/>
                </a:cubicBezTo>
                <a:cubicBezTo>
                  <a:pt x="1452643" y="1376570"/>
                  <a:pt x="1485900" y="1367231"/>
                  <a:pt x="1485900" y="1367231"/>
                </a:cubicBezTo>
                <a:cubicBezTo>
                  <a:pt x="1556085" y="1320440"/>
                  <a:pt x="1467291" y="1376534"/>
                  <a:pt x="1534886" y="1342738"/>
                </a:cubicBezTo>
                <a:cubicBezTo>
                  <a:pt x="1543662" y="1338350"/>
                  <a:pt x="1550603" y="1330798"/>
                  <a:pt x="1559379" y="1326410"/>
                </a:cubicBezTo>
                <a:cubicBezTo>
                  <a:pt x="1567076" y="1322561"/>
                  <a:pt x="1576174" y="1322094"/>
                  <a:pt x="1583871" y="1318245"/>
                </a:cubicBezTo>
                <a:cubicBezTo>
                  <a:pt x="1592647" y="1313857"/>
                  <a:pt x="1599588" y="1306305"/>
                  <a:pt x="1608364" y="1301917"/>
                </a:cubicBezTo>
                <a:cubicBezTo>
                  <a:pt x="1616061" y="1298068"/>
                  <a:pt x="1625334" y="1297931"/>
                  <a:pt x="1632857" y="1293752"/>
                </a:cubicBezTo>
                <a:cubicBezTo>
                  <a:pt x="1717072" y="1246966"/>
                  <a:pt x="1650917" y="1271403"/>
                  <a:pt x="1706336" y="1252931"/>
                </a:cubicBezTo>
                <a:cubicBezTo>
                  <a:pt x="1714500" y="1247488"/>
                  <a:pt x="1722053" y="1240990"/>
                  <a:pt x="1730829" y="1236602"/>
                </a:cubicBezTo>
                <a:cubicBezTo>
                  <a:pt x="1738526" y="1232753"/>
                  <a:pt x="1748528" y="1233721"/>
                  <a:pt x="1755321" y="1228438"/>
                </a:cubicBezTo>
                <a:cubicBezTo>
                  <a:pt x="1773549" y="1214261"/>
                  <a:pt x="1804307" y="1179452"/>
                  <a:pt x="1804307" y="1179452"/>
                </a:cubicBezTo>
                <a:cubicBezTo>
                  <a:pt x="1824828" y="1117888"/>
                  <a:pt x="1797145" y="1193776"/>
                  <a:pt x="1828800" y="1130467"/>
                </a:cubicBezTo>
                <a:cubicBezTo>
                  <a:pt x="1862602" y="1062863"/>
                  <a:pt x="1806496" y="1151675"/>
                  <a:pt x="1853293" y="1081481"/>
                </a:cubicBezTo>
                <a:cubicBezTo>
                  <a:pt x="1873814" y="1019917"/>
                  <a:pt x="1843746" y="1093415"/>
                  <a:pt x="1885950" y="1040660"/>
                </a:cubicBezTo>
                <a:cubicBezTo>
                  <a:pt x="1891326" y="1033940"/>
                  <a:pt x="1890265" y="1023864"/>
                  <a:pt x="1894114" y="1016167"/>
                </a:cubicBezTo>
                <a:cubicBezTo>
                  <a:pt x="1898502" y="1007391"/>
                  <a:pt x="1903924" y="999008"/>
                  <a:pt x="1910443" y="991674"/>
                </a:cubicBezTo>
                <a:cubicBezTo>
                  <a:pt x="1925785" y="974415"/>
                  <a:pt x="1946620" y="961902"/>
                  <a:pt x="1959429" y="942688"/>
                </a:cubicBezTo>
                <a:cubicBezTo>
                  <a:pt x="1975484" y="918605"/>
                  <a:pt x="1976676" y="913346"/>
                  <a:pt x="2000250" y="893702"/>
                </a:cubicBezTo>
                <a:cubicBezTo>
                  <a:pt x="2007788" y="887420"/>
                  <a:pt x="2017205" y="883656"/>
                  <a:pt x="2024743" y="877374"/>
                </a:cubicBezTo>
                <a:cubicBezTo>
                  <a:pt x="2065515" y="843398"/>
                  <a:pt x="2030685" y="859065"/>
                  <a:pt x="2073729" y="844717"/>
                </a:cubicBezTo>
                <a:cubicBezTo>
                  <a:pt x="2145775" y="796683"/>
                  <a:pt x="2030617" y="870357"/>
                  <a:pt x="2147207" y="812060"/>
                </a:cubicBezTo>
                <a:cubicBezTo>
                  <a:pt x="2158093" y="806617"/>
                  <a:pt x="2168318" y="799580"/>
                  <a:pt x="2179864" y="795731"/>
                </a:cubicBezTo>
                <a:cubicBezTo>
                  <a:pt x="2193029" y="791343"/>
                  <a:pt x="2207298" y="791218"/>
                  <a:pt x="2220686" y="787567"/>
                </a:cubicBezTo>
                <a:cubicBezTo>
                  <a:pt x="2237291" y="783038"/>
                  <a:pt x="2252973" y="775412"/>
                  <a:pt x="2269671" y="771238"/>
                </a:cubicBezTo>
                <a:cubicBezTo>
                  <a:pt x="2280557" y="768517"/>
                  <a:pt x="2291581" y="766298"/>
                  <a:pt x="2302329" y="763074"/>
                </a:cubicBezTo>
                <a:cubicBezTo>
                  <a:pt x="2318815" y="758128"/>
                  <a:pt x="2334437" y="750120"/>
                  <a:pt x="2351314" y="746745"/>
                </a:cubicBezTo>
                <a:cubicBezTo>
                  <a:pt x="2364921" y="744024"/>
                  <a:pt x="2378674" y="741946"/>
                  <a:pt x="2392136" y="738581"/>
                </a:cubicBezTo>
                <a:cubicBezTo>
                  <a:pt x="2400485" y="736494"/>
                  <a:pt x="2408354" y="732781"/>
                  <a:pt x="2416629" y="730417"/>
                </a:cubicBezTo>
                <a:cubicBezTo>
                  <a:pt x="2427418" y="727334"/>
                  <a:pt x="2438332" y="724686"/>
                  <a:pt x="2449286" y="722252"/>
                </a:cubicBezTo>
                <a:cubicBezTo>
                  <a:pt x="2497367" y="711567"/>
                  <a:pt x="2498876" y="712992"/>
                  <a:pt x="2555421" y="705924"/>
                </a:cubicBezTo>
                <a:cubicBezTo>
                  <a:pt x="2617572" y="685207"/>
                  <a:pt x="2587529" y="692970"/>
                  <a:pt x="2645229" y="681431"/>
                </a:cubicBezTo>
                <a:cubicBezTo>
                  <a:pt x="2684042" y="655554"/>
                  <a:pt x="2660412" y="668205"/>
                  <a:pt x="2718707" y="648774"/>
                </a:cubicBezTo>
                <a:lnTo>
                  <a:pt x="2743200" y="640610"/>
                </a:lnTo>
                <a:cubicBezTo>
                  <a:pt x="2754086" y="632446"/>
                  <a:pt x="2764784" y="624026"/>
                  <a:pt x="2775857" y="616117"/>
                </a:cubicBezTo>
                <a:cubicBezTo>
                  <a:pt x="2783842" y="610414"/>
                  <a:pt x="2793412" y="606726"/>
                  <a:pt x="2800350" y="599788"/>
                </a:cubicBezTo>
                <a:cubicBezTo>
                  <a:pt x="2807288" y="592850"/>
                  <a:pt x="2811236" y="583459"/>
                  <a:pt x="2816679" y="575295"/>
                </a:cubicBezTo>
                <a:cubicBezTo>
                  <a:pt x="2813957" y="550802"/>
                  <a:pt x="2813347" y="525982"/>
                  <a:pt x="2808514" y="501817"/>
                </a:cubicBezTo>
                <a:cubicBezTo>
                  <a:pt x="2805138" y="484939"/>
                  <a:pt x="2795562" y="469709"/>
                  <a:pt x="2792186" y="452831"/>
                </a:cubicBezTo>
                <a:cubicBezTo>
                  <a:pt x="2789464" y="439224"/>
                  <a:pt x="2788409" y="425174"/>
                  <a:pt x="2784021" y="412010"/>
                </a:cubicBezTo>
                <a:cubicBezTo>
                  <a:pt x="2780172" y="400464"/>
                  <a:pt x="2772487" y="390539"/>
                  <a:pt x="2767693" y="379352"/>
                </a:cubicBezTo>
                <a:cubicBezTo>
                  <a:pt x="2764303" y="371442"/>
                  <a:pt x="2764303" y="362020"/>
                  <a:pt x="2759529" y="354860"/>
                </a:cubicBezTo>
                <a:cubicBezTo>
                  <a:pt x="2753124" y="345253"/>
                  <a:pt x="2742125" y="339481"/>
                  <a:pt x="2735036" y="330367"/>
                </a:cubicBezTo>
                <a:cubicBezTo>
                  <a:pt x="2722988" y="314876"/>
                  <a:pt x="2718079" y="293156"/>
                  <a:pt x="2702379" y="281381"/>
                </a:cubicBezTo>
                <a:cubicBezTo>
                  <a:pt x="2654020" y="245113"/>
                  <a:pt x="2681045" y="264437"/>
                  <a:pt x="2620736" y="224231"/>
                </a:cubicBezTo>
                <a:cubicBezTo>
                  <a:pt x="2612572" y="218788"/>
                  <a:pt x="2605762" y="210282"/>
                  <a:pt x="2596243" y="207902"/>
                </a:cubicBezTo>
                <a:cubicBezTo>
                  <a:pt x="2585357" y="205181"/>
                  <a:pt x="2574092" y="203678"/>
                  <a:pt x="2563586" y="199738"/>
                </a:cubicBezTo>
                <a:cubicBezTo>
                  <a:pt x="2552190" y="195465"/>
                  <a:pt x="2542671" y="186612"/>
                  <a:pt x="2530929" y="183410"/>
                </a:cubicBezTo>
                <a:cubicBezTo>
                  <a:pt x="2512364" y="178347"/>
                  <a:pt x="2492829" y="177967"/>
                  <a:pt x="2473779" y="175245"/>
                </a:cubicBezTo>
                <a:cubicBezTo>
                  <a:pt x="2465615" y="172524"/>
                  <a:pt x="2457344" y="170103"/>
                  <a:pt x="2449286" y="167081"/>
                </a:cubicBezTo>
                <a:cubicBezTo>
                  <a:pt x="2435564" y="161935"/>
                  <a:pt x="2422869" y="153453"/>
                  <a:pt x="2408464" y="150752"/>
                </a:cubicBezTo>
                <a:cubicBezTo>
                  <a:pt x="2378920" y="145212"/>
                  <a:pt x="2348593" y="145309"/>
                  <a:pt x="2318657" y="142588"/>
                </a:cubicBezTo>
                <a:cubicBezTo>
                  <a:pt x="2260953" y="128162"/>
                  <a:pt x="2296645" y="137972"/>
                  <a:pt x="2212521" y="109931"/>
                </a:cubicBezTo>
                <a:cubicBezTo>
                  <a:pt x="2204357" y="107210"/>
                  <a:pt x="2195726" y="105616"/>
                  <a:pt x="2188029" y="101767"/>
                </a:cubicBezTo>
                <a:cubicBezTo>
                  <a:pt x="2177143" y="96324"/>
                  <a:pt x="2167272" y="87988"/>
                  <a:pt x="2155371" y="85438"/>
                </a:cubicBezTo>
                <a:cubicBezTo>
                  <a:pt x="2128628" y="79707"/>
                  <a:pt x="2100943" y="79995"/>
                  <a:pt x="2073729" y="77274"/>
                </a:cubicBezTo>
                <a:cubicBezTo>
                  <a:pt x="2042486" y="66859"/>
                  <a:pt x="2022935" y="58951"/>
                  <a:pt x="1992086" y="52781"/>
                </a:cubicBezTo>
                <a:cubicBezTo>
                  <a:pt x="1923089" y="38982"/>
                  <a:pt x="1909338" y="43023"/>
                  <a:pt x="1820636" y="36452"/>
                </a:cubicBezTo>
                <a:lnTo>
                  <a:pt x="1722664" y="28288"/>
                </a:lnTo>
                <a:cubicBezTo>
                  <a:pt x="1391514" y="-26902"/>
                  <a:pt x="1648494" y="13012"/>
                  <a:pt x="808264" y="28288"/>
                </a:cubicBezTo>
                <a:cubicBezTo>
                  <a:pt x="797045" y="28492"/>
                  <a:pt x="786396" y="33369"/>
                  <a:pt x="775607" y="36452"/>
                </a:cubicBezTo>
                <a:cubicBezTo>
                  <a:pt x="767332" y="38816"/>
                  <a:pt x="755196" y="36452"/>
                  <a:pt x="751114" y="36452"/>
                </a:cubicBezTo>
                <a:close/>
              </a:path>
            </a:pathLst>
          </a:custGeom>
          <a:solidFill>
            <a:schemeClr val="accent3"/>
          </a:solidFill>
          <a:ln w="9525" cap="flat" cmpd="sng" algn="ctr">
            <a:solidFill>
              <a:schemeClr val="bg1"/>
            </a:solidFill>
            <a:prstDash val="solid"/>
            <a:miter lim="800000"/>
            <a:headEnd type="none" w="med" len="med"/>
            <a:tailEnd type="none" w="med" len="med"/>
          </a:ln>
          <a:effectLst/>
        </p:spPr>
        <p:txBody>
          <a:bodyPr wrap="none"/>
          <a:lstStyle/>
          <a:p>
            <a:pPr>
              <a:defRPr/>
            </a:pPr>
            <a:endParaRPr lang="en-US"/>
          </a:p>
        </p:txBody>
      </p:sp>
      <p:sp>
        <p:nvSpPr>
          <p:cNvPr id="12" name="Freeform 11"/>
          <p:cNvSpPr/>
          <p:nvPr/>
        </p:nvSpPr>
        <p:spPr bwMode="auto">
          <a:xfrm>
            <a:off x="7372350" y="4713288"/>
            <a:ext cx="1543050" cy="990600"/>
          </a:xfrm>
          <a:custGeom>
            <a:avLst/>
            <a:gdLst>
              <a:gd name="connsiteX0" fmla="*/ 1167493 w 1543050"/>
              <a:gd name="connsiteY0" fmla="*/ 0 h 963386"/>
              <a:gd name="connsiteX1" fmla="*/ 1167493 w 1543050"/>
              <a:gd name="connsiteY1" fmla="*/ 0 h 963386"/>
              <a:gd name="connsiteX2" fmla="*/ 1061357 w 1543050"/>
              <a:gd name="connsiteY2" fmla="*/ 16329 h 963386"/>
              <a:gd name="connsiteX3" fmla="*/ 987879 w 1543050"/>
              <a:gd name="connsiteY3" fmla="*/ 57150 h 963386"/>
              <a:gd name="connsiteX4" fmla="*/ 963386 w 1543050"/>
              <a:gd name="connsiteY4" fmla="*/ 73479 h 963386"/>
              <a:gd name="connsiteX5" fmla="*/ 938893 w 1543050"/>
              <a:gd name="connsiteY5" fmla="*/ 81643 h 963386"/>
              <a:gd name="connsiteX6" fmla="*/ 783771 w 1543050"/>
              <a:gd name="connsiteY6" fmla="*/ 106136 h 963386"/>
              <a:gd name="connsiteX7" fmla="*/ 718457 w 1543050"/>
              <a:gd name="connsiteY7" fmla="*/ 114300 h 963386"/>
              <a:gd name="connsiteX8" fmla="*/ 693964 w 1543050"/>
              <a:gd name="connsiteY8" fmla="*/ 130629 h 963386"/>
              <a:gd name="connsiteX9" fmla="*/ 587829 w 1543050"/>
              <a:gd name="connsiteY9" fmla="*/ 171450 h 963386"/>
              <a:gd name="connsiteX10" fmla="*/ 489857 w 1543050"/>
              <a:gd name="connsiteY10" fmla="*/ 187779 h 963386"/>
              <a:gd name="connsiteX11" fmla="*/ 457200 w 1543050"/>
              <a:gd name="connsiteY11" fmla="*/ 195943 h 963386"/>
              <a:gd name="connsiteX12" fmla="*/ 342900 w 1543050"/>
              <a:gd name="connsiteY12" fmla="*/ 212271 h 963386"/>
              <a:gd name="connsiteX13" fmla="*/ 310243 w 1543050"/>
              <a:gd name="connsiteY13" fmla="*/ 220436 h 963386"/>
              <a:gd name="connsiteX14" fmla="*/ 269421 w 1543050"/>
              <a:gd name="connsiteY14" fmla="*/ 269421 h 963386"/>
              <a:gd name="connsiteX15" fmla="*/ 220436 w 1543050"/>
              <a:gd name="connsiteY15" fmla="*/ 302079 h 963386"/>
              <a:gd name="connsiteX16" fmla="*/ 187779 w 1543050"/>
              <a:gd name="connsiteY16" fmla="*/ 351064 h 963386"/>
              <a:gd name="connsiteX17" fmla="*/ 171450 w 1543050"/>
              <a:gd name="connsiteY17" fmla="*/ 375557 h 963386"/>
              <a:gd name="connsiteX18" fmla="*/ 146957 w 1543050"/>
              <a:gd name="connsiteY18" fmla="*/ 391886 h 963386"/>
              <a:gd name="connsiteX19" fmla="*/ 114300 w 1543050"/>
              <a:gd name="connsiteY19" fmla="*/ 449036 h 963386"/>
              <a:gd name="connsiteX20" fmla="*/ 97971 w 1543050"/>
              <a:gd name="connsiteY20" fmla="*/ 473529 h 963386"/>
              <a:gd name="connsiteX21" fmla="*/ 73479 w 1543050"/>
              <a:gd name="connsiteY21" fmla="*/ 522514 h 963386"/>
              <a:gd name="connsiteX22" fmla="*/ 65314 w 1543050"/>
              <a:gd name="connsiteY22" fmla="*/ 547007 h 963386"/>
              <a:gd name="connsiteX23" fmla="*/ 48986 w 1543050"/>
              <a:gd name="connsiteY23" fmla="*/ 571500 h 963386"/>
              <a:gd name="connsiteX24" fmla="*/ 32657 w 1543050"/>
              <a:gd name="connsiteY24" fmla="*/ 628650 h 963386"/>
              <a:gd name="connsiteX25" fmla="*/ 24493 w 1543050"/>
              <a:gd name="connsiteY25" fmla="*/ 653143 h 963386"/>
              <a:gd name="connsiteX26" fmla="*/ 16329 w 1543050"/>
              <a:gd name="connsiteY26" fmla="*/ 726621 h 963386"/>
              <a:gd name="connsiteX27" fmla="*/ 0 w 1543050"/>
              <a:gd name="connsiteY27" fmla="*/ 783771 h 963386"/>
              <a:gd name="connsiteX28" fmla="*/ 8164 w 1543050"/>
              <a:gd name="connsiteY28" fmla="*/ 857250 h 963386"/>
              <a:gd name="connsiteX29" fmla="*/ 32657 w 1543050"/>
              <a:gd name="connsiteY29" fmla="*/ 873579 h 963386"/>
              <a:gd name="connsiteX30" fmla="*/ 81643 w 1543050"/>
              <a:gd name="connsiteY30" fmla="*/ 889907 h 963386"/>
              <a:gd name="connsiteX31" fmla="*/ 130629 w 1543050"/>
              <a:gd name="connsiteY31" fmla="*/ 922564 h 963386"/>
              <a:gd name="connsiteX32" fmla="*/ 179614 w 1543050"/>
              <a:gd name="connsiteY32" fmla="*/ 938893 h 963386"/>
              <a:gd name="connsiteX33" fmla="*/ 204107 w 1543050"/>
              <a:gd name="connsiteY33" fmla="*/ 955221 h 963386"/>
              <a:gd name="connsiteX34" fmla="*/ 261257 w 1543050"/>
              <a:gd name="connsiteY34" fmla="*/ 963386 h 963386"/>
              <a:gd name="connsiteX35" fmla="*/ 947057 w 1543050"/>
              <a:gd name="connsiteY35" fmla="*/ 947057 h 963386"/>
              <a:gd name="connsiteX36" fmla="*/ 1028700 w 1543050"/>
              <a:gd name="connsiteY36" fmla="*/ 938893 h 963386"/>
              <a:gd name="connsiteX37" fmla="*/ 1167493 w 1543050"/>
              <a:gd name="connsiteY37" fmla="*/ 914400 h 963386"/>
              <a:gd name="connsiteX38" fmla="*/ 1298121 w 1543050"/>
              <a:gd name="connsiteY38" fmla="*/ 898071 h 963386"/>
              <a:gd name="connsiteX39" fmla="*/ 1355271 w 1543050"/>
              <a:gd name="connsiteY39" fmla="*/ 889907 h 963386"/>
              <a:gd name="connsiteX40" fmla="*/ 1387929 w 1543050"/>
              <a:gd name="connsiteY40" fmla="*/ 881743 h 963386"/>
              <a:gd name="connsiteX41" fmla="*/ 1428750 w 1543050"/>
              <a:gd name="connsiteY41" fmla="*/ 873579 h 963386"/>
              <a:gd name="connsiteX42" fmla="*/ 1477736 w 1543050"/>
              <a:gd name="connsiteY42" fmla="*/ 857250 h 963386"/>
              <a:gd name="connsiteX43" fmla="*/ 1526721 w 1543050"/>
              <a:gd name="connsiteY43" fmla="*/ 816429 h 963386"/>
              <a:gd name="connsiteX44" fmla="*/ 1534886 w 1543050"/>
              <a:gd name="connsiteY44" fmla="*/ 783771 h 963386"/>
              <a:gd name="connsiteX45" fmla="*/ 1543050 w 1543050"/>
              <a:gd name="connsiteY45" fmla="*/ 759279 h 963386"/>
              <a:gd name="connsiteX46" fmla="*/ 1534886 w 1543050"/>
              <a:gd name="connsiteY46" fmla="*/ 220436 h 963386"/>
              <a:gd name="connsiteX47" fmla="*/ 1494064 w 1543050"/>
              <a:gd name="connsiteY47" fmla="*/ 146957 h 963386"/>
              <a:gd name="connsiteX48" fmla="*/ 1469571 w 1543050"/>
              <a:gd name="connsiteY48" fmla="*/ 130629 h 963386"/>
              <a:gd name="connsiteX49" fmla="*/ 1453243 w 1543050"/>
              <a:gd name="connsiteY49" fmla="*/ 106136 h 963386"/>
              <a:gd name="connsiteX50" fmla="*/ 1379764 w 1543050"/>
              <a:gd name="connsiteY50" fmla="*/ 73479 h 963386"/>
              <a:gd name="connsiteX51" fmla="*/ 1306286 w 1543050"/>
              <a:gd name="connsiteY51" fmla="*/ 48986 h 963386"/>
              <a:gd name="connsiteX52" fmla="*/ 1281793 w 1543050"/>
              <a:gd name="connsiteY52" fmla="*/ 40821 h 963386"/>
              <a:gd name="connsiteX53" fmla="*/ 1257300 w 1543050"/>
              <a:gd name="connsiteY53" fmla="*/ 32657 h 963386"/>
              <a:gd name="connsiteX54" fmla="*/ 1208314 w 1543050"/>
              <a:gd name="connsiteY54" fmla="*/ 8164 h 963386"/>
              <a:gd name="connsiteX55" fmla="*/ 1167493 w 1543050"/>
              <a:gd name="connsiteY55" fmla="*/ 0 h 96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43050" h="963386">
                <a:moveTo>
                  <a:pt x="1167493" y="0"/>
                </a:moveTo>
                <a:lnTo>
                  <a:pt x="1167493" y="0"/>
                </a:lnTo>
                <a:cubicBezTo>
                  <a:pt x="1155471" y="1202"/>
                  <a:pt x="1087195" y="1975"/>
                  <a:pt x="1061357" y="16329"/>
                </a:cubicBezTo>
                <a:cubicBezTo>
                  <a:pt x="977141" y="63116"/>
                  <a:pt x="1043297" y="38677"/>
                  <a:pt x="987879" y="57150"/>
                </a:cubicBezTo>
                <a:cubicBezTo>
                  <a:pt x="979715" y="62593"/>
                  <a:pt x="972162" y="69091"/>
                  <a:pt x="963386" y="73479"/>
                </a:cubicBezTo>
                <a:cubicBezTo>
                  <a:pt x="955689" y="77328"/>
                  <a:pt x="947196" y="79379"/>
                  <a:pt x="938893" y="81643"/>
                </a:cubicBezTo>
                <a:cubicBezTo>
                  <a:pt x="850064" y="105868"/>
                  <a:pt x="888365" y="95126"/>
                  <a:pt x="783771" y="106136"/>
                </a:cubicBezTo>
                <a:cubicBezTo>
                  <a:pt x="761951" y="108433"/>
                  <a:pt x="740228" y="111579"/>
                  <a:pt x="718457" y="114300"/>
                </a:cubicBezTo>
                <a:cubicBezTo>
                  <a:pt x="710293" y="119743"/>
                  <a:pt x="702484" y="125761"/>
                  <a:pt x="693964" y="130629"/>
                </a:cubicBezTo>
                <a:cubicBezTo>
                  <a:pt x="664559" y="147432"/>
                  <a:pt x="616968" y="166593"/>
                  <a:pt x="587829" y="171450"/>
                </a:cubicBezTo>
                <a:cubicBezTo>
                  <a:pt x="555172" y="176893"/>
                  <a:pt x="521976" y="179749"/>
                  <a:pt x="489857" y="187779"/>
                </a:cubicBezTo>
                <a:cubicBezTo>
                  <a:pt x="478971" y="190500"/>
                  <a:pt x="468268" y="194098"/>
                  <a:pt x="457200" y="195943"/>
                </a:cubicBezTo>
                <a:cubicBezTo>
                  <a:pt x="419237" y="202270"/>
                  <a:pt x="380237" y="202936"/>
                  <a:pt x="342900" y="212271"/>
                </a:cubicBezTo>
                <a:lnTo>
                  <a:pt x="310243" y="220436"/>
                </a:lnTo>
                <a:cubicBezTo>
                  <a:pt x="295727" y="242209"/>
                  <a:pt x="291183" y="252495"/>
                  <a:pt x="269421" y="269421"/>
                </a:cubicBezTo>
                <a:cubicBezTo>
                  <a:pt x="253930" y="281469"/>
                  <a:pt x="220436" y="302079"/>
                  <a:pt x="220436" y="302079"/>
                </a:cubicBezTo>
                <a:lnTo>
                  <a:pt x="187779" y="351064"/>
                </a:lnTo>
                <a:cubicBezTo>
                  <a:pt x="182336" y="359228"/>
                  <a:pt x="179614" y="370114"/>
                  <a:pt x="171450" y="375557"/>
                </a:cubicBezTo>
                <a:lnTo>
                  <a:pt x="146957" y="391886"/>
                </a:lnTo>
                <a:cubicBezTo>
                  <a:pt x="107169" y="451570"/>
                  <a:pt x="155742" y="376514"/>
                  <a:pt x="114300" y="449036"/>
                </a:cubicBezTo>
                <a:cubicBezTo>
                  <a:pt x="109432" y="457555"/>
                  <a:pt x="103414" y="465365"/>
                  <a:pt x="97971" y="473529"/>
                </a:cubicBezTo>
                <a:cubicBezTo>
                  <a:pt x="77452" y="535086"/>
                  <a:pt x="105130" y="459212"/>
                  <a:pt x="73479" y="522514"/>
                </a:cubicBezTo>
                <a:cubicBezTo>
                  <a:pt x="69630" y="530211"/>
                  <a:pt x="69163" y="539310"/>
                  <a:pt x="65314" y="547007"/>
                </a:cubicBezTo>
                <a:cubicBezTo>
                  <a:pt x="60926" y="555783"/>
                  <a:pt x="53374" y="562724"/>
                  <a:pt x="48986" y="571500"/>
                </a:cubicBezTo>
                <a:cubicBezTo>
                  <a:pt x="42458" y="584555"/>
                  <a:pt x="36147" y="616435"/>
                  <a:pt x="32657" y="628650"/>
                </a:cubicBezTo>
                <a:cubicBezTo>
                  <a:pt x="30293" y="636925"/>
                  <a:pt x="27214" y="644979"/>
                  <a:pt x="24493" y="653143"/>
                </a:cubicBezTo>
                <a:cubicBezTo>
                  <a:pt x="21772" y="677636"/>
                  <a:pt x="20076" y="702264"/>
                  <a:pt x="16329" y="726621"/>
                </a:cubicBezTo>
                <a:cubicBezTo>
                  <a:pt x="13400" y="745657"/>
                  <a:pt x="6096" y="765484"/>
                  <a:pt x="0" y="783771"/>
                </a:cubicBezTo>
                <a:cubicBezTo>
                  <a:pt x="2721" y="808264"/>
                  <a:pt x="-258" y="834090"/>
                  <a:pt x="8164" y="857250"/>
                </a:cubicBezTo>
                <a:cubicBezTo>
                  <a:pt x="11517" y="866472"/>
                  <a:pt x="23690" y="869594"/>
                  <a:pt x="32657" y="873579"/>
                </a:cubicBezTo>
                <a:cubicBezTo>
                  <a:pt x="48385" y="880569"/>
                  <a:pt x="81643" y="889907"/>
                  <a:pt x="81643" y="889907"/>
                </a:cubicBezTo>
                <a:cubicBezTo>
                  <a:pt x="97972" y="900793"/>
                  <a:pt x="112012" y="916358"/>
                  <a:pt x="130629" y="922564"/>
                </a:cubicBezTo>
                <a:cubicBezTo>
                  <a:pt x="146957" y="928007"/>
                  <a:pt x="165293" y="929346"/>
                  <a:pt x="179614" y="938893"/>
                </a:cubicBezTo>
                <a:cubicBezTo>
                  <a:pt x="187778" y="944336"/>
                  <a:pt x="194709" y="952401"/>
                  <a:pt x="204107" y="955221"/>
                </a:cubicBezTo>
                <a:cubicBezTo>
                  <a:pt x="222539" y="960751"/>
                  <a:pt x="242207" y="960664"/>
                  <a:pt x="261257" y="963386"/>
                </a:cubicBezTo>
                <a:lnTo>
                  <a:pt x="947057" y="947057"/>
                </a:lnTo>
                <a:cubicBezTo>
                  <a:pt x="974393" y="946185"/>
                  <a:pt x="1001645" y="942901"/>
                  <a:pt x="1028700" y="938893"/>
                </a:cubicBezTo>
                <a:cubicBezTo>
                  <a:pt x="1075172" y="932008"/>
                  <a:pt x="1120747" y="919074"/>
                  <a:pt x="1167493" y="914400"/>
                </a:cubicBezTo>
                <a:cubicBezTo>
                  <a:pt x="1295513" y="901598"/>
                  <a:pt x="1204058" y="912543"/>
                  <a:pt x="1298121" y="898071"/>
                </a:cubicBezTo>
                <a:cubicBezTo>
                  <a:pt x="1317141" y="895145"/>
                  <a:pt x="1336338" y="893349"/>
                  <a:pt x="1355271" y="889907"/>
                </a:cubicBezTo>
                <a:cubicBezTo>
                  <a:pt x="1366311" y="887900"/>
                  <a:pt x="1376975" y="884177"/>
                  <a:pt x="1387929" y="881743"/>
                </a:cubicBezTo>
                <a:cubicBezTo>
                  <a:pt x="1401475" y="878733"/>
                  <a:pt x="1415363" y="877230"/>
                  <a:pt x="1428750" y="873579"/>
                </a:cubicBezTo>
                <a:cubicBezTo>
                  <a:pt x="1445355" y="869050"/>
                  <a:pt x="1477736" y="857250"/>
                  <a:pt x="1477736" y="857250"/>
                </a:cubicBezTo>
                <a:cubicBezTo>
                  <a:pt x="1493342" y="846846"/>
                  <a:pt x="1517050" y="833353"/>
                  <a:pt x="1526721" y="816429"/>
                </a:cubicBezTo>
                <a:cubicBezTo>
                  <a:pt x="1532288" y="806686"/>
                  <a:pt x="1531803" y="794560"/>
                  <a:pt x="1534886" y="783771"/>
                </a:cubicBezTo>
                <a:cubicBezTo>
                  <a:pt x="1537250" y="775497"/>
                  <a:pt x="1540329" y="767443"/>
                  <a:pt x="1543050" y="759279"/>
                </a:cubicBezTo>
                <a:cubicBezTo>
                  <a:pt x="1540329" y="579665"/>
                  <a:pt x="1540091" y="399996"/>
                  <a:pt x="1534886" y="220436"/>
                </a:cubicBezTo>
                <a:cubicBezTo>
                  <a:pt x="1534299" y="200195"/>
                  <a:pt x="1500061" y="150955"/>
                  <a:pt x="1494064" y="146957"/>
                </a:cubicBezTo>
                <a:lnTo>
                  <a:pt x="1469571" y="130629"/>
                </a:lnTo>
                <a:cubicBezTo>
                  <a:pt x="1464128" y="122465"/>
                  <a:pt x="1460181" y="113074"/>
                  <a:pt x="1453243" y="106136"/>
                </a:cubicBezTo>
                <a:cubicBezTo>
                  <a:pt x="1433835" y="86728"/>
                  <a:pt x="1404018" y="81564"/>
                  <a:pt x="1379764" y="73479"/>
                </a:cubicBezTo>
                <a:lnTo>
                  <a:pt x="1306286" y="48986"/>
                </a:lnTo>
                <a:lnTo>
                  <a:pt x="1281793" y="40821"/>
                </a:lnTo>
                <a:cubicBezTo>
                  <a:pt x="1273629" y="38100"/>
                  <a:pt x="1264461" y="37431"/>
                  <a:pt x="1257300" y="32657"/>
                </a:cubicBezTo>
                <a:cubicBezTo>
                  <a:pt x="1238495" y="20121"/>
                  <a:pt x="1230847" y="11920"/>
                  <a:pt x="1208314" y="8164"/>
                </a:cubicBezTo>
                <a:cubicBezTo>
                  <a:pt x="1200261" y="6822"/>
                  <a:pt x="1174297" y="1361"/>
                  <a:pt x="1167493" y="0"/>
                </a:cubicBezTo>
                <a:close/>
              </a:path>
            </a:pathLst>
          </a:custGeom>
          <a:solidFill>
            <a:schemeClr val="accent3"/>
          </a:solidFill>
          <a:ln w="9525" cap="flat" cmpd="sng" algn="ctr">
            <a:solidFill>
              <a:schemeClr val="bg1"/>
            </a:solidFill>
            <a:prstDash val="solid"/>
            <a:miter lim="800000"/>
            <a:headEnd type="none" w="med" len="med"/>
            <a:tailEnd type="none" w="med" len="med"/>
          </a:ln>
          <a:effectLst/>
        </p:spPr>
        <p:txBody>
          <a:bodyPr wrap="none"/>
          <a:lstStyle/>
          <a:p>
            <a:pPr>
              <a:defRPr/>
            </a:pPr>
            <a:endParaRPr lang="en-US"/>
          </a:p>
        </p:txBody>
      </p:sp>
      <p:sp>
        <p:nvSpPr>
          <p:cNvPr id="18" name="Freeform 17"/>
          <p:cNvSpPr/>
          <p:nvPr/>
        </p:nvSpPr>
        <p:spPr bwMode="auto">
          <a:xfrm>
            <a:off x="2376488" y="2743200"/>
            <a:ext cx="2816225" cy="1489075"/>
          </a:xfrm>
          <a:custGeom>
            <a:avLst/>
            <a:gdLst>
              <a:gd name="connsiteX0" fmla="*/ 751114 w 2816679"/>
              <a:gd name="connsiteY0" fmla="*/ 36452 h 1489729"/>
              <a:gd name="connsiteX1" fmla="*/ 751114 w 2816679"/>
              <a:gd name="connsiteY1" fmla="*/ 36452 h 1489729"/>
              <a:gd name="connsiteX2" fmla="*/ 653143 w 2816679"/>
              <a:gd name="connsiteY2" fmla="*/ 77274 h 1489729"/>
              <a:gd name="connsiteX3" fmla="*/ 579664 w 2816679"/>
              <a:gd name="connsiteY3" fmla="*/ 142588 h 1489729"/>
              <a:gd name="connsiteX4" fmla="*/ 555171 w 2816679"/>
              <a:gd name="connsiteY4" fmla="*/ 150752 h 1489729"/>
              <a:gd name="connsiteX5" fmla="*/ 506186 w 2816679"/>
              <a:gd name="connsiteY5" fmla="*/ 191574 h 1489729"/>
              <a:gd name="connsiteX6" fmla="*/ 457200 w 2816679"/>
              <a:gd name="connsiteY6" fmla="*/ 224231 h 1489729"/>
              <a:gd name="connsiteX7" fmla="*/ 432707 w 2816679"/>
              <a:gd name="connsiteY7" fmla="*/ 240560 h 1489729"/>
              <a:gd name="connsiteX8" fmla="*/ 408214 w 2816679"/>
              <a:gd name="connsiteY8" fmla="*/ 265052 h 1489729"/>
              <a:gd name="connsiteX9" fmla="*/ 359229 w 2816679"/>
              <a:gd name="connsiteY9" fmla="*/ 297710 h 1489729"/>
              <a:gd name="connsiteX10" fmla="*/ 334736 w 2816679"/>
              <a:gd name="connsiteY10" fmla="*/ 314038 h 1489729"/>
              <a:gd name="connsiteX11" fmla="*/ 293914 w 2816679"/>
              <a:gd name="connsiteY11" fmla="*/ 363024 h 1489729"/>
              <a:gd name="connsiteX12" fmla="*/ 269421 w 2816679"/>
              <a:gd name="connsiteY12" fmla="*/ 395681 h 1489729"/>
              <a:gd name="connsiteX13" fmla="*/ 261257 w 2816679"/>
              <a:gd name="connsiteY13" fmla="*/ 420174 h 1489729"/>
              <a:gd name="connsiteX14" fmla="*/ 212271 w 2816679"/>
              <a:gd name="connsiteY14" fmla="*/ 493652 h 1489729"/>
              <a:gd name="connsiteX15" fmla="*/ 195943 w 2816679"/>
              <a:gd name="connsiteY15" fmla="*/ 518145 h 1489729"/>
              <a:gd name="connsiteX16" fmla="*/ 163286 w 2816679"/>
              <a:gd name="connsiteY16" fmla="*/ 567131 h 1489729"/>
              <a:gd name="connsiteX17" fmla="*/ 138793 w 2816679"/>
              <a:gd name="connsiteY17" fmla="*/ 616117 h 1489729"/>
              <a:gd name="connsiteX18" fmla="*/ 130629 w 2816679"/>
              <a:gd name="connsiteY18" fmla="*/ 640610 h 1489729"/>
              <a:gd name="connsiteX19" fmla="*/ 97971 w 2816679"/>
              <a:gd name="connsiteY19" fmla="*/ 673267 h 1489729"/>
              <a:gd name="connsiteX20" fmla="*/ 81643 w 2816679"/>
              <a:gd name="connsiteY20" fmla="*/ 697760 h 1489729"/>
              <a:gd name="connsiteX21" fmla="*/ 57150 w 2816679"/>
              <a:gd name="connsiteY21" fmla="*/ 754910 h 1489729"/>
              <a:gd name="connsiteX22" fmla="*/ 32657 w 2816679"/>
              <a:gd name="connsiteY22" fmla="*/ 812060 h 1489729"/>
              <a:gd name="connsiteX23" fmla="*/ 8164 w 2816679"/>
              <a:gd name="connsiteY23" fmla="*/ 885538 h 1489729"/>
              <a:gd name="connsiteX24" fmla="*/ 0 w 2816679"/>
              <a:gd name="connsiteY24" fmla="*/ 910031 h 1489729"/>
              <a:gd name="connsiteX25" fmla="*/ 8164 w 2816679"/>
              <a:gd name="connsiteY25" fmla="*/ 1269260 h 1489729"/>
              <a:gd name="connsiteX26" fmla="*/ 24493 w 2816679"/>
              <a:gd name="connsiteY26" fmla="*/ 1293752 h 1489729"/>
              <a:gd name="connsiteX27" fmla="*/ 48986 w 2816679"/>
              <a:gd name="connsiteY27" fmla="*/ 1326410 h 1489729"/>
              <a:gd name="connsiteX28" fmla="*/ 89807 w 2816679"/>
              <a:gd name="connsiteY28" fmla="*/ 1383560 h 1489729"/>
              <a:gd name="connsiteX29" fmla="*/ 138793 w 2816679"/>
              <a:gd name="connsiteY29" fmla="*/ 1399888 h 1489729"/>
              <a:gd name="connsiteX30" fmla="*/ 334736 w 2816679"/>
              <a:gd name="connsiteY30" fmla="*/ 1416217 h 1489729"/>
              <a:gd name="connsiteX31" fmla="*/ 440871 w 2816679"/>
              <a:gd name="connsiteY31" fmla="*/ 1424381 h 1489729"/>
              <a:gd name="connsiteX32" fmla="*/ 473529 w 2816679"/>
              <a:gd name="connsiteY32" fmla="*/ 1432545 h 1489729"/>
              <a:gd name="connsiteX33" fmla="*/ 498021 w 2816679"/>
              <a:gd name="connsiteY33" fmla="*/ 1440710 h 1489729"/>
              <a:gd name="connsiteX34" fmla="*/ 555171 w 2816679"/>
              <a:gd name="connsiteY34" fmla="*/ 1448874 h 1489729"/>
              <a:gd name="connsiteX35" fmla="*/ 587829 w 2816679"/>
              <a:gd name="connsiteY35" fmla="*/ 1465202 h 1489729"/>
              <a:gd name="connsiteX36" fmla="*/ 612321 w 2816679"/>
              <a:gd name="connsiteY36" fmla="*/ 1481531 h 1489729"/>
              <a:gd name="connsiteX37" fmla="*/ 677636 w 2816679"/>
              <a:gd name="connsiteY37" fmla="*/ 1489695 h 1489729"/>
              <a:gd name="connsiteX38" fmla="*/ 1175657 w 2816679"/>
              <a:gd name="connsiteY38" fmla="*/ 1473367 h 1489729"/>
              <a:gd name="connsiteX39" fmla="*/ 1200150 w 2816679"/>
              <a:gd name="connsiteY39" fmla="*/ 1465202 h 1489729"/>
              <a:gd name="connsiteX40" fmla="*/ 1240971 w 2816679"/>
              <a:gd name="connsiteY40" fmla="*/ 1457038 h 1489729"/>
              <a:gd name="connsiteX41" fmla="*/ 1289957 w 2816679"/>
              <a:gd name="connsiteY41" fmla="*/ 1448874 h 1489729"/>
              <a:gd name="connsiteX42" fmla="*/ 1338943 w 2816679"/>
              <a:gd name="connsiteY42" fmla="*/ 1432545 h 1489729"/>
              <a:gd name="connsiteX43" fmla="*/ 1363436 w 2816679"/>
              <a:gd name="connsiteY43" fmla="*/ 1424381 h 1489729"/>
              <a:gd name="connsiteX44" fmla="*/ 1412421 w 2816679"/>
              <a:gd name="connsiteY44" fmla="*/ 1399888 h 1489729"/>
              <a:gd name="connsiteX45" fmla="*/ 1436914 w 2816679"/>
              <a:gd name="connsiteY45" fmla="*/ 1383560 h 1489729"/>
              <a:gd name="connsiteX46" fmla="*/ 1485900 w 2816679"/>
              <a:gd name="connsiteY46" fmla="*/ 1367231 h 1489729"/>
              <a:gd name="connsiteX47" fmla="*/ 1534886 w 2816679"/>
              <a:gd name="connsiteY47" fmla="*/ 1342738 h 1489729"/>
              <a:gd name="connsiteX48" fmla="*/ 1559379 w 2816679"/>
              <a:gd name="connsiteY48" fmla="*/ 1326410 h 1489729"/>
              <a:gd name="connsiteX49" fmla="*/ 1583871 w 2816679"/>
              <a:gd name="connsiteY49" fmla="*/ 1318245 h 1489729"/>
              <a:gd name="connsiteX50" fmla="*/ 1608364 w 2816679"/>
              <a:gd name="connsiteY50" fmla="*/ 1301917 h 1489729"/>
              <a:gd name="connsiteX51" fmla="*/ 1632857 w 2816679"/>
              <a:gd name="connsiteY51" fmla="*/ 1293752 h 1489729"/>
              <a:gd name="connsiteX52" fmla="*/ 1706336 w 2816679"/>
              <a:gd name="connsiteY52" fmla="*/ 1252931 h 1489729"/>
              <a:gd name="connsiteX53" fmla="*/ 1730829 w 2816679"/>
              <a:gd name="connsiteY53" fmla="*/ 1236602 h 1489729"/>
              <a:gd name="connsiteX54" fmla="*/ 1755321 w 2816679"/>
              <a:gd name="connsiteY54" fmla="*/ 1228438 h 1489729"/>
              <a:gd name="connsiteX55" fmla="*/ 1804307 w 2816679"/>
              <a:gd name="connsiteY55" fmla="*/ 1179452 h 1489729"/>
              <a:gd name="connsiteX56" fmla="*/ 1828800 w 2816679"/>
              <a:gd name="connsiteY56" fmla="*/ 1130467 h 1489729"/>
              <a:gd name="connsiteX57" fmla="*/ 1853293 w 2816679"/>
              <a:gd name="connsiteY57" fmla="*/ 1081481 h 1489729"/>
              <a:gd name="connsiteX58" fmla="*/ 1885950 w 2816679"/>
              <a:gd name="connsiteY58" fmla="*/ 1040660 h 1489729"/>
              <a:gd name="connsiteX59" fmla="*/ 1894114 w 2816679"/>
              <a:gd name="connsiteY59" fmla="*/ 1016167 h 1489729"/>
              <a:gd name="connsiteX60" fmla="*/ 1910443 w 2816679"/>
              <a:gd name="connsiteY60" fmla="*/ 991674 h 1489729"/>
              <a:gd name="connsiteX61" fmla="*/ 1959429 w 2816679"/>
              <a:gd name="connsiteY61" fmla="*/ 942688 h 1489729"/>
              <a:gd name="connsiteX62" fmla="*/ 2000250 w 2816679"/>
              <a:gd name="connsiteY62" fmla="*/ 893702 h 1489729"/>
              <a:gd name="connsiteX63" fmla="*/ 2024743 w 2816679"/>
              <a:gd name="connsiteY63" fmla="*/ 877374 h 1489729"/>
              <a:gd name="connsiteX64" fmla="*/ 2073729 w 2816679"/>
              <a:gd name="connsiteY64" fmla="*/ 844717 h 1489729"/>
              <a:gd name="connsiteX65" fmla="*/ 2147207 w 2816679"/>
              <a:gd name="connsiteY65" fmla="*/ 812060 h 1489729"/>
              <a:gd name="connsiteX66" fmla="*/ 2179864 w 2816679"/>
              <a:gd name="connsiteY66" fmla="*/ 795731 h 1489729"/>
              <a:gd name="connsiteX67" fmla="*/ 2220686 w 2816679"/>
              <a:gd name="connsiteY67" fmla="*/ 787567 h 1489729"/>
              <a:gd name="connsiteX68" fmla="*/ 2269671 w 2816679"/>
              <a:gd name="connsiteY68" fmla="*/ 771238 h 1489729"/>
              <a:gd name="connsiteX69" fmla="*/ 2302329 w 2816679"/>
              <a:gd name="connsiteY69" fmla="*/ 763074 h 1489729"/>
              <a:gd name="connsiteX70" fmla="*/ 2351314 w 2816679"/>
              <a:gd name="connsiteY70" fmla="*/ 746745 h 1489729"/>
              <a:gd name="connsiteX71" fmla="*/ 2392136 w 2816679"/>
              <a:gd name="connsiteY71" fmla="*/ 738581 h 1489729"/>
              <a:gd name="connsiteX72" fmla="*/ 2416629 w 2816679"/>
              <a:gd name="connsiteY72" fmla="*/ 730417 h 1489729"/>
              <a:gd name="connsiteX73" fmla="*/ 2449286 w 2816679"/>
              <a:gd name="connsiteY73" fmla="*/ 722252 h 1489729"/>
              <a:gd name="connsiteX74" fmla="*/ 2555421 w 2816679"/>
              <a:gd name="connsiteY74" fmla="*/ 705924 h 1489729"/>
              <a:gd name="connsiteX75" fmla="*/ 2645229 w 2816679"/>
              <a:gd name="connsiteY75" fmla="*/ 681431 h 1489729"/>
              <a:gd name="connsiteX76" fmla="*/ 2718707 w 2816679"/>
              <a:gd name="connsiteY76" fmla="*/ 648774 h 1489729"/>
              <a:gd name="connsiteX77" fmla="*/ 2743200 w 2816679"/>
              <a:gd name="connsiteY77" fmla="*/ 640610 h 1489729"/>
              <a:gd name="connsiteX78" fmla="*/ 2775857 w 2816679"/>
              <a:gd name="connsiteY78" fmla="*/ 616117 h 1489729"/>
              <a:gd name="connsiteX79" fmla="*/ 2800350 w 2816679"/>
              <a:gd name="connsiteY79" fmla="*/ 599788 h 1489729"/>
              <a:gd name="connsiteX80" fmla="*/ 2816679 w 2816679"/>
              <a:gd name="connsiteY80" fmla="*/ 575295 h 1489729"/>
              <a:gd name="connsiteX81" fmla="*/ 2808514 w 2816679"/>
              <a:gd name="connsiteY81" fmla="*/ 501817 h 1489729"/>
              <a:gd name="connsiteX82" fmla="*/ 2792186 w 2816679"/>
              <a:gd name="connsiteY82" fmla="*/ 452831 h 1489729"/>
              <a:gd name="connsiteX83" fmla="*/ 2784021 w 2816679"/>
              <a:gd name="connsiteY83" fmla="*/ 412010 h 1489729"/>
              <a:gd name="connsiteX84" fmla="*/ 2767693 w 2816679"/>
              <a:gd name="connsiteY84" fmla="*/ 379352 h 1489729"/>
              <a:gd name="connsiteX85" fmla="*/ 2759529 w 2816679"/>
              <a:gd name="connsiteY85" fmla="*/ 354860 h 1489729"/>
              <a:gd name="connsiteX86" fmla="*/ 2735036 w 2816679"/>
              <a:gd name="connsiteY86" fmla="*/ 330367 h 1489729"/>
              <a:gd name="connsiteX87" fmla="*/ 2702379 w 2816679"/>
              <a:gd name="connsiteY87" fmla="*/ 281381 h 1489729"/>
              <a:gd name="connsiteX88" fmla="*/ 2620736 w 2816679"/>
              <a:gd name="connsiteY88" fmla="*/ 224231 h 1489729"/>
              <a:gd name="connsiteX89" fmla="*/ 2596243 w 2816679"/>
              <a:gd name="connsiteY89" fmla="*/ 207902 h 1489729"/>
              <a:gd name="connsiteX90" fmla="*/ 2563586 w 2816679"/>
              <a:gd name="connsiteY90" fmla="*/ 199738 h 1489729"/>
              <a:gd name="connsiteX91" fmla="*/ 2530929 w 2816679"/>
              <a:gd name="connsiteY91" fmla="*/ 183410 h 1489729"/>
              <a:gd name="connsiteX92" fmla="*/ 2473779 w 2816679"/>
              <a:gd name="connsiteY92" fmla="*/ 175245 h 1489729"/>
              <a:gd name="connsiteX93" fmla="*/ 2449286 w 2816679"/>
              <a:gd name="connsiteY93" fmla="*/ 167081 h 1489729"/>
              <a:gd name="connsiteX94" fmla="*/ 2408464 w 2816679"/>
              <a:gd name="connsiteY94" fmla="*/ 150752 h 1489729"/>
              <a:gd name="connsiteX95" fmla="*/ 2318657 w 2816679"/>
              <a:gd name="connsiteY95" fmla="*/ 142588 h 1489729"/>
              <a:gd name="connsiteX96" fmla="*/ 2212521 w 2816679"/>
              <a:gd name="connsiteY96" fmla="*/ 109931 h 1489729"/>
              <a:gd name="connsiteX97" fmla="*/ 2188029 w 2816679"/>
              <a:gd name="connsiteY97" fmla="*/ 101767 h 1489729"/>
              <a:gd name="connsiteX98" fmla="*/ 2155371 w 2816679"/>
              <a:gd name="connsiteY98" fmla="*/ 85438 h 1489729"/>
              <a:gd name="connsiteX99" fmla="*/ 2073729 w 2816679"/>
              <a:gd name="connsiteY99" fmla="*/ 77274 h 1489729"/>
              <a:gd name="connsiteX100" fmla="*/ 1992086 w 2816679"/>
              <a:gd name="connsiteY100" fmla="*/ 52781 h 1489729"/>
              <a:gd name="connsiteX101" fmla="*/ 1820636 w 2816679"/>
              <a:gd name="connsiteY101" fmla="*/ 36452 h 1489729"/>
              <a:gd name="connsiteX102" fmla="*/ 1722664 w 2816679"/>
              <a:gd name="connsiteY102" fmla="*/ 28288 h 1489729"/>
              <a:gd name="connsiteX103" fmla="*/ 808264 w 2816679"/>
              <a:gd name="connsiteY103" fmla="*/ 28288 h 1489729"/>
              <a:gd name="connsiteX104" fmla="*/ 775607 w 2816679"/>
              <a:gd name="connsiteY104" fmla="*/ 36452 h 1489729"/>
              <a:gd name="connsiteX105" fmla="*/ 751114 w 2816679"/>
              <a:gd name="connsiteY105" fmla="*/ 36452 h 148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816679" h="1489729">
                <a:moveTo>
                  <a:pt x="751114" y="36452"/>
                </a:moveTo>
                <a:lnTo>
                  <a:pt x="751114" y="36452"/>
                </a:lnTo>
                <a:cubicBezTo>
                  <a:pt x="746489" y="38187"/>
                  <a:pt x="668866" y="64695"/>
                  <a:pt x="653143" y="77274"/>
                </a:cubicBezTo>
                <a:cubicBezTo>
                  <a:pt x="617078" y="106126"/>
                  <a:pt x="614933" y="124954"/>
                  <a:pt x="579664" y="142588"/>
                </a:cubicBezTo>
                <a:cubicBezTo>
                  <a:pt x="571967" y="146437"/>
                  <a:pt x="563335" y="148031"/>
                  <a:pt x="555171" y="150752"/>
                </a:cubicBezTo>
                <a:cubicBezTo>
                  <a:pt x="467628" y="209118"/>
                  <a:pt x="600507" y="118214"/>
                  <a:pt x="506186" y="191574"/>
                </a:cubicBezTo>
                <a:cubicBezTo>
                  <a:pt x="490695" y="203622"/>
                  <a:pt x="473529" y="213345"/>
                  <a:pt x="457200" y="224231"/>
                </a:cubicBezTo>
                <a:cubicBezTo>
                  <a:pt x="449036" y="229674"/>
                  <a:pt x="439646" y="233622"/>
                  <a:pt x="432707" y="240560"/>
                </a:cubicBezTo>
                <a:cubicBezTo>
                  <a:pt x="424543" y="248724"/>
                  <a:pt x="417328" y="257963"/>
                  <a:pt x="408214" y="265052"/>
                </a:cubicBezTo>
                <a:cubicBezTo>
                  <a:pt x="392723" y="277100"/>
                  <a:pt x="375557" y="286824"/>
                  <a:pt x="359229" y="297710"/>
                </a:cubicBezTo>
                <a:lnTo>
                  <a:pt x="334736" y="314038"/>
                </a:lnTo>
                <a:cubicBezTo>
                  <a:pt x="298646" y="368172"/>
                  <a:pt x="341062" y="308019"/>
                  <a:pt x="293914" y="363024"/>
                </a:cubicBezTo>
                <a:cubicBezTo>
                  <a:pt x="285059" y="373355"/>
                  <a:pt x="277585" y="384795"/>
                  <a:pt x="269421" y="395681"/>
                </a:cubicBezTo>
                <a:cubicBezTo>
                  <a:pt x="266700" y="403845"/>
                  <a:pt x="265436" y="412651"/>
                  <a:pt x="261257" y="420174"/>
                </a:cubicBezTo>
                <a:cubicBezTo>
                  <a:pt x="261239" y="420206"/>
                  <a:pt x="220446" y="481390"/>
                  <a:pt x="212271" y="493652"/>
                </a:cubicBezTo>
                <a:cubicBezTo>
                  <a:pt x="206828" y="501816"/>
                  <a:pt x="199046" y="508836"/>
                  <a:pt x="195943" y="518145"/>
                </a:cubicBezTo>
                <a:cubicBezTo>
                  <a:pt x="184128" y="553592"/>
                  <a:pt x="193864" y="536553"/>
                  <a:pt x="163286" y="567131"/>
                </a:cubicBezTo>
                <a:cubicBezTo>
                  <a:pt x="142761" y="628702"/>
                  <a:pt x="170449" y="552802"/>
                  <a:pt x="138793" y="616117"/>
                </a:cubicBezTo>
                <a:cubicBezTo>
                  <a:pt x="134944" y="623814"/>
                  <a:pt x="135631" y="633607"/>
                  <a:pt x="130629" y="640610"/>
                </a:cubicBezTo>
                <a:cubicBezTo>
                  <a:pt x="121681" y="653137"/>
                  <a:pt x="107990" y="661578"/>
                  <a:pt x="97971" y="673267"/>
                </a:cubicBezTo>
                <a:cubicBezTo>
                  <a:pt x="91585" y="680717"/>
                  <a:pt x="87086" y="689596"/>
                  <a:pt x="81643" y="697760"/>
                </a:cubicBezTo>
                <a:cubicBezTo>
                  <a:pt x="58205" y="791515"/>
                  <a:pt x="90979" y="675976"/>
                  <a:pt x="57150" y="754910"/>
                </a:cubicBezTo>
                <a:cubicBezTo>
                  <a:pt x="25517" y="828719"/>
                  <a:pt x="73652" y="750568"/>
                  <a:pt x="32657" y="812060"/>
                </a:cubicBezTo>
                <a:lnTo>
                  <a:pt x="8164" y="885538"/>
                </a:lnTo>
                <a:lnTo>
                  <a:pt x="0" y="910031"/>
                </a:lnTo>
                <a:cubicBezTo>
                  <a:pt x="2721" y="1029774"/>
                  <a:pt x="534" y="1149729"/>
                  <a:pt x="8164" y="1269260"/>
                </a:cubicBezTo>
                <a:cubicBezTo>
                  <a:pt x="8789" y="1279052"/>
                  <a:pt x="18790" y="1285768"/>
                  <a:pt x="24493" y="1293752"/>
                </a:cubicBezTo>
                <a:cubicBezTo>
                  <a:pt x="32402" y="1304825"/>
                  <a:pt x="41077" y="1315337"/>
                  <a:pt x="48986" y="1326410"/>
                </a:cubicBezTo>
                <a:cubicBezTo>
                  <a:pt x="56202" y="1336513"/>
                  <a:pt x="82531" y="1378709"/>
                  <a:pt x="89807" y="1383560"/>
                </a:cubicBezTo>
                <a:cubicBezTo>
                  <a:pt x="104128" y="1393107"/>
                  <a:pt x="122464" y="1394445"/>
                  <a:pt x="138793" y="1399888"/>
                </a:cubicBezTo>
                <a:cubicBezTo>
                  <a:pt x="218670" y="1426513"/>
                  <a:pt x="147342" y="1405194"/>
                  <a:pt x="334736" y="1416217"/>
                </a:cubicBezTo>
                <a:cubicBezTo>
                  <a:pt x="370158" y="1418301"/>
                  <a:pt x="405493" y="1421660"/>
                  <a:pt x="440871" y="1424381"/>
                </a:cubicBezTo>
                <a:cubicBezTo>
                  <a:pt x="451757" y="1427102"/>
                  <a:pt x="462740" y="1429462"/>
                  <a:pt x="473529" y="1432545"/>
                </a:cubicBezTo>
                <a:cubicBezTo>
                  <a:pt x="481804" y="1434909"/>
                  <a:pt x="489582" y="1439022"/>
                  <a:pt x="498021" y="1440710"/>
                </a:cubicBezTo>
                <a:cubicBezTo>
                  <a:pt x="516891" y="1444484"/>
                  <a:pt x="536121" y="1446153"/>
                  <a:pt x="555171" y="1448874"/>
                </a:cubicBezTo>
                <a:cubicBezTo>
                  <a:pt x="566057" y="1454317"/>
                  <a:pt x="577262" y="1459164"/>
                  <a:pt x="587829" y="1465202"/>
                </a:cubicBezTo>
                <a:cubicBezTo>
                  <a:pt x="596348" y="1470070"/>
                  <a:pt x="602855" y="1478949"/>
                  <a:pt x="612321" y="1481531"/>
                </a:cubicBezTo>
                <a:cubicBezTo>
                  <a:pt x="633489" y="1487304"/>
                  <a:pt x="655864" y="1486974"/>
                  <a:pt x="677636" y="1489695"/>
                </a:cubicBezTo>
                <a:cubicBezTo>
                  <a:pt x="684445" y="1489559"/>
                  <a:pt x="1045603" y="1491947"/>
                  <a:pt x="1175657" y="1473367"/>
                </a:cubicBezTo>
                <a:cubicBezTo>
                  <a:pt x="1184177" y="1472150"/>
                  <a:pt x="1191801" y="1467289"/>
                  <a:pt x="1200150" y="1465202"/>
                </a:cubicBezTo>
                <a:cubicBezTo>
                  <a:pt x="1213612" y="1461836"/>
                  <a:pt x="1227318" y="1459520"/>
                  <a:pt x="1240971" y="1457038"/>
                </a:cubicBezTo>
                <a:cubicBezTo>
                  <a:pt x="1257258" y="1454077"/>
                  <a:pt x="1273897" y="1452889"/>
                  <a:pt x="1289957" y="1448874"/>
                </a:cubicBezTo>
                <a:cubicBezTo>
                  <a:pt x="1306655" y="1444699"/>
                  <a:pt x="1322614" y="1437988"/>
                  <a:pt x="1338943" y="1432545"/>
                </a:cubicBezTo>
                <a:lnTo>
                  <a:pt x="1363436" y="1424381"/>
                </a:lnTo>
                <a:cubicBezTo>
                  <a:pt x="1433622" y="1377589"/>
                  <a:pt x="1344826" y="1433685"/>
                  <a:pt x="1412421" y="1399888"/>
                </a:cubicBezTo>
                <a:cubicBezTo>
                  <a:pt x="1421197" y="1395500"/>
                  <a:pt x="1427947" y="1387545"/>
                  <a:pt x="1436914" y="1383560"/>
                </a:cubicBezTo>
                <a:cubicBezTo>
                  <a:pt x="1452643" y="1376570"/>
                  <a:pt x="1485900" y="1367231"/>
                  <a:pt x="1485900" y="1367231"/>
                </a:cubicBezTo>
                <a:cubicBezTo>
                  <a:pt x="1556085" y="1320440"/>
                  <a:pt x="1467291" y="1376534"/>
                  <a:pt x="1534886" y="1342738"/>
                </a:cubicBezTo>
                <a:cubicBezTo>
                  <a:pt x="1543662" y="1338350"/>
                  <a:pt x="1550603" y="1330798"/>
                  <a:pt x="1559379" y="1326410"/>
                </a:cubicBezTo>
                <a:cubicBezTo>
                  <a:pt x="1567076" y="1322561"/>
                  <a:pt x="1576174" y="1322094"/>
                  <a:pt x="1583871" y="1318245"/>
                </a:cubicBezTo>
                <a:cubicBezTo>
                  <a:pt x="1592647" y="1313857"/>
                  <a:pt x="1599588" y="1306305"/>
                  <a:pt x="1608364" y="1301917"/>
                </a:cubicBezTo>
                <a:cubicBezTo>
                  <a:pt x="1616061" y="1298068"/>
                  <a:pt x="1625334" y="1297931"/>
                  <a:pt x="1632857" y="1293752"/>
                </a:cubicBezTo>
                <a:cubicBezTo>
                  <a:pt x="1717072" y="1246966"/>
                  <a:pt x="1650917" y="1271403"/>
                  <a:pt x="1706336" y="1252931"/>
                </a:cubicBezTo>
                <a:cubicBezTo>
                  <a:pt x="1714500" y="1247488"/>
                  <a:pt x="1722053" y="1240990"/>
                  <a:pt x="1730829" y="1236602"/>
                </a:cubicBezTo>
                <a:cubicBezTo>
                  <a:pt x="1738526" y="1232753"/>
                  <a:pt x="1748528" y="1233721"/>
                  <a:pt x="1755321" y="1228438"/>
                </a:cubicBezTo>
                <a:cubicBezTo>
                  <a:pt x="1773549" y="1214261"/>
                  <a:pt x="1804307" y="1179452"/>
                  <a:pt x="1804307" y="1179452"/>
                </a:cubicBezTo>
                <a:cubicBezTo>
                  <a:pt x="1824828" y="1117888"/>
                  <a:pt x="1797145" y="1193776"/>
                  <a:pt x="1828800" y="1130467"/>
                </a:cubicBezTo>
                <a:cubicBezTo>
                  <a:pt x="1862602" y="1062863"/>
                  <a:pt x="1806496" y="1151675"/>
                  <a:pt x="1853293" y="1081481"/>
                </a:cubicBezTo>
                <a:cubicBezTo>
                  <a:pt x="1873814" y="1019917"/>
                  <a:pt x="1843746" y="1093415"/>
                  <a:pt x="1885950" y="1040660"/>
                </a:cubicBezTo>
                <a:cubicBezTo>
                  <a:pt x="1891326" y="1033940"/>
                  <a:pt x="1890265" y="1023864"/>
                  <a:pt x="1894114" y="1016167"/>
                </a:cubicBezTo>
                <a:cubicBezTo>
                  <a:pt x="1898502" y="1007391"/>
                  <a:pt x="1903924" y="999008"/>
                  <a:pt x="1910443" y="991674"/>
                </a:cubicBezTo>
                <a:cubicBezTo>
                  <a:pt x="1925785" y="974415"/>
                  <a:pt x="1946620" y="961902"/>
                  <a:pt x="1959429" y="942688"/>
                </a:cubicBezTo>
                <a:cubicBezTo>
                  <a:pt x="1975484" y="918605"/>
                  <a:pt x="1976676" y="913346"/>
                  <a:pt x="2000250" y="893702"/>
                </a:cubicBezTo>
                <a:cubicBezTo>
                  <a:pt x="2007788" y="887420"/>
                  <a:pt x="2017205" y="883656"/>
                  <a:pt x="2024743" y="877374"/>
                </a:cubicBezTo>
                <a:cubicBezTo>
                  <a:pt x="2065515" y="843398"/>
                  <a:pt x="2030685" y="859065"/>
                  <a:pt x="2073729" y="844717"/>
                </a:cubicBezTo>
                <a:cubicBezTo>
                  <a:pt x="2145775" y="796683"/>
                  <a:pt x="2030617" y="870357"/>
                  <a:pt x="2147207" y="812060"/>
                </a:cubicBezTo>
                <a:cubicBezTo>
                  <a:pt x="2158093" y="806617"/>
                  <a:pt x="2168318" y="799580"/>
                  <a:pt x="2179864" y="795731"/>
                </a:cubicBezTo>
                <a:cubicBezTo>
                  <a:pt x="2193029" y="791343"/>
                  <a:pt x="2207298" y="791218"/>
                  <a:pt x="2220686" y="787567"/>
                </a:cubicBezTo>
                <a:cubicBezTo>
                  <a:pt x="2237291" y="783038"/>
                  <a:pt x="2252973" y="775412"/>
                  <a:pt x="2269671" y="771238"/>
                </a:cubicBezTo>
                <a:cubicBezTo>
                  <a:pt x="2280557" y="768517"/>
                  <a:pt x="2291581" y="766298"/>
                  <a:pt x="2302329" y="763074"/>
                </a:cubicBezTo>
                <a:cubicBezTo>
                  <a:pt x="2318815" y="758128"/>
                  <a:pt x="2334437" y="750120"/>
                  <a:pt x="2351314" y="746745"/>
                </a:cubicBezTo>
                <a:cubicBezTo>
                  <a:pt x="2364921" y="744024"/>
                  <a:pt x="2378674" y="741946"/>
                  <a:pt x="2392136" y="738581"/>
                </a:cubicBezTo>
                <a:cubicBezTo>
                  <a:pt x="2400485" y="736494"/>
                  <a:pt x="2408354" y="732781"/>
                  <a:pt x="2416629" y="730417"/>
                </a:cubicBezTo>
                <a:cubicBezTo>
                  <a:pt x="2427418" y="727334"/>
                  <a:pt x="2438332" y="724686"/>
                  <a:pt x="2449286" y="722252"/>
                </a:cubicBezTo>
                <a:cubicBezTo>
                  <a:pt x="2497367" y="711567"/>
                  <a:pt x="2498876" y="712992"/>
                  <a:pt x="2555421" y="705924"/>
                </a:cubicBezTo>
                <a:cubicBezTo>
                  <a:pt x="2617572" y="685207"/>
                  <a:pt x="2587529" y="692970"/>
                  <a:pt x="2645229" y="681431"/>
                </a:cubicBezTo>
                <a:cubicBezTo>
                  <a:pt x="2684042" y="655554"/>
                  <a:pt x="2660412" y="668205"/>
                  <a:pt x="2718707" y="648774"/>
                </a:cubicBezTo>
                <a:lnTo>
                  <a:pt x="2743200" y="640610"/>
                </a:lnTo>
                <a:cubicBezTo>
                  <a:pt x="2754086" y="632446"/>
                  <a:pt x="2764784" y="624026"/>
                  <a:pt x="2775857" y="616117"/>
                </a:cubicBezTo>
                <a:cubicBezTo>
                  <a:pt x="2783842" y="610414"/>
                  <a:pt x="2793412" y="606726"/>
                  <a:pt x="2800350" y="599788"/>
                </a:cubicBezTo>
                <a:cubicBezTo>
                  <a:pt x="2807288" y="592850"/>
                  <a:pt x="2811236" y="583459"/>
                  <a:pt x="2816679" y="575295"/>
                </a:cubicBezTo>
                <a:cubicBezTo>
                  <a:pt x="2813957" y="550802"/>
                  <a:pt x="2813347" y="525982"/>
                  <a:pt x="2808514" y="501817"/>
                </a:cubicBezTo>
                <a:cubicBezTo>
                  <a:pt x="2805138" y="484939"/>
                  <a:pt x="2795562" y="469709"/>
                  <a:pt x="2792186" y="452831"/>
                </a:cubicBezTo>
                <a:cubicBezTo>
                  <a:pt x="2789464" y="439224"/>
                  <a:pt x="2788409" y="425174"/>
                  <a:pt x="2784021" y="412010"/>
                </a:cubicBezTo>
                <a:cubicBezTo>
                  <a:pt x="2780172" y="400464"/>
                  <a:pt x="2772487" y="390539"/>
                  <a:pt x="2767693" y="379352"/>
                </a:cubicBezTo>
                <a:cubicBezTo>
                  <a:pt x="2764303" y="371442"/>
                  <a:pt x="2764303" y="362020"/>
                  <a:pt x="2759529" y="354860"/>
                </a:cubicBezTo>
                <a:cubicBezTo>
                  <a:pt x="2753124" y="345253"/>
                  <a:pt x="2742125" y="339481"/>
                  <a:pt x="2735036" y="330367"/>
                </a:cubicBezTo>
                <a:cubicBezTo>
                  <a:pt x="2722988" y="314876"/>
                  <a:pt x="2718079" y="293156"/>
                  <a:pt x="2702379" y="281381"/>
                </a:cubicBezTo>
                <a:cubicBezTo>
                  <a:pt x="2654020" y="245113"/>
                  <a:pt x="2681045" y="264437"/>
                  <a:pt x="2620736" y="224231"/>
                </a:cubicBezTo>
                <a:cubicBezTo>
                  <a:pt x="2612572" y="218788"/>
                  <a:pt x="2605762" y="210282"/>
                  <a:pt x="2596243" y="207902"/>
                </a:cubicBezTo>
                <a:cubicBezTo>
                  <a:pt x="2585357" y="205181"/>
                  <a:pt x="2574092" y="203678"/>
                  <a:pt x="2563586" y="199738"/>
                </a:cubicBezTo>
                <a:cubicBezTo>
                  <a:pt x="2552190" y="195465"/>
                  <a:pt x="2542671" y="186612"/>
                  <a:pt x="2530929" y="183410"/>
                </a:cubicBezTo>
                <a:cubicBezTo>
                  <a:pt x="2512364" y="178347"/>
                  <a:pt x="2492829" y="177967"/>
                  <a:pt x="2473779" y="175245"/>
                </a:cubicBezTo>
                <a:cubicBezTo>
                  <a:pt x="2465615" y="172524"/>
                  <a:pt x="2457344" y="170103"/>
                  <a:pt x="2449286" y="167081"/>
                </a:cubicBezTo>
                <a:cubicBezTo>
                  <a:pt x="2435564" y="161935"/>
                  <a:pt x="2422869" y="153453"/>
                  <a:pt x="2408464" y="150752"/>
                </a:cubicBezTo>
                <a:cubicBezTo>
                  <a:pt x="2378920" y="145212"/>
                  <a:pt x="2348593" y="145309"/>
                  <a:pt x="2318657" y="142588"/>
                </a:cubicBezTo>
                <a:cubicBezTo>
                  <a:pt x="2260953" y="128162"/>
                  <a:pt x="2296645" y="137972"/>
                  <a:pt x="2212521" y="109931"/>
                </a:cubicBezTo>
                <a:cubicBezTo>
                  <a:pt x="2204357" y="107210"/>
                  <a:pt x="2195726" y="105616"/>
                  <a:pt x="2188029" y="101767"/>
                </a:cubicBezTo>
                <a:cubicBezTo>
                  <a:pt x="2177143" y="96324"/>
                  <a:pt x="2167272" y="87988"/>
                  <a:pt x="2155371" y="85438"/>
                </a:cubicBezTo>
                <a:cubicBezTo>
                  <a:pt x="2128628" y="79707"/>
                  <a:pt x="2100943" y="79995"/>
                  <a:pt x="2073729" y="77274"/>
                </a:cubicBezTo>
                <a:cubicBezTo>
                  <a:pt x="2042486" y="66859"/>
                  <a:pt x="2022935" y="58951"/>
                  <a:pt x="1992086" y="52781"/>
                </a:cubicBezTo>
                <a:cubicBezTo>
                  <a:pt x="1923089" y="38982"/>
                  <a:pt x="1909338" y="43023"/>
                  <a:pt x="1820636" y="36452"/>
                </a:cubicBezTo>
                <a:lnTo>
                  <a:pt x="1722664" y="28288"/>
                </a:lnTo>
                <a:cubicBezTo>
                  <a:pt x="1391514" y="-26902"/>
                  <a:pt x="1648494" y="13012"/>
                  <a:pt x="808264" y="28288"/>
                </a:cubicBezTo>
                <a:cubicBezTo>
                  <a:pt x="797045" y="28492"/>
                  <a:pt x="786396" y="33369"/>
                  <a:pt x="775607" y="36452"/>
                </a:cubicBezTo>
                <a:cubicBezTo>
                  <a:pt x="767332" y="38816"/>
                  <a:pt x="755196" y="36452"/>
                  <a:pt x="751114" y="36452"/>
                </a:cubicBezTo>
                <a:close/>
              </a:path>
            </a:pathLst>
          </a:custGeom>
          <a:solidFill>
            <a:schemeClr val="accent3"/>
          </a:solidFill>
          <a:ln w="9525" cap="flat" cmpd="sng" algn="ctr">
            <a:solidFill>
              <a:schemeClr val="bg1"/>
            </a:solidFill>
            <a:prstDash val="solid"/>
            <a:miter lim="800000"/>
            <a:headEnd type="none" w="med" len="med"/>
            <a:tailEnd type="none" w="med" len="med"/>
          </a:ln>
          <a:effectLst/>
        </p:spPr>
        <p:txBody>
          <a:bodyPr wrap="none"/>
          <a:lstStyle/>
          <a:p>
            <a:pPr>
              <a:defRPr/>
            </a:pPr>
            <a:endParaRPr lang="en-US"/>
          </a:p>
        </p:txBody>
      </p:sp>
    </p:spTree>
    <p:custDataLst>
      <p:tags r:id="rId1"/>
    </p:custDataLst>
    <p:extLst>
      <p:ext uri="{BB962C8B-B14F-4D97-AF65-F5344CB8AC3E}">
        <p14:creationId xmlns:p14="http://schemas.microsoft.com/office/powerpoint/2010/main" val="4019471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381000"/>
            <a:ext cx="6400800" cy="762000"/>
          </a:xfrm>
        </p:spPr>
        <p:txBody>
          <a:bodyPr/>
          <a:lstStyle/>
          <a:p>
            <a:pPr eaLnBrk="1" hangingPunct="1"/>
            <a:r>
              <a:rPr lang="en-US" altLang="en-US" sz="3600" dirty="0" smtClean="0"/>
              <a:t>Example 6: Equipment Decision </a:t>
            </a:r>
          </a:p>
        </p:txBody>
      </p:sp>
      <p:sp>
        <p:nvSpPr>
          <p:cNvPr id="34819" name="Rectangle 3"/>
          <p:cNvSpPr>
            <a:spLocks noGrp="1" noChangeArrowheads="1"/>
          </p:cNvSpPr>
          <p:nvPr>
            <p:ph type="body" idx="1"/>
          </p:nvPr>
        </p:nvSpPr>
        <p:spPr>
          <a:xfrm>
            <a:off x="533400" y="1295400"/>
            <a:ext cx="8077200" cy="2971800"/>
          </a:xfrm>
        </p:spPr>
        <p:txBody>
          <a:bodyPr/>
          <a:lstStyle/>
          <a:p>
            <a:pPr marL="400050">
              <a:defRPr/>
            </a:pPr>
            <a:r>
              <a:rPr lang="en-US" altLang="en-US" sz="2400" kern="1200" dirty="0"/>
              <a:t>If your company buys new construction equipment, it will save $22,000 per year in labor and material </a:t>
            </a:r>
            <a:r>
              <a:rPr lang="en-US" altLang="en-US" sz="2400" kern="1200" dirty="0" smtClean="0"/>
              <a:t>costs</a:t>
            </a:r>
          </a:p>
          <a:p>
            <a:pPr marL="400050">
              <a:defRPr/>
            </a:pPr>
            <a:r>
              <a:rPr lang="en-US" altLang="en-US" sz="2400" kern="1200" dirty="0" smtClean="0"/>
              <a:t>The </a:t>
            </a:r>
            <a:r>
              <a:rPr lang="en-US" altLang="en-US" sz="2400" kern="1200" dirty="0"/>
              <a:t>equipment has an expected life of 5 years, and no salvage </a:t>
            </a:r>
            <a:r>
              <a:rPr lang="en-US" altLang="en-US" sz="2400" kern="1200" dirty="0" smtClean="0"/>
              <a:t>value</a:t>
            </a:r>
          </a:p>
          <a:p>
            <a:pPr marL="400050">
              <a:defRPr/>
            </a:pPr>
            <a:r>
              <a:rPr lang="en-US" altLang="en-US" sz="2400" kern="1200" dirty="0" smtClean="0"/>
              <a:t>The </a:t>
            </a:r>
            <a:r>
              <a:rPr lang="en-US" altLang="en-US" sz="2400" kern="1200" dirty="0"/>
              <a:t>company MARR is </a:t>
            </a:r>
            <a:r>
              <a:rPr lang="en-US" altLang="en-US" sz="2400" kern="1200" dirty="0" smtClean="0"/>
              <a:t>15%</a:t>
            </a:r>
          </a:p>
          <a:p>
            <a:pPr marL="800100" lvl="1">
              <a:defRPr/>
            </a:pPr>
            <a:r>
              <a:rPr lang="en-US" altLang="en-US" sz="2400" kern="1200" dirty="0">
                <a:ea typeface="+mn-ea"/>
                <a:cs typeface="+mn-cs"/>
              </a:rPr>
              <a:t>What is the </a:t>
            </a:r>
            <a:r>
              <a:rPr lang="en-US" altLang="en-US" sz="2400" kern="1200" dirty="0">
                <a:solidFill>
                  <a:srgbClr val="FF0000"/>
                </a:solidFill>
                <a:ea typeface="+mn-ea"/>
                <a:cs typeface="+mn-cs"/>
              </a:rPr>
              <a:t>maximum</a:t>
            </a:r>
            <a:r>
              <a:rPr lang="en-US" altLang="en-US" sz="2400" kern="1200" dirty="0">
                <a:ea typeface="+mn-ea"/>
                <a:cs typeface="+mn-cs"/>
              </a:rPr>
              <a:t> price that your company should pay for the construction equipment?</a:t>
            </a:r>
          </a:p>
        </p:txBody>
      </p:sp>
      <p:grpSp>
        <p:nvGrpSpPr>
          <p:cNvPr id="46084" name="Group 28"/>
          <p:cNvGrpSpPr>
            <a:grpSpLocks/>
          </p:cNvGrpSpPr>
          <p:nvPr/>
        </p:nvGrpSpPr>
        <p:grpSpPr bwMode="auto">
          <a:xfrm>
            <a:off x="460375" y="4338638"/>
            <a:ext cx="4440238" cy="2386013"/>
            <a:chOff x="1344" y="1068"/>
            <a:chExt cx="2797" cy="1503"/>
          </a:xfrm>
        </p:grpSpPr>
        <p:sp>
          <p:nvSpPr>
            <p:cNvPr id="47110" name="Line 6"/>
            <p:cNvSpPr>
              <a:spLocks noChangeShapeType="1"/>
            </p:cNvSpPr>
            <p:nvPr/>
          </p:nvSpPr>
          <p:spPr bwMode="auto">
            <a:xfrm>
              <a:off x="1632" y="1752"/>
              <a:ext cx="0" cy="5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1" name="Line 7"/>
            <p:cNvSpPr>
              <a:spLocks noChangeShapeType="1"/>
            </p:cNvSpPr>
            <p:nvPr/>
          </p:nvSpPr>
          <p:spPr bwMode="auto">
            <a:xfrm>
              <a:off x="1626" y="1752"/>
              <a:ext cx="1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2" name="Text Box 8"/>
            <p:cNvSpPr txBox="1">
              <a:spLocks noChangeArrowheads="1"/>
            </p:cNvSpPr>
            <p:nvPr/>
          </p:nvSpPr>
          <p:spPr bwMode="auto">
            <a:xfrm>
              <a:off x="1344" y="2280"/>
              <a:ext cx="5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P = ?</a:t>
              </a:r>
            </a:p>
          </p:txBody>
        </p:sp>
        <p:sp>
          <p:nvSpPr>
            <p:cNvPr id="47113" name="Text Box 12"/>
            <p:cNvSpPr txBox="1">
              <a:spLocks noChangeArrowheads="1"/>
            </p:cNvSpPr>
            <p:nvPr/>
          </p:nvSpPr>
          <p:spPr bwMode="auto">
            <a:xfrm>
              <a:off x="1910" y="1728"/>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1</a:t>
              </a:r>
            </a:p>
          </p:txBody>
        </p:sp>
        <p:sp>
          <p:nvSpPr>
            <p:cNvPr id="47114" name="Text Box 13"/>
            <p:cNvSpPr txBox="1">
              <a:spLocks noChangeArrowheads="1"/>
            </p:cNvSpPr>
            <p:nvPr/>
          </p:nvSpPr>
          <p:spPr bwMode="auto">
            <a:xfrm>
              <a:off x="2110" y="1728"/>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2</a:t>
              </a:r>
            </a:p>
          </p:txBody>
        </p:sp>
        <p:sp>
          <p:nvSpPr>
            <p:cNvPr id="47115" name="Text Box 14"/>
            <p:cNvSpPr txBox="1">
              <a:spLocks noChangeArrowheads="1"/>
            </p:cNvSpPr>
            <p:nvPr/>
          </p:nvSpPr>
          <p:spPr bwMode="auto">
            <a:xfrm>
              <a:off x="2292" y="1728"/>
              <a:ext cx="6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3  4  5</a:t>
              </a:r>
            </a:p>
          </p:txBody>
        </p:sp>
        <p:sp>
          <p:nvSpPr>
            <p:cNvPr id="47116" name="Text Box 15"/>
            <p:cNvSpPr txBox="1">
              <a:spLocks noChangeArrowheads="1"/>
            </p:cNvSpPr>
            <p:nvPr/>
          </p:nvSpPr>
          <p:spPr bwMode="auto">
            <a:xfrm>
              <a:off x="3072" y="1502"/>
              <a:ext cx="106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a:latin typeface="Tw Cen MT" pitchFamily="34" charset="0"/>
                </a:rPr>
                <a:t>N = 5 years</a:t>
              </a:r>
            </a:p>
            <a:p>
              <a:pPr eaLnBrk="1" hangingPunct="1">
                <a:spcBef>
                  <a:spcPct val="0"/>
                </a:spcBef>
                <a:buClrTx/>
                <a:buSzTx/>
                <a:buFontTx/>
                <a:buNone/>
              </a:pPr>
              <a:r>
                <a:rPr lang="en-US" altLang="en-US" sz="2400">
                  <a:latin typeface="Tw Cen MT" pitchFamily="34" charset="0"/>
                </a:rPr>
                <a:t>i = 15%</a:t>
              </a:r>
            </a:p>
          </p:txBody>
        </p:sp>
        <p:sp>
          <p:nvSpPr>
            <p:cNvPr id="47117" name="Text Box 21"/>
            <p:cNvSpPr txBox="1">
              <a:spLocks noChangeArrowheads="1"/>
            </p:cNvSpPr>
            <p:nvPr/>
          </p:nvSpPr>
          <p:spPr bwMode="auto">
            <a:xfrm>
              <a:off x="1808" y="1068"/>
              <a:ext cx="13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dirty="0">
                  <a:latin typeface="Tw Cen MT" pitchFamily="34" charset="0"/>
                </a:rPr>
                <a:t>A = $22,000</a:t>
              </a:r>
            </a:p>
          </p:txBody>
        </p:sp>
        <p:sp>
          <p:nvSpPr>
            <p:cNvPr id="47118" name="Line 16"/>
            <p:cNvSpPr>
              <a:spLocks noChangeShapeType="1"/>
            </p:cNvSpPr>
            <p:nvPr/>
          </p:nvSpPr>
          <p:spPr bwMode="auto">
            <a:xfrm flipV="1">
              <a:off x="2016" y="1368"/>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9" name="Line 17"/>
            <p:cNvSpPr>
              <a:spLocks noChangeShapeType="1"/>
            </p:cNvSpPr>
            <p:nvPr/>
          </p:nvSpPr>
          <p:spPr bwMode="auto">
            <a:xfrm flipV="1">
              <a:off x="2430" y="1368"/>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Line 18"/>
            <p:cNvSpPr>
              <a:spLocks noChangeShapeType="1"/>
            </p:cNvSpPr>
            <p:nvPr/>
          </p:nvSpPr>
          <p:spPr bwMode="auto">
            <a:xfrm flipV="1">
              <a:off x="2820" y="1368"/>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Line 22"/>
            <p:cNvSpPr>
              <a:spLocks noChangeShapeType="1"/>
            </p:cNvSpPr>
            <p:nvPr/>
          </p:nvSpPr>
          <p:spPr bwMode="auto">
            <a:xfrm flipV="1">
              <a:off x="2238" y="1368"/>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2" name="Line 23"/>
            <p:cNvSpPr>
              <a:spLocks noChangeShapeType="1"/>
            </p:cNvSpPr>
            <p:nvPr/>
          </p:nvSpPr>
          <p:spPr bwMode="auto">
            <a:xfrm flipV="1">
              <a:off x="2622" y="1368"/>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085" name="Rectangle 1"/>
          <p:cNvSpPr>
            <a:spLocks noChangeArrowheads="1"/>
          </p:cNvSpPr>
          <p:nvPr/>
        </p:nvSpPr>
        <p:spPr bwMode="auto">
          <a:xfrm>
            <a:off x="5105400" y="4786313"/>
            <a:ext cx="35433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i="1">
                <a:latin typeface="Tw Cen MT" pitchFamily="34" charset="0"/>
              </a:rPr>
              <a:t>P = A (P/A, i, N)</a:t>
            </a:r>
          </a:p>
          <a:p>
            <a:pPr eaLnBrk="1" hangingPunct="1">
              <a:spcBef>
                <a:spcPct val="0"/>
              </a:spcBef>
              <a:buClrTx/>
              <a:buSzTx/>
              <a:buFontTx/>
              <a:buNone/>
            </a:pPr>
            <a:r>
              <a:rPr lang="en-US" altLang="en-US" sz="2400">
                <a:latin typeface="Tw Cen MT" pitchFamily="34" charset="0"/>
              </a:rPr>
              <a:t>   = 22,000 (P/A, 15%, 5)</a:t>
            </a:r>
          </a:p>
          <a:p>
            <a:pPr eaLnBrk="1" hangingPunct="1">
              <a:spcBef>
                <a:spcPct val="0"/>
              </a:spcBef>
              <a:buClrTx/>
              <a:buSzTx/>
              <a:buFontTx/>
              <a:buNone/>
            </a:pPr>
            <a:r>
              <a:rPr lang="en-US" altLang="en-US" sz="2400">
                <a:latin typeface="Tw Cen MT" pitchFamily="34" charset="0"/>
              </a:rPr>
              <a:t>   = 22,000 (3.3522) </a:t>
            </a:r>
          </a:p>
          <a:p>
            <a:pPr eaLnBrk="1" hangingPunct="1">
              <a:spcBef>
                <a:spcPct val="0"/>
              </a:spcBef>
              <a:buClrTx/>
              <a:buSzTx/>
              <a:buFontTx/>
              <a:buNone/>
            </a:pPr>
            <a:r>
              <a:rPr lang="en-US" altLang="en-US" sz="2400">
                <a:latin typeface="Tw Cen MT" pitchFamily="34" charset="0"/>
              </a:rPr>
              <a:t>   = $73,748</a:t>
            </a:r>
          </a:p>
        </p:txBody>
      </p:sp>
      <p:pic>
        <p:nvPicPr>
          <p:cNvPr id="19" name="Picture 1029" descr="Excel%20Document%20Icon"/>
          <p:cNvPicPr>
            <a:picLocks noChangeAspect="1" noChangeArrowheads="1"/>
          </p:cNvPicPr>
          <p:nvPr/>
        </p:nvPicPr>
        <p:blipFill>
          <a:blip r:embed="rId3"/>
          <a:srcRect t="9604" r="18056" b="8192"/>
          <a:stretch>
            <a:fillRect/>
          </a:stretch>
        </p:blipFill>
        <p:spPr bwMode="auto">
          <a:xfrm>
            <a:off x="7010400" y="685800"/>
            <a:ext cx="308990" cy="3048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81372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fade">
                                      <p:cBhvr>
                                        <p:cTn id="12"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150938" y="381000"/>
            <a:ext cx="6697662" cy="762000"/>
          </a:xfrm>
        </p:spPr>
        <p:txBody>
          <a:bodyPr/>
          <a:lstStyle/>
          <a:p>
            <a:r>
              <a:rPr lang="en-US" altLang="en-US" smtClean="0"/>
              <a:t>Snapshot of Ordinary Annuity</a:t>
            </a:r>
          </a:p>
        </p:txBody>
      </p:sp>
      <p:pic>
        <p:nvPicPr>
          <p:cNvPr id="50179" name="AAIJAVX0.jpg" descr="AAIJAVX0"/>
          <p:cNvPicPr>
            <a:picLocks noChangeArrowheads="1"/>
          </p:cNvPicPr>
          <p:nvPr/>
        </p:nvPicPr>
        <p:blipFill>
          <a:blip r:embed="rId4">
            <a:extLst>
              <a:ext uri="{28A0092B-C50C-407E-A947-70E740481C1C}">
                <a14:useLocalDpi xmlns:a14="http://schemas.microsoft.com/office/drawing/2010/main" val="0"/>
              </a:ext>
            </a:extLst>
          </a:blip>
          <a:srcRect b="9901"/>
          <a:stretch>
            <a:fillRect/>
          </a:stretch>
        </p:blipFill>
        <p:spPr bwMode="auto">
          <a:xfrm>
            <a:off x="469900" y="2146300"/>
            <a:ext cx="82296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34456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09600" y="1447800"/>
            <a:ext cx="8077200"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spcBef>
                <a:spcPct val="20000"/>
              </a:spcBef>
              <a:buClr>
                <a:schemeClr val="folHlink"/>
              </a:buClr>
              <a:buSzPct val="60000"/>
              <a:buFont typeface="Wingdings" pitchFamily="2" charset="2"/>
              <a:buChar char="n"/>
              <a:defRPr/>
            </a:pPr>
            <a:r>
              <a:rPr lang="en-US" altLang="en-US" dirty="0" smtClean="0">
                <a:latin typeface="Tw Cen MT" pitchFamily="34" charset="0"/>
                <a:ea typeface="+mn-ea"/>
                <a:cs typeface="+mn-cs"/>
              </a:rPr>
              <a:t>A 50-kilowatt gas turbine has an investment cost of $40,000</a:t>
            </a:r>
          </a:p>
          <a:p>
            <a:pPr marL="342900" indent="-342900">
              <a:spcBef>
                <a:spcPct val="20000"/>
              </a:spcBef>
              <a:buClr>
                <a:schemeClr val="folHlink"/>
              </a:buClr>
              <a:buSzPct val="60000"/>
              <a:buFont typeface="Wingdings" pitchFamily="2" charset="2"/>
              <a:buChar char="n"/>
              <a:defRPr/>
            </a:pPr>
            <a:r>
              <a:rPr lang="en-US" altLang="en-US" dirty="0" smtClean="0">
                <a:latin typeface="Tw Cen MT" pitchFamily="34" charset="0"/>
                <a:ea typeface="+mn-ea"/>
                <a:cs typeface="+mn-cs"/>
              </a:rPr>
              <a:t>It costs another $14,000 for shipping, insurance, site preparation, fuel lines, and fuel storage tanks</a:t>
            </a:r>
          </a:p>
          <a:p>
            <a:pPr marL="342900" indent="-342900">
              <a:spcBef>
                <a:spcPct val="20000"/>
              </a:spcBef>
              <a:buClr>
                <a:schemeClr val="folHlink"/>
              </a:buClr>
              <a:buSzPct val="60000"/>
              <a:buFont typeface="Wingdings" pitchFamily="2" charset="2"/>
              <a:buChar char="n"/>
              <a:defRPr/>
            </a:pPr>
            <a:r>
              <a:rPr lang="en-US" altLang="en-US" dirty="0" smtClean="0">
                <a:latin typeface="Tw Cen MT" pitchFamily="34" charset="0"/>
                <a:ea typeface="+mn-ea"/>
                <a:cs typeface="+mn-cs"/>
              </a:rPr>
              <a:t>The operation and maintenance expense for this turbine is $450 per year. Additionally, the hourly fuel expense for running the turbine is $7.50 per hour, and the turbine is expected to operate 3,000 hours each year</a:t>
            </a:r>
          </a:p>
          <a:p>
            <a:pPr marL="342900" indent="-342900">
              <a:spcBef>
                <a:spcPct val="20000"/>
              </a:spcBef>
              <a:buClr>
                <a:schemeClr val="folHlink"/>
              </a:buClr>
              <a:buSzPct val="60000"/>
              <a:buFont typeface="Wingdings" pitchFamily="2" charset="2"/>
              <a:buChar char="n"/>
              <a:defRPr/>
            </a:pPr>
            <a:r>
              <a:rPr lang="en-US" altLang="en-US" dirty="0" smtClean="0">
                <a:latin typeface="Tw Cen MT" pitchFamily="34" charset="0"/>
                <a:ea typeface="+mn-ea"/>
                <a:cs typeface="+mn-cs"/>
              </a:rPr>
              <a:t>The cost of dismantling and disposing of the turbine at the end of its 8-year life is $8,000</a:t>
            </a:r>
          </a:p>
          <a:p>
            <a:pPr lvl="1">
              <a:spcBef>
                <a:spcPct val="20000"/>
              </a:spcBef>
              <a:buClr>
                <a:schemeClr val="hlink"/>
              </a:buClr>
              <a:buSzPct val="55000"/>
              <a:buFont typeface="Wingdings" pitchFamily="2" charset="2"/>
              <a:buChar char="n"/>
              <a:defRPr/>
            </a:pPr>
            <a:r>
              <a:rPr lang="en-US" altLang="en-US" dirty="0" smtClean="0">
                <a:latin typeface="Tw Cen MT" pitchFamily="34" charset="0"/>
                <a:cs typeface="+mn-cs"/>
              </a:rPr>
              <a:t>If the MARR is 15% per year, what is the annual equivalent life-cycle cost of the gas turbine?</a:t>
            </a:r>
          </a:p>
          <a:p>
            <a:pPr lvl="1">
              <a:spcBef>
                <a:spcPct val="20000"/>
              </a:spcBef>
              <a:buClr>
                <a:schemeClr val="hlink"/>
              </a:buClr>
              <a:buSzPct val="55000"/>
              <a:buFont typeface="Wingdings" pitchFamily="2" charset="2"/>
              <a:buChar char="n"/>
              <a:defRPr/>
            </a:pPr>
            <a:r>
              <a:rPr lang="en-US" altLang="en-US" dirty="0" smtClean="0">
                <a:latin typeface="Tw Cen MT" pitchFamily="34" charset="0"/>
                <a:cs typeface="+mn-cs"/>
              </a:rPr>
              <a:t>What percent of annual life-cycle cost is related to fuel?</a:t>
            </a:r>
            <a:endParaRPr lang="en-US" altLang="en-US" sz="3600" dirty="0" smtClean="0">
              <a:cs typeface="+mn-cs"/>
            </a:endParaRPr>
          </a:p>
        </p:txBody>
      </p:sp>
      <p:sp>
        <p:nvSpPr>
          <p:cNvPr id="3" name="Title 1"/>
          <p:cNvSpPr txBox="1">
            <a:spLocks/>
          </p:cNvSpPr>
          <p:nvPr/>
        </p:nvSpPr>
        <p:spPr>
          <a:xfrm>
            <a:off x="1150938" y="381000"/>
            <a:ext cx="4716462" cy="762000"/>
          </a:xfrm>
          <a:prstGeom prst="rect">
            <a:avLst/>
          </a:prstGeom>
        </p:spPr>
        <p:txBody>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defRPr/>
            </a:pPr>
            <a:r>
              <a:rPr lang="en-US" sz="4000" kern="0" dirty="0" smtClean="0">
                <a:latin typeface="Tw Cen MT" panose="020B0602020104020603" pitchFamily="34" charset="0"/>
              </a:rPr>
              <a:t>Exercise</a:t>
            </a:r>
            <a:endParaRPr lang="en-US" sz="4000" kern="0" dirty="0">
              <a:latin typeface="Tw Cen MT" panose="020B0602020104020603" pitchFamily="34" charset="0"/>
            </a:endParaRPr>
          </a:p>
        </p:txBody>
      </p:sp>
      <p:pic>
        <p:nvPicPr>
          <p:cNvPr id="4" name="Picture 1029" descr="Excel%20Document%20Icon"/>
          <p:cNvPicPr>
            <a:picLocks noChangeAspect="1" noChangeArrowheads="1"/>
          </p:cNvPicPr>
          <p:nvPr/>
        </p:nvPicPr>
        <p:blipFill>
          <a:blip r:embed="rId2"/>
          <a:srcRect t="9604" r="18056" b="8192"/>
          <a:stretch>
            <a:fillRect/>
          </a:stretch>
        </p:blipFill>
        <p:spPr bwMode="auto">
          <a:xfrm>
            <a:off x="3048000" y="609600"/>
            <a:ext cx="308990" cy="304800"/>
          </a:xfrm>
          <a:prstGeom prst="rect">
            <a:avLst/>
          </a:prstGeom>
          <a:noFill/>
          <a:ln w="9525">
            <a:noFill/>
            <a:miter lim="800000"/>
            <a:headEnd/>
            <a:tailEnd/>
          </a:ln>
        </p:spPr>
      </p:pic>
    </p:spTree>
    <p:extLst>
      <p:ext uri="{BB962C8B-B14F-4D97-AF65-F5344CB8AC3E}">
        <p14:creationId xmlns:p14="http://schemas.microsoft.com/office/powerpoint/2010/main" val="42080098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9200" y="381000"/>
            <a:ext cx="6629400" cy="762000"/>
          </a:xfrm>
        </p:spPr>
        <p:txBody>
          <a:bodyPr/>
          <a:lstStyle/>
          <a:p>
            <a:pPr eaLnBrk="1" hangingPunct="1"/>
            <a:r>
              <a:rPr lang="en-US" altLang="en-US" dirty="0" smtClean="0"/>
              <a:t>Money &amp; Time Value</a:t>
            </a:r>
          </a:p>
        </p:txBody>
      </p:sp>
      <p:sp>
        <p:nvSpPr>
          <p:cNvPr id="14339" name="Rectangle 3"/>
          <p:cNvSpPr>
            <a:spLocks noGrp="1" noChangeArrowheads="1"/>
          </p:cNvSpPr>
          <p:nvPr>
            <p:ph type="body" idx="1"/>
          </p:nvPr>
        </p:nvSpPr>
        <p:spPr>
          <a:xfrm>
            <a:off x="609600" y="1600200"/>
            <a:ext cx="8077200" cy="3810000"/>
          </a:xfrm>
          <a:noFill/>
        </p:spPr>
        <p:txBody>
          <a:bodyPr/>
          <a:lstStyle/>
          <a:p>
            <a:pPr>
              <a:spcBef>
                <a:spcPct val="50000"/>
              </a:spcBef>
            </a:pPr>
            <a:r>
              <a:rPr lang="en-US" altLang="en-US" dirty="0" smtClean="0"/>
              <a:t>Money has a time value:</a:t>
            </a:r>
          </a:p>
          <a:p>
            <a:pPr lvl="1" eaLnBrk="1" hangingPunct="1"/>
            <a:r>
              <a:rPr lang="en-US" altLang="en-US" sz="2400" i="1" dirty="0" smtClean="0"/>
              <a:t>Capital</a:t>
            </a:r>
            <a:r>
              <a:rPr lang="en-US" altLang="en-US" sz="2400" dirty="0" smtClean="0"/>
              <a:t> refers to wealth in the form of money or property that can be used to produce more wealth</a:t>
            </a:r>
          </a:p>
          <a:p>
            <a:pPr lvl="1" eaLnBrk="1" hangingPunct="1"/>
            <a:r>
              <a:rPr lang="en-US" altLang="en-US" sz="2400" dirty="0" smtClean="0"/>
              <a:t>Engineering economy studies involve the commitment of capital for extended periods of time</a:t>
            </a:r>
          </a:p>
          <a:p>
            <a:pPr lvl="1" eaLnBrk="1" hangingPunct="1"/>
            <a:endParaRPr lang="en-US" altLang="en-US" sz="2400" dirty="0" smtClean="0"/>
          </a:p>
        </p:txBody>
      </p:sp>
    </p:spTree>
    <p:custDataLst>
      <p:tags r:id="rId1"/>
    </p:custDataLst>
    <p:extLst>
      <p:ext uri="{BB962C8B-B14F-4D97-AF65-F5344CB8AC3E}">
        <p14:creationId xmlns:p14="http://schemas.microsoft.com/office/powerpoint/2010/main" val="1440885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195388" y="57150"/>
            <a:ext cx="5662612" cy="1143000"/>
          </a:xfrm>
        </p:spPr>
        <p:txBody>
          <a:bodyPr/>
          <a:lstStyle/>
          <a:p>
            <a:pPr eaLnBrk="1" hangingPunct="1"/>
            <a:r>
              <a:rPr lang="en-US" altLang="en-US" dirty="0" smtClean="0"/>
              <a:t>Recap of Today’s Goals</a:t>
            </a:r>
          </a:p>
        </p:txBody>
      </p:sp>
      <p:sp>
        <p:nvSpPr>
          <p:cNvPr id="13315" name="Rectangle 3"/>
          <p:cNvSpPr>
            <a:spLocks noGrp="1" noChangeArrowheads="1"/>
          </p:cNvSpPr>
          <p:nvPr>
            <p:ph type="body" idx="1"/>
          </p:nvPr>
        </p:nvSpPr>
        <p:spPr>
          <a:xfrm>
            <a:off x="685800" y="1600200"/>
            <a:ext cx="8001000" cy="3429000"/>
          </a:xfrm>
        </p:spPr>
        <p:txBody>
          <a:bodyPr/>
          <a:lstStyle/>
          <a:p>
            <a:pPr eaLnBrk="1" hangingPunct="1"/>
            <a:r>
              <a:rPr lang="en-US" altLang="en-US" dirty="0" smtClean="0"/>
              <a:t>Simple vs Compound Interest</a:t>
            </a:r>
          </a:p>
          <a:p>
            <a:pPr eaLnBrk="1" hangingPunct="1"/>
            <a:r>
              <a:rPr lang="en-US" altLang="en-US" dirty="0" smtClean="0"/>
              <a:t>Notation and Cash Flow Diagrams</a:t>
            </a:r>
          </a:p>
          <a:p>
            <a:pPr eaLnBrk="1" hangingPunct="1"/>
            <a:r>
              <a:rPr lang="en-US" altLang="en-US" dirty="0" smtClean="0"/>
              <a:t>Simple Excel Functions</a:t>
            </a:r>
          </a:p>
          <a:p>
            <a:pPr eaLnBrk="1" hangingPunct="1"/>
            <a:r>
              <a:rPr lang="en-US" altLang="en-US" dirty="0" smtClean="0"/>
              <a:t>Relating Present &amp; Future Equivalent Values</a:t>
            </a:r>
          </a:p>
          <a:p>
            <a:pPr lvl="1" eaLnBrk="1" hangingPunct="1"/>
            <a:r>
              <a:rPr lang="en-US" altLang="en-US" sz="2400" dirty="0" smtClean="0"/>
              <a:t>Single cash flows</a:t>
            </a:r>
          </a:p>
          <a:p>
            <a:pPr lvl="1" eaLnBrk="1" hangingPunct="1"/>
            <a:r>
              <a:rPr lang="en-US" altLang="en-US" sz="2400" dirty="0" smtClean="0"/>
              <a:t>Uniform series (annuity)</a:t>
            </a:r>
          </a:p>
          <a:p>
            <a:pPr lvl="1" eaLnBrk="1" hangingPunct="1"/>
            <a:endParaRPr lang="en-US" altLang="en-US" sz="2400" dirty="0" smtClean="0"/>
          </a:p>
        </p:txBody>
      </p:sp>
    </p:spTree>
    <p:custDataLst>
      <p:tags r:id="rId1"/>
    </p:custDataLst>
    <p:extLst>
      <p:ext uri="{BB962C8B-B14F-4D97-AF65-F5344CB8AC3E}">
        <p14:creationId xmlns:p14="http://schemas.microsoft.com/office/powerpoint/2010/main" val="13677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50938" y="304800"/>
            <a:ext cx="7793037" cy="838200"/>
          </a:xfrm>
        </p:spPr>
        <p:txBody>
          <a:bodyPr/>
          <a:lstStyle/>
          <a:p>
            <a:pPr eaLnBrk="1" hangingPunct="1"/>
            <a:r>
              <a:rPr lang="en-US" altLang="en-US" smtClean="0"/>
              <a:t>Time Value of Money: 2 Approaches</a:t>
            </a:r>
          </a:p>
        </p:txBody>
      </p:sp>
      <p:graphicFrame>
        <p:nvGraphicFramePr>
          <p:cNvPr id="16387" name="Object 2"/>
          <p:cNvGraphicFramePr>
            <a:graphicFrameLocks noChangeAspect="1"/>
          </p:cNvGraphicFramePr>
          <p:nvPr/>
        </p:nvGraphicFramePr>
        <p:xfrm>
          <a:off x="1439863" y="1828800"/>
          <a:ext cx="5045075" cy="1457325"/>
        </p:xfrm>
        <a:graphic>
          <a:graphicData uri="http://schemas.openxmlformats.org/presentationml/2006/ole">
            <mc:AlternateContent xmlns:mc="http://schemas.openxmlformats.org/markup-compatibility/2006">
              <mc:Choice xmlns:v="urn:schemas-microsoft-com:vml" Requires="v">
                <p:oleObj spid="_x0000_s38919" name="Equation" r:id="rId4" imgW="2286000" imgH="660400" progId="Equation.3">
                  <p:embed/>
                </p:oleObj>
              </mc:Choice>
              <mc:Fallback>
                <p:oleObj name="Equation" r:id="rId4" imgW="22860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863" y="1828800"/>
                        <a:ext cx="50450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Content Placeholder 3"/>
          <p:cNvSpPr>
            <a:spLocks noGrp="1"/>
          </p:cNvSpPr>
          <p:nvPr>
            <p:ph idx="1"/>
          </p:nvPr>
        </p:nvSpPr>
        <p:spPr>
          <a:xfrm>
            <a:off x="687388" y="1295400"/>
            <a:ext cx="6170612" cy="631825"/>
          </a:xfrm>
        </p:spPr>
        <p:txBody>
          <a:bodyPr/>
          <a:lstStyle/>
          <a:p>
            <a:r>
              <a:rPr lang="en-US" altLang="en-US" dirty="0" smtClean="0"/>
              <a:t>Simple Interest</a:t>
            </a:r>
          </a:p>
        </p:txBody>
      </p:sp>
      <p:sp>
        <p:nvSpPr>
          <p:cNvPr id="7" name="Content Placeholder 3"/>
          <p:cNvSpPr txBox="1">
            <a:spLocks/>
          </p:cNvSpPr>
          <p:nvPr/>
        </p:nvSpPr>
        <p:spPr bwMode="auto">
          <a:xfrm>
            <a:off x="668338" y="5157788"/>
            <a:ext cx="61706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Tw Cen MT" pitchFamily="34"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Tw Cen MT"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Tw Cen MT"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defRPr/>
            </a:pPr>
            <a:r>
              <a:rPr lang="en-US" kern="0" dirty="0" smtClean="0"/>
              <a:t>Compound Interest… the correct way!</a:t>
            </a:r>
            <a:endParaRPr lang="en-US" kern="0" dirty="0"/>
          </a:p>
        </p:txBody>
      </p:sp>
      <p:sp>
        <p:nvSpPr>
          <p:cNvPr id="16390" name="Rectangle 4"/>
          <p:cNvSpPr>
            <a:spLocks noChangeArrowheads="1"/>
          </p:cNvSpPr>
          <p:nvPr/>
        </p:nvSpPr>
        <p:spPr bwMode="auto">
          <a:xfrm>
            <a:off x="457200" y="3362325"/>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lvl="1" eaLnBrk="1" hangingPunct="1"/>
            <a:r>
              <a:rPr lang="en-US" altLang="en-US" sz="2400" dirty="0">
                <a:latin typeface="Tw Cen MT" pitchFamily="34" charset="0"/>
              </a:rPr>
              <a:t>When the total interest earned or charged is linearly proportional to the initial amount of the loan (principal), the interest rate, and the number of interest periods, the interest and interest rate are said to be simple!</a:t>
            </a:r>
          </a:p>
        </p:txBody>
      </p:sp>
      <p:sp>
        <p:nvSpPr>
          <p:cNvPr id="16391" name="Rectangle 5"/>
          <p:cNvSpPr>
            <a:spLocks noChangeArrowheads="1"/>
          </p:cNvSpPr>
          <p:nvPr/>
        </p:nvSpPr>
        <p:spPr bwMode="auto">
          <a:xfrm>
            <a:off x="457200" y="56467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lvl="1" eaLnBrk="1" hangingPunct="1"/>
            <a:r>
              <a:rPr lang="en-US" altLang="en-US" sz="2400" dirty="0">
                <a:latin typeface="Tw Cen MT" pitchFamily="34" charset="0"/>
              </a:rPr>
              <a:t>Compound interest reflects both the remaining principal and any accumulated interest</a:t>
            </a:r>
          </a:p>
        </p:txBody>
      </p:sp>
    </p:spTree>
    <p:custDataLst>
      <p:tags r:id="rId2"/>
    </p:custDataLst>
    <p:extLst>
      <p:ext uri="{BB962C8B-B14F-4D97-AF65-F5344CB8AC3E}">
        <p14:creationId xmlns:p14="http://schemas.microsoft.com/office/powerpoint/2010/main" val="361004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7" grpId="0"/>
      <p:bldP spid="16390" grpId="0"/>
      <p:bldP spid="163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0"/>
            <a:ext cx="5791200" cy="1143000"/>
          </a:xfrm>
        </p:spPr>
        <p:txBody>
          <a:bodyPr/>
          <a:lstStyle/>
          <a:p>
            <a:pPr eaLnBrk="1" hangingPunct="1"/>
            <a:r>
              <a:rPr lang="en-US" altLang="en-US" smtClean="0"/>
              <a:t>Compound Interest</a:t>
            </a:r>
          </a:p>
        </p:txBody>
      </p:sp>
      <p:sp>
        <p:nvSpPr>
          <p:cNvPr id="68611" name="Rectangle 3"/>
          <p:cNvSpPr>
            <a:spLocks noGrp="1" noRot="1" noChangeAspect="1" noMove="1" noResize="1" noEditPoints="1" noAdjustHandles="1" noChangeArrowheads="1" noChangeShapeType="1" noTextEdit="1"/>
          </p:cNvSpPr>
          <p:nvPr>
            <p:ph type="body" idx="1"/>
          </p:nvPr>
        </p:nvSpPr>
        <p:spPr>
          <a:xfrm>
            <a:off x="914400" y="1219200"/>
            <a:ext cx="7620000" cy="4800600"/>
          </a:xfrm>
          <a:blipFill rotWithShape="1">
            <a:blip r:embed="rId3"/>
            <a:stretch>
              <a:fillRect l="-1600" b="-1396"/>
            </a:stretch>
          </a:blipFill>
          <a:extLst/>
        </p:spPr>
        <p:txBody>
          <a:bodyPr/>
          <a:lstStyle/>
          <a:p>
            <a:pPr>
              <a:defRPr/>
            </a:pPr>
            <a:r>
              <a:rPr lang="en-US">
                <a:noFill/>
              </a:rPr>
              <a:t> </a:t>
            </a:r>
          </a:p>
        </p:txBody>
      </p:sp>
      <p:grpSp>
        <p:nvGrpSpPr>
          <p:cNvPr id="17412" name="Group 3"/>
          <p:cNvGrpSpPr>
            <a:grpSpLocks/>
          </p:cNvGrpSpPr>
          <p:nvPr/>
        </p:nvGrpSpPr>
        <p:grpSpPr bwMode="auto">
          <a:xfrm>
            <a:off x="914400" y="1676400"/>
            <a:ext cx="7162800" cy="4343400"/>
            <a:chOff x="914400" y="1676400"/>
            <a:chExt cx="7543800" cy="4343400"/>
          </a:xfrm>
        </p:grpSpPr>
        <p:cxnSp>
          <p:nvCxnSpPr>
            <p:cNvPr id="17414" name="Straight Connector 2"/>
            <p:cNvCxnSpPr>
              <a:cxnSpLocks noChangeShapeType="1"/>
            </p:cNvCxnSpPr>
            <p:nvPr/>
          </p:nvCxnSpPr>
          <p:spPr bwMode="auto">
            <a:xfrm>
              <a:off x="914400" y="2667000"/>
              <a:ext cx="754380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7415" name="Straight Connector 5"/>
            <p:cNvCxnSpPr>
              <a:cxnSpLocks noChangeShapeType="1"/>
            </p:cNvCxnSpPr>
            <p:nvPr/>
          </p:nvCxnSpPr>
          <p:spPr bwMode="auto">
            <a:xfrm>
              <a:off x="914400" y="1676400"/>
              <a:ext cx="754380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7416" name="Straight Connector 6"/>
            <p:cNvCxnSpPr>
              <a:cxnSpLocks noChangeShapeType="1"/>
            </p:cNvCxnSpPr>
            <p:nvPr/>
          </p:nvCxnSpPr>
          <p:spPr bwMode="auto">
            <a:xfrm>
              <a:off x="914400" y="6019800"/>
              <a:ext cx="754380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7417" name="Straight Connector 4"/>
            <p:cNvCxnSpPr>
              <a:cxnSpLocks noChangeShapeType="1"/>
            </p:cNvCxnSpPr>
            <p:nvPr/>
          </p:nvCxnSpPr>
          <p:spPr bwMode="auto">
            <a:xfrm>
              <a:off x="914400" y="1676400"/>
              <a:ext cx="0" cy="434340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7418" name="Straight Connector 9"/>
            <p:cNvCxnSpPr>
              <a:cxnSpLocks noChangeShapeType="1"/>
            </p:cNvCxnSpPr>
            <p:nvPr/>
          </p:nvCxnSpPr>
          <p:spPr bwMode="auto">
            <a:xfrm>
              <a:off x="8458200" y="1676400"/>
              <a:ext cx="0" cy="434340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grpSp>
      <p:sp>
        <p:nvSpPr>
          <p:cNvPr id="17413" name="Oval 5"/>
          <p:cNvSpPr>
            <a:spLocks noChangeArrowheads="1"/>
          </p:cNvSpPr>
          <p:nvPr/>
        </p:nvSpPr>
        <p:spPr bwMode="auto">
          <a:xfrm>
            <a:off x="922338" y="1395413"/>
            <a:ext cx="304800" cy="228600"/>
          </a:xfrm>
          <a:prstGeom prst="ellips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p>
        </p:txBody>
      </p:sp>
    </p:spTree>
    <p:custDataLst>
      <p:tags r:id="rId1"/>
    </p:custDataLst>
    <p:extLst>
      <p:ext uri="{BB962C8B-B14F-4D97-AF65-F5344CB8AC3E}">
        <p14:creationId xmlns:p14="http://schemas.microsoft.com/office/powerpoint/2010/main" val="16694334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76200"/>
            <a:ext cx="8077200" cy="1055688"/>
          </a:xfrm>
        </p:spPr>
        <p:txBody>
          <a:bodyPr/>
          <a:lstStyle/>
          <a:p>
            <a:r>
              <a:rPr lang="en-US" altLang="en-US" sz="3200" smtClean="0"/>
              <a:t>Simple vs. Compound Interest on $1000 @ 10%</a:t>
            </a:r>
          </a:p>
        </p:txBody>
      </p:sp>
      <p:graphicFrame>
        <p:nvGraphicFramePr>
          <p:cNvPr id="18435" name="Chart 4"/>
          <p:cNvGraphicFramePr>
            <a:graphicFrameLocks noGrp="1"/>
          </p:cNvGraphicFramePr>
          <p:nvPr/>
        </p:nvGraphicFramePr>
        <p:xfrm>
          <a:off x="330200" y="1244600"/>
          <a:ext cx="8712200" cy="5359400"/>
        </p:xfrm>
        <a:graphic>
          <a:graphicData uri="http://schemas.openxmlformats.org/presentationml/2006/ole">
            <mc:AlternateContent xmlns:mc="http://schemas.openxmlformats.org/markup-compatibility/2006">
              <mc:Choice xmlns:v="urn:schemas-microsoft-com:vml" Requires="v">
                <p:oleObj spid="_x0000_s39943" r:id="rId5" imgW="8711939" imgH="5358848" progId="Excel.Chart.8">
                  <p:embed/>
                </p:oleObj>
              </mc:Choice>
              <mc:Fallback>
                <p:oleObj r:id="rId5" imgW="8711939" imgH="5358848"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1244600"/>
                        <a:ext cx="87122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71738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03338" y="457200"/>
            <a:ext cx="5326062" cy="685800"/>
          </a:xfrm>
        </p:spPr>
        <p:txBody>
          <a:bodyPr/>
          <a:lstStyle/>
          <a:p>
            <a:pPr eaLnBrk="1" hangingPunct="1"/>
            <a:r>
              <a:rPr lang="en-US" altLang="en-US" sz="3600" dirty="0" smtClean="0"/>
              <a:t>Economic Equivalence</a:t>
            </a:r>
          </a:p>
        </p:txBody>
      </p:sp>
      <p:sp>
        <p:nvSpPr>
          <p:cNvPr id="19459" name="Rectangle 3"/>
          <p:cNvSpPr>
            <a:spLocks noGrp="1" noChangeArrowheads="1"/>
          </p:cNvSpPr>
          <p:nvPr>
            <p:ph type="body" idx="1"/>
          </p:nvPr>
        </p:nvSpPr>
        <p:spPr>
          <a:xfrm>
            <a:off x="687388" y="1425575"/>
            <a:ext cx="8075612" cy="3984625"/>
          </a:xfrm>
        </p:spPr>
        <p:txBody>
          <a:bodyPr/>
          <a:lstStyle/>
          <a:p>
            <a:pPr eaLnBrk="1" hangingPunct="1">
              <a:lnSpc>
                <a:spcPct val="90000"/>
              </a:lnSpc>
            </a:pPr>
            <a:r>
              <a:rPr lang="en-US" altLang="en-US" smtClean="0"/>
              <a:t>Allows us to compare alternatives on a common basis</a:t>
            </a:r>
          </a:p>
          <a:p>
            <a:pPr eaLnBrk="1" hangingPunct="1">
              <a:lnSpc>
                <a:spcPct val="90000"/>
              </a:lnSpc>
            </a:pPr>
            <a:r>
              <a:rPr lang="en-US" altLang="en-US" smtClean="0"/>
              <a:t>Each alternative can be reduced to an </a:t>
            </a:r>
            <a:r>
              <a:rPr lang="en-US" altLang="en-US" i="1" smtClean="0"/>
              <a:t>equivalent basis</a:t>
            </a:r>
            <a:r>
              <a:rPr lang="en-US" altLang="en-US" smtClean="0"/>
              <a:t> dependent on</a:t>
            </a:r>
          </a:p>
          <a:p>
            <a:pPr lvl="1" eaLnBrk="1" hangingPunct="1">
              <a:lnSpc>
                <a:spcPct val="90000"/>
              </a:lnSpc>
            </a:pPr>
            <a:r>
              <a:rPr lang="en-US" altLang="en-US" sz="2400" smtClean="0"/>
              <a:t>interest rate,</a:t>
            </a:r>
          </a:p>
          <a:p>
            <a:pPr lvl="1" eaLnBrk="1" hangingPunct="1">
              <a:lnSpc>
                <a:spcPct val="90000"/>
              </a:lnSpc>
            </a:pPr>
            <a:r>
              <a:rPr lang="en-US" altLang="en-US" sz="2400" smtClean="0"/>
              <a:t>amount of money involved, and</a:t>
            </a:r>
          </a:p>
          <a:p>
            <a:pPr lvl="1" eaLnBrk="1" hangingPunct="1">
              <a:lnSpc>
                <a:spcPct val="90000"/>
              </a:lnSpc>
            </a:pPr>
            <a:r>
              <a:rPr lang="en-US" altLang="en-US" sz="2400" smtClean="0"/>
              <a:t>timing of monetary receipts or expenses</a:t>
            </a:r>
          </a:p>
          <a:p>
            <a:pPr eaLnBrk="1" hangingPunct="1">
              <a:lnSpc>
                <a:spcPct val="90000"/>
              </a:lnSpc>
            </a:pPr>
            <a:r>
              <a:rPr lang="en-US" altLang="en-US" smtClean="0"/>
              <a:t>Using these elements we can “move” cash flows so that we can compare them at particular points in time</a:t>
            </a:r>
          </a:p>
        </p:txBody>
      </p:sp>
    </p:spTree>
    <p:custDataLst>
      <p:tags r:id="rId1"/>
    </p:custDataLst>
    <p:extLst>
      <p:ext uri="{BB962C8B-B14F-4D97-AF65-F5344CB8AC3E}">
        <p14:creationId xmlns:p14="http://schemas.microsoft.com/office/powerpoint/2010/main" val="2906101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ex_04_03.jpg"/>
          <p:cNvPicPr>
            <a:picLocks noChangeAspect="1"/>
          </p:cNvPicPr>
          <p:nvPr/>
        </p:nvPicPr>
        <p:blipFill>
          <a:blip r:embed="rId4">
            <a:extLst>
              <a:ext uri="{28A0092B-C50C-407E-A947-70E740481C1C}">
                <a14:useLocalDpi xmlns:a14="http://schemas.microsoft.com/office/drawing/2010/main" val="0"/>
              </a:ext>
            </a:extLst>
          </a:blip>
          <a:srcRect l="18660" t="7162" r="1428" b="6293"/>
          <a:stretch>
            <a:fillRect/>
          </a:stretch>
        </p:blipFill>
        <p:spPr bwMode="auto">
          <a:xfrm>
            <a:off x="60787" y="1580584"/>
            <a:ext cx="9018888" cy="489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1143000" y="304800"/>
            <a:ext cx="5791200" cy="838200"/>
          </a:xfrm>
        </p:spPr>
        <p:txBody>
          <a:bodyPr/>
          <a:lstStyle/>
          <a:p>
            <a:pPr eaLnBrk="1" hangingPunct="1"/>
            <a:r>
              <a:rPr lang="en-US" altLang="en-US" smtClean="0"/>
              <a:t>Future Equivalent</a:t>
            </a:r>
          </a:p>
        </p:txBody>
      </p:sp>
      <p:pic>
        <p:nvPicPr>
          <p:cNvPr id="4" name="Picture 1029" descr="Excel%20Document%20Icon"/>
          <p:cNvPicPr>
            <a:picLocks noChangeAspect="1" noChangeArrowheads="1"/>
          </p:cNvPicPr>
          <p:nvPr/>
        </p:nvPicPr>
        <p:blipFill>
          <a:blip r:embed="rId5"/>
          <a:srcRect t="9604" r="18056" b="8192"/>
          <a:stretch>
            <a:fillRect/>
          </a:stretch>
        </p:blipFill>
        <p:spPr bwMode="auto">
          <a:xfrm>
            <a:off x="4783647" y="658588"/>
            <a:ext cx="308990" cy="3048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82948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4"/>
          <p:cNvGraphicFramePr>
            <a:graphicFrameLocks noGrp="1" noChangeAspect="1"/>
          </p:cNvGraphicFramePr>
          <p:nvPr>
            <p:ph idx="1"/>
            <p:extLst>
              <p:ext uri="{D42A27DB-BD31-4B8C-83A1-F6EECF244321}">
                <p14:modId xmlns:p14="http://schemas.microsoft.com/office/powerpoint/2010/main" val="1398406322"/>
              </p:ext>
            </p:extLst>
          </p:nvPr>
        </p:nvGraphicFramePr>
        <p:xfrm>
          <a:off x="1733550" y="1524000"/>
          <a:ext cx="6267450" cy="3429000"/>
        </p:xfrm>
        <a:graphic>
          <a:graphicData uri="http://schemas.openxmlformats.org/presentationml/2006/ole">
            <mc:AlternateContent xmlns:mc="http://schemas.openxmlformats.org/markup-compatibility/2006">
              <mc:Choice xmlns:v="urn:schemas-microsoft-com:vml" Requires="v">
                <p:oleObj spid="_x0000_s40972" name="Worksheet" r:id="rId5" imgW="6267354" imgH="3429000" progId="Excel.Sheet.8">
                  <p:embed/>
                </p:oleObj>
              </mc:Choice>
              <mc:Fallback>
                <p:oleObj name="Worksheet" r:id="rId5" imgW="6267354" imgH="3429000" progId="Excel.Sheet.8">
                  <p:embed/>
                  <p:pic>
                    <p:nvPicPr>
                      <p:cNvPr id="0" name=""/>
                      <p:cNvPicPr>
                        <a:picLocks noChangeAspect="1" noChangeArrowheads="1"/>
                      </p:cNvPicPr>
                      <p:nvPr/>
                    </p:nvPicPr>
                    <p:blipFill>
                      <a:blip r:embed="rId6"/>
                      <a:srcRect/>
                      <a:stretch>
                        <a:fillRect/>
                      </a:stretch>
                    </p:blipFill>
                    <p:spPr bwMode="auto">
                      <a:xfrm>
                        <a:off x="1733550" y="1524000"/>
                        <a:ext cx="626745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3" name="Rectangle 2"/>
          <p:cNvSpPr>
            <a:spLocks noGrp="1" noChangeArrowheads="1"/>
          </p:cNvSpPr>
          <p:nvPr>
            <p:ph type="title"/>
          </p:nvPr>
        </p:nvSpPr>
        <p:spPr>
          <a:xfrm>
            <a:off x="1143000" y="0"/>
            <a:ext cx="5791200" cy="1143000"/>
          </a:xfrm>
        </p:spPr>
        <p:txBody>
          <a:bodyPr/>
          <a:lstStyle/>
          <a:p>
            <a:pPr eaLnBrk="1" hangingPunct="1"/>
            <a:r>
              <a:rPr lang="en-US" altLang="en-US" smtClean="0"/>
              <a:t>Example 1</a:t>
            </a:r>
          </a:p>
        </p:txBody>
      </p:sp>
      <p:graphicFrame>
        <p:nvGraphicFramePr>
          <p:cNvPr id="25604" name="Object 2"/>
          <p:cNvGraphicFramePr>
            <a:graphicFrameLocks noChangeAspect="1"/>
          </p:cNvGraphicFramePr>
          <p:nvPr/>
        </p:nvGraphicFramePr>
        <p:xfrm>
          <a:off x="3429000" y="4724400"/>
          <a:ext cx="2971800" cy="1733550"/>
        </p:xfrm>
        <a:graphic>
          <a:graphicData uri="http://schemas.openxmlformats.org/presentationml/2006/ole">
            <mc:AlternateContent xmlns:mc="http://schemas.openxmlformats.org/markup-compatibility/2006">
              <mc:Choice xmlns:v="urn:schemas-microsoft-com:vml" Requires="v">
                <p:oleObj spid="_x0000_s40973" name="Equation" r:id="rId7" imgW="1218671" imgH="710891" progId="Equation.3">
                  <p:embed/>
                </p:oleObj>
              </mc:Choice>
              <mc:Fallback>
                <p:oleObj name="Equation" r:id="rId7" imgW="1218671" imgH="7108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724400"/>
                        <a:ext cx="29718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029" descr="Excel%20Document%20Icon"/>
          <p:cNvPicPr>
            <a:picLocks noChangeAspect="1" noChangeArrowheads="1"/>
          </p:cNvPicPr>
          <p:nvPr/>
        </p:nvPicPr>
        <p:blipFill>
          <a:blip r:embed="rId9"/>
          <a:srcRect t="9604" r="18056" b="8192"/>
          <a:stretch>
            <a:fillRect/>
          </a:stretch>
        </p:blipFill>
        <p:spPr bwMode="auto">
          <a:xfrm>
            <a:off x="3505200" y="710297"/>
            <a:ext cx="308990" cy="304800"/>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6859374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1692E7420AB2438AB87710DB9D7CAE79"/>
  <p:tag name="TPVERSION" val="5"/>
  <p:tag name="TPFULLVERSION" val="5.3.2.24"/>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SLIDEGUID" val="A564159B96664A3EA0371561370A4A4F"/>
  <p:tag name="SLIDEID" val="A564159B96664A3EA0371561370A4A4F"/>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Pop Quiz!"/>
  <p:tag name="ANSWERSALIAS" val="$44,793|smicln|$60,000|smicln|$77,385|smicln|$81,136|smicln|$82,759"/>
  <p:tag name="TOTALRESPONSES" val="0"/>
  <p:tag name="VALUES" val="No Value|smicln|No Value|smicln|No Value|smicln|No Value|smicln|No Value"/>
  <p:tag name="RESPONSESGATHERED" val="False"/>
  <p:tag name="ANONYMOUSTEMP" val="False"/>
  <p:tag name="TYPE" val="MultiChoiceSlide"/>
  <p:tag name="RESULTS" val="Pop Quiz!&#10;15[;]15[;]15[;]False[;]0[;]&#10;4[;]4[;]0[;]0&#10;0[;]0[;]$44,793 1[;]$44,793 [;]&#10;0[;]0[;]$60,000 2[;]$60,000 [;]&#10;0[;]0[;]$77,385 3[;]$77,385 [;]&#10;15[;]0[;]$81,136 4[;]$81,136 [;]&#10;0[;]0[;]$82,7595[;]$82,759[;]&#10;"/>
  <p:tag name="HASRESULTS" val="True"/>
  <p:tag name="TPQUESTIONXML" val="﻿&lt;?xml version=&quot;1.0&quot; encoding=&quot;utf-8&quot;?&gt;&#10;&lt;questionlist&gt;&#10;    &lt;properties&gt;&#10;        &lt;guid&gt;ABA3C4CD8B9C40C099F46D886B941D2F&lt;/guid&gt;&#10;        &lt;description /&gt;&#10;        &lt;date&gt;11/14/2014 10:46: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2745CF9490A490EA704022A79C63B9E&lt;/guid&gt;&#10;            &lt;repollguid&gt;E17612A113AF4B418A08A7EC4469C329&lt;/repollguid&gt;&#10;            &lt;sourceid&gt;45F2CE1650844920A29E4D8376486581&lt;/sourceid&gt;&#10;            &lt;questiontext&gt;Pop Quiz!&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2976D75979EC4F4BBDA3F571DBB153F0&lt;/guid&gt;&#10;                    &lt;answertext&gt;$44,793&lt;/answertext&gt;&#10;                    &lt;valuetype&gt;0&lt;/valuetype&gt;&#10;                &lt;/answer&gt;&#10;                &lt;answer&gt;&#10;                    &lt;guid&gt;D5071696D5CB4FB4B4B9EC8B43052F82&lt;/guid&gt;&#10;                    &lt;answertext&gt;$50,000&lt;/answertext&gt;&#10;                    &lt;valuetype&gt;0&lt;/valuetype&gt;&#10;                &lt;/answer&gt;&#10;                &lt;answer&gt;&#10;                    &lt;guid&gt;14946E6208084A8C96ED81B9B455469B&lt;/guid&gt;&#10;                    &lt;answertext&gt;$57,385&lt;/answertext&gt;&#10;                    &lt;valuetype&gt;0&lt;/valuetype&gt;&#10;                &lt;/answer&gt;&#10;                &lt;answer&gt;&#10;                    &lt;guid&gt;B4EE290A2E58437284FCC0A9A0DD9CA7&lt;/guid&gt;&#10;                    &lt;answertext&gt;$81,136&lt;/answertext&gt;&#10;                    &lt;valuetype&gt;0&lt;/valuetype&gt;&#10;                &lt;/answer&gt;&#10;                &lt;answer&gt;&#10;                    &lt;guid&gt;BDE1D7D2B06E4B47B06ABFE44130B018&lt;/guid&gt;&#10;                    &lt;answertext&gt;$60,000&lt;/answertext&gt;&#10;                    &lt;valuetype&gt;0&lt;/valuetype&gt;&#10;                &lt;/answer&gt;&#10;            &lt;/answers&gt;&#10;        &lt;/multichoice&gt;&#10;    &lt;/questions&gt;&#10;&lt;/questionlist&gt;"/>
  <p:tag name="LIVECHARTING" val="False"/>
  <p:tag name="AUTOOPENPOLL" val="True"/>
  <p:tag name="AUTOFORMATCHART" val="True"/>
</p:tagLst>
</file>

<file path=ppt/tags/tag18.xml><?xml version="1.0" encoding="utf-8"?>
<p:tagLst xmlns:a="http://schemas.openxmlformats.org/drawingml/2006/main" xmlns:r="http://schemas.openxmlformats.org/officeDocument/2006/relationships" xmlns:p="http://schemas.openxmlformats.org/presentationml/2006/main">
  <p:tag name="CHARTTYPE" val="0"/>
  <p:tag name="TYPE" val="0"/>
  <p:tag name="DEFINEDCOLORS" val="3,6,10,45,32,50,13,4,9,55,1"/>
  <p:tag name="NUMBERFORMAT" val="0"/>
  <p:tag name="COLORTYPE" val="SCHEME"/>
  <p:tag name="LABELFORMAT" val="1"/>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9"/>
  <p:tag name="FONTSIZE" val="32"/>
  <p:tag name="BULLETTYPE" val="ppBulletArabicPeriod"/>
  <p:tag name="ANSWERTEXT" val="$44,793&#10;$60,000&#10;$77,385&#10;$81,136&#10;$82,759"/>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SLIDEGUID" val="C6F8540932694D0CA06A9E9ED3136382"/>
  <p:tag name="SLIDEID" val="C6F8540932694D0CA06A9E9ED3136382"/>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ANSWERSALIAS" val="True|smicln|False"/>
  <p:tag name="DELIMITERS" val="3.1"/>
  <p:tag name="VALUEFORMAT" val="0%"/>
  <p:tag name="QUESTIONALIAS" val="Pop Quiz!"/>
  <p:tag name="VALUES" val="Incorrect|smicln|Correct"/>
  <p:tag name="RESPONSESGATHERED" val="False"/>
  <p:tag name="ANONYMOUSTEMP" val="False"/>
  <p:tag name="RESULTS" val="Pop Quiz!&#10;16[;]16[;]16[;]False[;]16[;]&#10;2[;]2[;]0[;]0&#10;0[;]-1[;]True 1[;]True [;]&#10;16[;]1[;]False2[;]False[;]&#10;"/>
  <p:tag name="HASRESULTS" val="True"/>
  <p:tag name="TYPE" val="MultiChoiceSlide"/>
  <p:tag name="TPQUESTIONXML" val="﻿&lt;?xml version=&quot;1.0&quot; encoding=&quot;utf-8&quot;?&gt;&#10;&lt;questionlist&gt;&#10;    &lt;properties&gt;&#10;        &lt;guid&gt;989655BA6C9B429BA10B9E766FE52E75&lt;/guid&gt;&#10;        &lt;description /&gt;&#10;        &lt;date&gt;11/14/2014 10:58:3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E08FB4EEFBE429B9D0035A4DDE8DC09&lt;/guid&gt;&#10;            &lt;repollguid&gt;D1D822DECC48473F992A40891F7B18D4&lt;/repollguid&gt;&#10;            &lt;sourceid&gt;1FB7A71DBF9D4D96A4FCB6FFA0EAA482&lt;/sourceid&gt;&#10;            &lt;questiontext&gt;Pop Quiz!&lt;/questiontext&gt;&#10;            &lt;showresults&gt;True&lt;/showresults&gt;&#10;            &lt;responsegrid&gt;0&lt;/responsegrid&gt;&#10;            &lt;countdowntimer&gt;False&lt;/countdowntimer&gt;&#10;            &lt;correctvalue&gt;1&lt;/correctvalue&gt;&#10;            &lt;incorrectvalue&gt;0&lt;/incorrectvalue&gt;&#10;            &lt;responselimit&gt;1&lt;/responselimit&gt;&#10;            &lt;bulletstyle&gt;2&lt;/bulletstyle&gt;&#10;            &lt;answers&gt;&#10;                &lt;answer&gt;&#10;                    &lt;guid&gt;131B837CD746483783086E21287F9604&lt;/guid&gt;&#10;                    &lt;answertext&gt;True&lt;/answertext&gt;&#10;                    &lt;valuetype&gt;1&lt;/valuetype&gt;&#10;                &lt;/answer&gt;&#10;                &lt;answer&gt;&#10;                    &lt;guid&gt;8C9032DC4ECE49DD8899E03CA1DF4F02&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24.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Lst>
</file>

<file path=ppt/tags/tag25.xml><?xml version="1.0" encoding="utf-8"?>
<p:tagLst xmlns:a="http://schemas.openxmlformats.org/drawingml/2006/main" xmlns:r="http://schemas.openxmlformats.org/officeDocument/2006/relationships" xmlns:p="http://schemas.openxmlformats.org/presentationml/2006/main">
  <p:tag name="ANSWERBULLETS" val="1"/>
  <p:tag name="OLDNUMANSWERS" val="2"/>
  <p:tag name="TEXTLENGTH" val="10"/>
  <p:tag name="FONTSIZE" val="32"/>
  <p:tag name="BULLETTYPE" val="ppBulletAlphaUCPeriod"/>
  <p:tag name="ANSWERTEXT" val="True&#10;False"/>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ISCAI" val="True"/>
  <p:tag name="TYPE" val="2"/>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heme1">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952</TotalTime>
  <Words>1027</Words>
  <Application>Microsoft Office PowerPoint</Application>
  <PresentationFormat>On-screen Show (4:3)</PresentationFormat>
  <Paragraphs>155</Paragraphs>
  <Slides>30</Slides>
  <Notes>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30</vt:i4>
      </vt:variant>
    </vt:vector>
  </HeadingPairs>
  <TitlesOfParts>
    <vt:vector size="35" baseType="lpstr">
      <vt:lpstr>Theme1</vt:lpstr>
      <vt:lpstr>Equation</vt:lpstr>
      <vt:lpstr>Microsoft Excel Chart</vt:lpstr>
      <vt:lpstr>Worksheet</vt:lpstr>
      <vt:lpstr>Chart</vt:lpstr>
      <vt:lpstr>2. Time Value of Money</vt:lpstr>
      <vt:lpstr>Objective</vt:lpstr>
      <vt:lpstr>Money &amp; Time Value</vt:lpstr>
      <vt:lpstr>Time Value of Money: 2 Approaches</vt:lpstr>
      <vt:lpstr>Compound Interest</vt:lpstr>
      <vt:lpstr>Simple vs. Compound Interest on $1000 @ 10%</vt:lpstr>
      <vt:lpstr>Economic Equivalence</vt:lpstr>
      <vt:lpstr>Future Equivalent</vt:lpstr>
      <vt:lpstr>Example 1</vt:lpstr>
      <vt:lpstr>Example 2</vt:lpstr>
      <vt:lpstr>PowerPoint Presentation</vt:lpstr>
      <vt:lpstr>PowerPoint Presentation</vt:lpstr>
      <vt:lpstr>The “rate of return” of the investment is 12%</vt:lpstr>
      <vt:lpstr>PowerPoint Presentation</vt:lpstr>
      <vt:lpstr>PowerPoint Presentation</vt:lpstr>
      <vt:lpstr>Present Equivalent and Future Equivalent of Single Payments</vt:lpstr>
      <vt:lpstr>PowerPoint Presentation</vt:lpstr>
      <vt:lpstr>PowerPoint Presentation</vt:lpstr>
      <vt:lpstr>PowerPoint Presentation</vt:lpstr>
      <vt:lpstr>Pop Quiz!</vt:lpstr>
      <vt:lpstr>Present from a Series of Cash Flows</vt:lpstr>
      <vt:lpstr>Finding A Given F</vt:lpstr>
      <vt:lpstr>Finding A Given P</vt:lpstr>
      <vt:lpstr>Pop Quiz!</vt:lpstr>
      <vt:lpstr>Summary of Excel Functions</vt:lpstr>
      <vt:lpstr>Repaying a $17,000 Loan Principal</vt:lpstr>
      <vt:lpstr>Example 6: Equipment Decision </vt:lpstr>
      <vt:lpstr>Snapshot of Ordinary Annuity</vt:lpstr>
      <vt:lpstr>PowerPoint Presentation</vt:lpstr>
      <vt:lpstr>Recap of Today’s Goals</vt:lpstr>
    </vt:vector>
  </TitlesOfParts>
  <Company>Tulane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Nanotechnology Devices &amp; Systems:</dc:title>
  <dc:creator>Shittu2530p</dc:creator>
  <cp:lastModifiedBy>Ekundayo Shittu</cp:lastModifiedBy>
  <cp:revision>68</cp:revision>
  <dcterms:created xsi:type="dcterms:W3CDTF">2015-01-16T04:43:33Z</dcterms:created>
  <dcterms:modified xsi:type="dcterms:W3CDTF">2016-06-07T02:49:11Z</dcterms:modified>
</cp:coreProperties>
</file>