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handoutMasterIdLst>
    <p:handoutMasterId r:id="rId13"/>
  </p:handoutMasterIdLst>
  <p:sldIdLst>
    <p:sldId id="257" r:id="rId2"/>
    <p:sldId id="258" r:id="rId3"/>
    <p:sldId id="267" r:id="rId4"/>
    <p:sldId id="260" r:id="rId5"/>
    <p:sldId id="262" r:id="rId6"/>
    <p:sldId id="263" r:id="rId7"/>
    <p:sldId id="270" r:id="rId8"/>
    <p:sldId id="266" r:id="rId9"/>
    <p:sldId id="268" r:id="rId10"/>
    <p:sldId id="269" r:id="rId11"/>
  </p:sldIdLst>
  <p:sldSz cx="12192000" cy="6858000"/>
  <p:notesSz cx="9309100" cy="7023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amagopal Ananth" initials="RA" lastIdx="7" clrIdx="0">
    <p:extLst>
      <p:ext uri="{19B8F6BF-5375-455C-9EA6-DF929625EA0E}">
        <p15:presenceInfo xmlns:p15="http://schemas.microsoft.com/office/powerpoint/2012/main" userId="S-1-5-21-1033972290-2380742631-1986435009-146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12" autoAdjust="0"/>
    <p:restoredTop sz="94660"/>
  </p:normalViewPr>
  <p:slideViewPr>
    <p:cSldViewPr snapToGrid="0">
      <p:cViewPr varScale="1">
        <p:scale>
          <a:sx n="65" d="100"/>
          <a:sy n="65" d="100"/>
        </p:scale>
        <p:origin x="696"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66787446377169"/>
          <c:y val="3.8962726866543319E-2"/>
          <c:w val="0.84743128437181481"/>
          <c:h val="0.86821729208769371"/>
        </c:manualLayout>
      </c:layout>
      <c:scatterChart>
        <c:scatterStyle val="smoothMarker"/>
        <c:varyColors val="0"/>
        <c:ser>
          <c:idx val="10"/>
          <c:order val="0"/>
          <c:tx>
            <c:v>Siloxane A Surf</c:v>
          </c:tx>
          <c:spPr>
            <a:ln w="25400" cap="rnd">
              <a:solidFill>
                <a:srgbClr val="FF0000"/>
              </a:solidFill>
              <a:round/>
            </a:ln>
            <a:effectLst/>
          </c:spPr>
          <c:marker>
            <c:symbol val="square"/>
            <c:size val="9"/>
            <c:spPr>
              <a:noFill/>
              <a:ln w="22225">
                <a:solidFill>
                  <a:srgbClr val="FF0000"/>
                </a:solidFill>
              </a:ln>
              <a:effectLst/>
            </c:spPr>
          </c:marker>
          <c:errBars>
            <c:errDir val="y"/>
            <c:errBarType val="both"/>
            <c:errValType val="cust"/>
            <c:noEndCap val="0"/>
            <c:plus>
              <c:numRef>
                <c:f>'Deg. @ 60C '!$I$58:$I$62</c:f>
                <c:numCache>
                  <c:formatCode>General</c:formatCode>
                  <c:ptCount val="5"/>
                  <c:pt idx="0">
                    <c:v>0</c:v>
                  </c:pt>
                  <c:pt idx="1">
                    <c:v>2.1851447086073672</c:v>
                  </c:pt>
                  <c:pt idx="2">
                    <c:v>1.7438328160734753</c:v>
                  </c:pt>
                  <c:pt idx="3">
                    <c:v>12.088418719465265</c:v>
                  </c:pt>
                  <c:pt idx="4">
                    <c:v>0</c:v>
                  </c:pt>
                </c:numCache>
              </c:numRef>
            </c:plus>
            <c:minus>
              <c:numRef>
                <c:f>'Deg. @ 60C '!$I$58:$I$62</c:f>
                <c:numCache>
                  <c:formatCode>General</c:formatCode>
                  <c:ptCount val="5"/>
                  <c:pt idx="0">
                    <c:v>0</c:v>
                  </c:pt>
                  <c:pt idx="1">
                    <c:v>2.1851447086073672</c:v>
                  </c:pt>
                  <c:pt idx="2">
                    <c:v>1.7438328160734753</c:v>
                  </c:pt>
                  <c:pt idx="3">
                    <c:v>12.088418719465265</c:v>
                  </c:pt>
                  <c:pt idx="4">
                    <c:v>0</c:v>
                  </c:pt>
                </c:numCache>
              </c:numRef>
            </c:minus>
            <c:spPr>
              <a:noFill/>
              <a:ln w="9525" cap="flat" cmpd="sng" algn="ctr">
                <a:solidFill>
                  <a:schemeClr val="tx1">
                    <a:lumMod val="65000"/>
                    <a:lumOff val="35000"/>
                  </a:schemeClr>
                </a:solidFill>
                <a:round/>
              </a:ln>
              <a:effectLst/>
            </c:spPr>
          </c:errBars>
          <c:xVal>
            <c:numRef>
              <c:f>'Deg. @ 60C '!$A$58:$A$62</c:f>
              <c:numCache>
                <c:formatCode>General</c:formatCode>
                <c:ptCount val="5"/>
                <c:pt idx="0">
                  <c:v>0</c:v>
                </c:pt>
                <c:pt idx="1">
                  <c:v>2</c:v>
                </c:pt>
                <c:pt idx="2">
                  <c:v>4</c:v>
                </c:pt>
                <c:pt idx="3">
                  <c:v>6</c:v>
                </c:pt>
                <c:pt idx="4">
                  <c:v>8</c:v>
                </c:pt>
              </c:numCache>
            </c:numRef>
          </c:xVal>
          <c:yVal>
            <c:numRef>
              <c:f>'Deg. @ 60C '!$H$58:$H$62</c:f>
              <c:numCache>
                <c:formatCode>General</c:formatCode>
                <c:ptCount val="5"/>
                <c:pt idx="0">
                  <c:v>0</c:v>
                </c:pt>
                <c:pt idx="1">
                  <c:v>-20.545130641330164</c:v>
                </c:pt>
                <c:pt idx="2">
                  <c:v>-27.983076009501183</c:v>
                </c:pt>
                <c:pt idx="3">
                  <c:v>-43.702197149643709</c:v>
                </c:pt>
                <c:pt idx="4">
                  <c:v>-100</c:v>
                </c:pt>
              </c:numCache>
            </c:numRef>
          </c:yVal>
          <c:smooth val="1"/>
        </c:ser>
        <c:ser>
          <c:idx val="5"/>
          <c:order val="1"/>
          <c:tx>
            <c:v>Siloxane A Sol</c:v>
          </c:tx>
          <c:spPr>
            <a:ln w="25400" cap="rnd">
              <a:solidFill>
                <a:srgbClr val="FF0000"/>
              </a:solidFill>
              <a:prstDash val="dash"/>
              <a:round/>
            </a:ln>
            <a:effectLst/>
          </c:spPr>
          <c:marker>
            <c:symbol val="square"/>
            <c:size val="9"/>
            <c:spPr>
              <a:solidFill>
                <a:srgbClr val="FF0000"/>
              </a:solidFill>
              <a:ln w="9525">
                <a:solidFill>
                  <a:srgbClr val="FF0000"/>
                </a:solidFill>
              </a:ln>
              <a:effectLst/>
            </c:spPr>
          </c:marker>
          <c:errBars>
            <c:errDir val="y"/>
            <c:errBarType val="both"/>
            <c:errValType val="cust"/>
            <c:noEndCap val="0"/>
            <c:plus>
              <c:numRef>
                <c:f>'Deg. @ 60C '!$S$58:$S$62</c:f>
                <c:numCache>
                  <c:formatCode>General</c:formatCode>
                  <c:ptCount val="5"/>
                  <c:pt idx="0">
                    <c:v>0</c:v>
                  </c:pt>
                  <c:pt idx="1">
                    <c:v>2.6123975309699441</c:v>
                  </c:pt>
                  <c:pt idx="2">
                    <c:v>5.8074527835861653</c:v>
                  </c:pt>
                  <c:pt idx="3">
                    <c:v>7.8983907781155338</c:v>
                  </c:pt>
                  <c:pt idx="4">
                    <c:v>0</c:v>
                  </c:pt>
                </c:numCache>
              </c:numRef>
            </c:plus>
            <c:minus>
              <c:numRef>
                <c:f>'Deg. @ 60C '!$S$58:$S$62</c:f>
                <c:numCache>
                  <c:formatCode>General</c:formatCode>
                  <c:ptCount val="5"/>
                  <c:pt idx="0">
                    <c:v>0</c:v>
                  </c:pt>
                  <c:pt idx="1">
                    <c:v>2.6123975309699441</c:v>
                  </c:pt>
                  <c:pt idx="2">
                    <c:v>5.8074527835861653</c:v>
                  </c:pt>
                  <c:pt idx="3">
                    <c:v>7.8983907781155338</c:v>
                  </c:pt>
                  <c:pt idx="4">
                    <c:v>0</c:v>
                  </c:pt>
                </c:numCache>
              </c:numRef>
            </c:minus>
            <c:spPr>
              <a:noFill/>
              <a:ln w="9525" cap="flat" cmpd="sng" algn="ctr">
                <a:solidFill>
                  <a:schemeClr val="tx1">
                    <a:lumMod val="65000"/>
                    <a:lumOff val="35000"/>
                  </a:schemeClr>
                </a:solidFill>
                <a:round/>
              </a:ln>
              <a:effectLst/>
            </c:spPr>
          </c:errBars>
          <c:xVal>
            <c:numRef>
              <c:f>'Deg. @ 60C '!$K$58:$K$62</c:f>
              <c:numCache>
                <c:formatCode>General</c:formatCode>
                <c:ptCount val="5"/>
                <c:pt idx="0">
                  <c:v>0</c:v>
                </c:pt>
                <c:pt idx="1">
                  <c:v>5</c:v>
                </c:pt>
                <c:pt idx="2">
                  <c:v>10</c:v>
                </c:pt>
                <c:pt idx="3">
                  <c:v>13</c:v>
                </c:pt>
                <c:pt idx="4">
                  <c:v>15</c:v>
                </c:pt>
              </c:numCache>
            </c:numRef>
          </c:xVal>
          <c:yVal>
            <c:numRef>
              <c:f>'Deg. @ 60C '!$R$58:$R$62</c:f>
              <c:numCache>
                <c:formatCode>General</c:formatCode>
                <c:ptCount val="5"/>
                <c:pt idx="0">
                  <c:v>0</c:v>
                </c:pt>
                <c:pt idx="1">
                  <c:v>-33.741728421773864</c:v>
                </c:pt>
                <c:pt idx="2">
                  <c:v>-47.271956870593755</c:v>
                </c:pt>
                <c:pt idx="3">
                  <c:v>-63.47974252177206</c:v>
                </c:pt>
                <c:pt idx="4">
                  <c:v>-100</c:v>
                </c:pt>
              </c:numCache>
            </c:numRef>
          </c:yVal>
          <c:smooth val="1"/>
        </c:ser>
        <c:ser>
          <c:idx val="2"/>
          <c:order val="2"/>
          <c:tx>
            <c:v>Siloxane B Surf</c:v>
          </c:tx>
          <c:spPr>
            <a:ln w="25400" cap="rnd">
              <a:solidFill>
                <a:srgbClr val="00B050"/>
              </a:solidFill>
              <a:round/>
            </a:ln>
            <a:effectLst/>
          </c:spPr>
          <c:marker>
            <c:symbol val="diamond"/>
            <c:size val="11"/>
            <c:spPr>
              <a:noFill/>
              <a:ln w="22225">
                <a:solidFill>
                  <a:srgbClr val="00B050"/>
                </a:solidFill>
              </a:ln>
              <a:effectLst/>
            </c:spPr>
          </c:marker>
          <c:errBars>
            <c:errDir val="y"/>
            <c:errBarType val="both"/>
            <c:errValType val="cust"/>
            <c:noEndCap val="0"/>
            <c:plus>
              <c:numRef>
                <c:f>'Deg. @ 60C '!$I$27:$I$30</c:f>
                <c:numCache>
                  <c:formatCode>General</c:formatCode>
                  <c:ptCount val="4"/>
                  <c:pt idx="0">
                    <c:v>0</c:v>
                  </c:pt>
                  <c:pt idx="1">
                    <c:v>9.7322673221230165</c:v>
                  </c:pt>
                  <c:pt idx="2">
                    <c:v>4.0046892238416527</c:v>
                  </c:pt>
                  <c:pt idx="3">
                    <c:v>0</c:v>
                  </c:pt>
                </c:numCache>
              </c:numRef>
            </c:plus>
            <c:minus>
              <c:numRef>
                <c:f>'Deg. @ 60C '!$I$27:$I$30</c:f>
                <c:numCache>
                  <c:formatCode>General</c:formatCode>
                  <c:ptCount val="4"/>
                  <c:pt idx="0">
                    <c:v>0</c:v>
                  </c:pt>
                  <c:pt idx="1">
                    <c:v>9.7322673221230165</c:v>
                  </c:pt>
                  <c:pt idx="2">
                    <c:v>4.0046892238416527</c:v>
                  </c:pt>
                  <c:pt idx="3">
                    <c:v>0</c:v>
                  </c:pt>
                </c:numCache>
              </c:numRef>
            </c:minus>
            <c:spPr>
              <a:noFill/>
              <a:ln w="9525" cap="flat" cmpd="sng" algn="ctr">
                <a:solidFill>
                  <a:schemeClr val="tx1">
                    <a:lumMod val="65000"/>
                    <a:lumOff val="35000"/>
                  </a:schemeClr>
                </a:solidFill>
                <a:round/>
              </a:ln>
              <a:effectLst/>
            </c:spPr>
          </c:errBars>
          <c:xVal>
            <c:numRef>
              <c:f>'Deg. @ 60C '!$A$27:$A$30</c:f>
              <c:numCache>
                <c:formatCode>General</c:formatCode>
                <c:ptCount val="4"/>
                <c:pt idx="0">
                  <c:v>0</c:v>
                </c:pt>
                <c:pt idx="1">
                  <c:v>0.17</c:v>
                </c:pt>
                <c:pt idx="2">
                  <c:v>0.33</c:v>
                </c:pt>
                <c:pt idx="3">
                  <c:v>0.5</c:v>
                </c:pt>
              </c:numCache>
            </c:numRef>
          </c:xVal>
          <c:yVal>
            <c:numRef>
              <c:f>'Deg. @ 60C '!$H$27:$H$30</c:f>
              <c:numCache>
                <c:formatCode>General</c:formatCode>
                <c:ptCount val="4"/>
                <c:pt idx="0">
                  <c:v>0</c:v>
                </c:pt>
                <c:pt idx="1">
                  <c:v>-34.749144201968328</c:v>
                </c:pt>
                <c:pt idx="2">
                  <c:v>-70.197047496790745</c:v>
                </c:pt>
                <c:pt idx="3">
                  <c:v>-100</c:v>
                </c:pt>
              </c:numCache>
            </c:numRef>
          </c:yVal>
          <c:smooth val="1"/>
        </c:ser>
        <c:ser>
          <c:idx val="0"/>
          <c:order val="3"/>
          <c:tx>
            <c:v>Siloxane B Sol</c:v>
          </c:tx>
          <c:spPr>
            <a:ln w="31750" cap="rnd">
              <a:solidFill>
                <a:srgbClr val="00B050"/>
              </a:solidFill>
              <a:prstDash val="sysDash"/>
              <a:round/>
            </a:ln>
            <a:effectLst/>
          </c:spPr>
          <c:marker>
            <c:symbol val="diamond"/>
            <c:size val="11"/>
            <c:spPr>
              <a:solidFill>
                <a:srgbClr val="00B050"/>
              </a:solidFill>
              <a:ln w="9525">
                <a:solidFill>
                  <a:srgbClr val="00B050"/>
                </a:solidFill>
              </a:ln>
              <a:effectLst/>
            </c:spPr>
          </c:marker>
          <c:errBars>
            <c:errDir val="y"/>
            <c:errBarType val="both"/>
            <c:errValType val="cust"/>
            <c:noEndCap val="0"/>
            <c:plus>
              <c:numRef>
                <c:f>'Deg. @ 60C '!$S$27:$S$30</c:f>
                <c:numCache>
                  <c:formatCode>General</c:formatCode>
                  <c:ptCount val="4"/>
                  <c:pt idx="0">
                    <c:v>0</c:v>
                  </c:pt>
                  <c:pt idx="1">
                    <c:v>3.5871507056881002</c:v>
                  </c:pt>
                  <c:pt idx="2">
                    <c:v>5.6526902051423695</c:v>
                  </c:pt>
                  <c:pt idx="3">
                    <c:v>8.7028526915267381</c:v>
                  </c:pt>
                </c:numCache>
              </c:numRef>
            </c:plus>
            <c:minus>
              <c:numRef>
                <c:f>'Deg. @ 60C '!$S$27:$S$30</c:f>
                <c:numCache>
                  <c:formatCode>General</c:formatCode>
                  <c:ptCount val="4"/>
                  <c:pt idx="0">
                    <c:v>0</c:v>
                  </c:pt>
                  <c:pt idx="1">
                    <c:v>3.5871507056881002</c:v>
                  </c:pt>
                  <c:pt idx="2">
                    <c:v>5.6526902051423695</c:v>
                  </c:pt>
                  <c:pt idx="3">
                    <c:v>8.7028526915267381</c:v>
                  </c:pt>
                </c:numCache>
              </c:numRef>
            </c:minus>
            <c:spPr>
              <a:noFill/>
              <a:ln w="9525" cap="flat" cmpd="sng" algn="ctr">
                <a:solidFill>
                  <a:schemeClr val="tx1">
                    <a:lumMod val="65000"/>
                    <a:lumOff val="35000"/>
                  </a:schemeClr>
                </a:solidFill>
                <a:round/>
              </a:ln>
              <a:effectLst/>
            </c:spPr>
          </c:errBars>
          <c:xVal>
            <c:numRef>
              <c:f>'Deg. @ 60C '!$K$27:$K$30</c:f>
              <c:numCache>
                <c:formatCode>General</c:formatCode>
                <c:ptCount val="4"/>
                <c:pt idx="0">
                  <c:v>0</c:v>
                </c:pt>
                <c:pt idx="1">
                  <c:v>1</c:v>
                </c:pt>
                <c:pt idx="2">
                  <c:v>2</c:v>
                </c:pt>
                <c:pt idx="3">
                  <c:v>3</c:v>
                </c:pt>
              </c:numCache>
            </c:numRef>
          </c:xVal>
          <c:yVal>
            <c:numRef>
              <c:f>'Deg. @ 60C '!$R$27:$R$30</c:f>
              <c:numCache>
                <c:formatCode>General</c:formatCode>
                <c:ptCount val="4"/>
                <c:pt idx="0">
                  <c:v>0</c:v>
                </c:pt>
                <c:pt idx="1">
                  <c:v>-41.053245000613416</c:v>
                </c:pt>
                <c:pt idx="2">
                  <c:v>-63.227824806772162</c:v>
                </c:pt>
                <c:pt idx="3">
                  <c:v>-100</c:v>
                </c:pt>
              </c:numCache>
            </c:numRef>
          </c:yVal>
          <c:smooth val="1"/>
        </c:ser>
        <c:dLbls>
          <c:showLegendKey val="0"/>
          <c:showVal val="0"/>
          <c:showCatName val="0"/>
          <c:showSerName val="0"/>
          <c:showPercent val="0"/>
          <c:showBubbleSize val="0"/>
        </c:dLbls>
        <c:axId val="269538512"/>
        <c:axId val="269539296"/>
      </c:scatterChart>
      <c:valAx>
        <c:axId val="269538512"/>
        <c:scaling>
          <c:orientation val="minMax"/>
          <c:max val="15"/>
          <c:min val="0"/>
        </c:scaling>
        <c:delete val="0"/>
        <c:axPos val="b"/>
        <c:title>
          <c:tx>
            <c:rich>
              <a:bodyPr rot="0" spcFirstLastPara="1" vertOverflow="ellipsis" vert="horz" wrap="square" anchor="ctr" anchorCtr="1"/>
              <a:lstStyle/>
              <a:p>
                <a:pPr>
                  <a:defRPr sz="1200" b="1" i="0" u="none" strike="noStrike" kern="1200" baseline="0">
                    <a:solidFill>
                      <a:srgbClr val="000000"/>
                    </a:solidFill>
                    <a:latin typeface="+mn-lt"/>
                    <a:ea typeface="+mn-ea"/>
                    <a:cs typeface="+mn-cs"/>
                  </a:defRPr>
                </a:pPr>
                <a:r>
                  <a:rPr lang="en-US" sz="1200" b="1">
                    <a:solidFill>
                      <a:srgbClr val="000000"/>
                    </a:solidFill>
                  </a:rPr>
                  <a:t>Time (min)</a:t>
                </a:r>
              </a:p>
            </c:rich>
          </c:tx>
          <c:layout>
            <c:manualLayout>
              <c:xMode val="edge"/>
              <c:yMode val="edge"/>
              <c:x val="0.49393557979861336"/>
              <c:y val="0.92843241542689703"/>
            </c:manualLayout>
          </c:layout>
          <c:overlay val="0"/>
          <c:spPr>
            <a:noFill/>
            <a:ln>
              <a:noFill/>
            </a:ln>
            <a:effectLst/>
          </c:spPr>
          <c:txPr>
            <a:bodyPr rot="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rgbClr val="000000"/>
            </a:solidFill>
            <a:round/>
          </a:ln>
          <a:effectLst/>
        </c:spPr>
        <c:txPr>
          <a:bodyPr rot="-60000000" spcFirstLastPara="1" vertOverflow="ellipsis" vert="horz" wrap="square" anchor="ctr" anchorCtr="1"/>
          <a:lstStyle/>
          <a:p>
            <a:pPr>
              <a:defRPr sz="1400" b="1" i="0" u="none" strike="noStrike" kern="1200" baseline="0">
                <a:solidFill>
                  <a:srgbClr val="000000"/>
                </a:solidFill>
                <a:latin typeface="+mn-lt"/>
                <a:ea typeface="+mn-ea"/>
                <a:cs typeface="+mn-cs"/>
              </a:defRPr>
            </a:pPr>
            <a:endParaRPr lang="en-US"/>
          </a:p>
        </c:txPr>
        <c:crossAx val="269539296"/>
        <c:crosses val="autoZero"/>
        <c:crossBetween val="midCat"/>
      </c:valAx>
      <c:valAx>
        <c:axId val="269539296"/>
        <c:scaling>
          <c:orientation val="minMax"/>
          <c:min val="-100"/>
        </c:scaling>
        <c:delete val="0"/>
        <c:axPos val="l"/>
        <c:title>
          <c:tx>
            <c:rich>
              <a:bodyPr rot="-5400000" spcFirstLastPara="1" vertOverflow="ellipsis" vert="horz" wrap="square" anchor="ctr" anchorCtr="1"/>
              <a:lstStyle/>
              <a:p>
                <a:pPr>
                  <a:defRPr sz="1200" b="1" i="0" u="none" strike="noStrike" kern="1200" baseline="0">
                    <a:solidFill>
                      <a:srgbClr val="000000"/>
                    </a:solidFill>
                    <a:latin typeface="+mn-lt"/>
                    <a:ea typeface="+mn-ea"/>
                    <a:cs typeface="+mn-cs"/>
                  </a:defRPr>
                </a:pPr>
                <a:r>
                  <a:rPr lang="en-US" sz="1200" b="1" dirty="0">
                    <a:solidFill>
                      <a:srgbClr val="000000"/>
                    </a:solidFill>
                  </a:rPr>
                  <a:t>Percent Change in Foam Height (%) 60C </a:t>
                </a:r>
                <a:r>
                  <a:rPr lang="en-US" sz="1200" b="1" dirty="0" err="1">
                    <a:solidFill>
                      <a:srgbClr val="000000"/>
                    </a:solidFill>
                  </a:rPr>
                  <a:t>Deg</a:t>
                </a:r>
                <a:endParaRPr lang="en-US" sz="1200" b="1" dirty="0">
                  <a:solidFill>
                    <a:srgbClr val="000000"/>
                  </a:solidFill>
                </a:endParaRPr>
              </a:p>
            </c:rich>
          </c:tx>
          <c:overlay val="0"/>
          <c:spPr>
            <a:noFill/>
            <a:ln>
              <a:noFill/>
            </a:ln>
            <a:effectLst/>
          </c:spPr>
          <c:txPr>
            <a:bodyPr rot="-540000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rgbClr val="000000"/>
            </a:solidFill>
            <a:round/>
          </a:ln>
          <a:effectLst/>
        </c:spPr>
        <c:txPr>
          <a:bodyPr rot="-60000000" spcFirstLastPara="1" vertOverflow="ellipsis" vert="horz" wrap="square" anchor="ctr" anchorCtr="1"/>
          <a:lstStyle/>
          <a:p>
            <a:pPr>
              <a:defRPr sz="1400" b="1" i="0" u="none" strike="noStrike" kern="1200" baseline="0">
                <a:solidFill>
                  <a:srgbClr val="000000"/>
                </a:solidFill>
                <a:latin typeface="+mn-lt"/>
                <a:ea typeface="+mn-ea"/>
                <a:cs typeface="+mn-cs"/>
              </a:defRPr>
            </a:pPr>
            <a:endParaRPr lang="en-US"/>
          </a:p>
        </c:txPr>
        <c:crossAx val="269538512"/>
        <c:crosses val="autoZero"/>
        <c:crossBetween val="midCat"/>
      </c:valAx>
      <c:spPr>
        <a:noFill/>
        <a:ln>
          <a:solidFill>
            <a:schemeClr val="tx1"/>
          </a:solidFill>
        </a:ln>
        <a:effectLst/>
      </c:spPr>
    </c:plotArea>
    <c:legend>
      <c:legendPos val="r"/>
      <c:layout>
        <c:manualLayout>
          <c:xMode val="edge"/>
          <c:yMode val="edge"/>
          <c:x val="0.765568262004234"/>
          <c:y val="0.1237385921765522"/>
          <c:w val="0.19758697259215285"/>
          <c:h val="0.39160831554398046"/>
        </c:manualLayout>
      </c:layout>
      <c:overlay val="0"/>
      <c:spPr>
        <a:noFill/>
        <a:ln>
          <a:noFill/>
        </a:ln>
        <a:effectLst/>
      </c:spPr>
      <c:txPr>
        <a:bodyPr rot="0" spcFirstLastPara="1" vertOverflow="ellipsis" vert="horz" wrap="square" anchor="ctr" anchorCtr="1"/>
        <a:lstStyle/>
        <a:p>
          <a:pPr>
            <a:defRPr sz="1100" b="1" i="0" u="none" strike="noStrike" kern="1200" baseline="0">
              <a:solidFill>
                <a:srgbClr val="000000"/>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364788610621278"/>
          <c:y val="4.0072859744990891E-2"/>
          <c:w val="0.86344392670689052"/>
          <c:h val="0.86446251595599732"/>
        </c:manualLayout>
      </c:layout>
      <c:scatterChart>
        <c:scatterStyle val="smoothMarker"/>
        <c:varyColors val="0"/>
        <c:ser>
          <c:idx val="8"/>
          <c:order val="0"/>
          <c:tx>
            <c:v>Terg TMN6 Surf</c:v>
          </c:tx>
          <c:spPr>
            <a:ln w="25400" cap="rnd">
              <a:solidFill>
                <a:srgbClr val="00B050"/>
              </a:solidFill>
              <a:round/>
            </a:ln>
            <a:effectLst/>
          </c:spPr>
          <c:marker>
            <c:symbol val="circle"/>
            <c:size val="11"/>
            <c:spPr>
              <a:noFill/>
              <a:ln w="25400">
                <a:solidFill>
                  <a:srgbClr val="00B050"/>
                </a:solidFill>
              </a:ln>
              <a:effectLst/>
            </c:spPr>
          </c:marker>
          <c:errBars>
            <c:errDir val="y"/>
            <c:errBarType val="both"/>
            <c:errValType val="cust"/>
            <c:noEndCap val="0"/>
            <c:plus>
              <c:numRef>
                <c:f>'Deg. @ 60C '!$I$37:$I$40</c:f>
                <c:numCache>
                  <c:formatCode>General</c:formatCode>
                  <c:ptCount val="4"/>
                  <c:pt idx="0">
                    <c:v>0</c:v>
                  </c:pt>
                  <c:pt idx="1">
                    <c:v>6.6895654141280856</c:v>
                  </c:pt>
                  <c:pt idx="2">
                    <c:v>5.9879303856670711</c:v>
                  </c:pt>
                  <c:pt idx="3">
                    <c:v>0</c:v>
                  </c:pt>
                </c:numCache>
              </c:numRef>
            </c:plus>
            <c:minus>
              <c:numRef>
                <c:f>'Deg. @ 60C '!$I$37:$I$40</c:f>
                <c:numCache>
                  <c:formatCode>General</c:formatCode>
                  <c:ptCount val="4"/>
                  <c:pt idx="0">
                    <c:v>0</c:v>
                  </c:pt>
                  <c:pt idx="1">
                    <c:v>6.6895654141280856</c:v>
                  </c:pt>
                  <c:pt idx="2">
                    <c:v>5.9879303856670711</c:v>
                  </c:pt>
                  <c:pt idx="3">
                    <c:v>0</c:v>
                  </c:pt>
                </c:numCache>
              </c:numRef>
            </c:minus>
            <c:spPr>
              <a:noFill/>
              <a:ln w="9525" cap="flat" cmpd="sng" algn="ctr">
                <a:solidFill>
                  <a:schemeClr val="tx1">
                    <a:lumMod val="65000"/>
                    <a:lumOff val="35000"/>
                  </a:schemeClr>
                </a:solidFill>
                <a:round/>
              </a:ln>
              <a:effectLst/>
            </c:spPr>
          </c:errBars>
          <c:xVal>
            <c:numRef>
              <c:f>'Deg. @ 60C '!$A$37:$A$40</c:f>
              <c:numCache>
                <c:formatCode>General</c:formatCode>
                <c:ptCount val="4"/>
                <c:pt idx="0">
                  <c:v>0</c:v>
                </c:pt>
                <c:pt idx="1">
                  <c:v>0.5</c:v>
                </c:pt>
                <c:pt idx="2">
                  <c:v>1</c:v>
                </c:pt>
                <c:pt idx="3">
                  <c:v>1.5</c:v>
                </c:pt>
              </c:numCache>
            </c:numRef>
          </c:xVal>
          <c:yVal>
            <c:numRef>
              <c:f>'Deg. @ 60C '!$H$37:$H$40</c:f>
              <c:numCache>
                <c:formatCode>General</c:formatCode>
                <c:ptCount val="4"/>
                <c:pt idx="0">
                  <c:v>0</c:v>
                </c:pt>
                <c:pt idx="1">
                  <c:v>-21.032679205940827</c:v>
                </c:pt>
                <c:pt idx="2">
                  <c:v>-66.421288050177793</c:v>
                </c:pt>
                <c:pt idx="3">
                  <c:v>-100</c:v>
                </c:pt>
              </c:numCache>
            </c:numRef>
          </c:yVal>
          <c:smooth val="1"/>
        </c:ser>
        <c:ser>
          <c:idx val="6"/>
          <c:order val="1"/>
          <c:tx>
            <c:v>Buckeye 3%</c:v>
          </c:tx>
          <c:spPr>
            <a:ln w="25400" cap="rnd">
              <a:solidFill>
                <a:srgbClr val="0070C0"/>
              </a:solidFill>
              <a:round/>
            </a:ln>
            <a:effectLst/>
          </c:spPr>
          <c:marker>
            <c:symbol val="square"/>
            <c:size val="9"/>
            <c:spPr>
              <a:noFill/>
              <a:ln w="22225">
                <a:solidFill>
                  <a:srgbClr val="0070C0"/>
                </a:solidFill>
              </a:ln>
              <a:effectLst/>
            </c:spPr>
          </c:marker>
          <c:errBars>
            <c:errDir val="y"/>
            <c:errBarType val="both"/>
            <c:errValType val="cust"/>
            <c:noEndCap val="0"/>
            <c:plus>
              <c:numRef>
                <c:f>'Deg. @ 60C '!$I$5:$I$10</c:f>
                <c:numCache>
                  <c:formatCode>General</c:formatCode>
                  <c:ptCount val="6"/>
                  <c:pt idx="0">
                    <c:v>0</c:v>
                  </c:pt>
                  <c:pt idx="1">
                    <c:v>0.13532122891493348</c:v>
                  </c:pt>
                  <c:pt idx="2">
                    <c:v>0.63349117889512885</c:v>
                  </c:pt>
                  <c:pt idx="3">
                    <c:v>5.5430478153323683</c:v>
                  </c:pt>
                  <c:pt idx="4">
                    <c:v>1.3532122891492933</c:v>
                  </c:pt>
                  <c:pt idx="5">
                    <c:v>0</c:v>
                  </c:pt>
                </c:numCache>
              </c:numRef>
            </c:plus>
            <c:minus>
              <c:numRef>
                <c:f>'Deg. @ 60C '!$I$5:$I$10</c:f>
                <c:numCache>
                  <c:formatCode>General</c:formatCode>
                  <c:ptCount val="6"/>
                  <c:pt idx="0">
                    <c:v>0</c:v>
                  </c:pt>
                  <c:pt idx="1">
                    <c:v>0.13532122891493348</c:v>
                  </c:pt>
                  <c:pt idx="2">
                    <c:v>0.63349117889512885</c:v>
                  </c:pt>
                  <c:pt idx="3">
                    <c:v>5.5430478153323683</c:v>
                  </c:pt>
                  <c:pt idx="4">
                    <c:v>1.3532122891492933</c:v>
                  </c:pt>
                  <c:pt idx="5">
                    <c:v>0</c:v>
                  </c:pt>
                </c:numCache>
              </c:numRef>
            </c:minus>
            <c:spPr>
              <a:noFill/>
              <a:ln w="9525" cap="flat" cmpd="sng" algn="ctr">
                <a:solidFill>
                  <a:schemeClr val="tx1">
                    <a:lumMod val="65000"/>
                    <a:lumOff val="35000"/>
                  </a:schemeClr>
                </a:solidFill>
                <a:round/>
              </a:ln>
              <a:effectLst/>
            </c:spPr>
          </c:errBars>
          <c:xVal>
            <c:numRef>
              <c:f>'Deg. @ 60C '!$A$5:$A$10</c:f>
              <c:numCache>
                <c:formatCode>General</c:formatCode>
                <c:ptCount val="6"/>
                <c:pt idx="0">
                  <c:v>0</c:v>
                </c:pt>
                <c:pt idx="1">
                  <c:v>5</c:v>
                </c:pt>
                <c:pt idx="2">
                  <c:v>10</c:v>
                </c:pt>
                <c:pt idx="3">
                  <c:v>20</c:v>
                </c:pt>
                <c:pt idx="4">
                  <c:v>30</c:v>
                </c:pt>
                <c:pt idx="5">
                  <c:v>40</c:v>
                </c:pt>
              </c:numCache>
            </c:numRef>
          </c:xVal>
          <c:yVal>
            <c:numRef>
              <c:f>'Deg. @ 60C '!$H$5:$H$10</c:f>
              <c:numCache>
                <c:formatCode>General</c:formatCode>
                <c:ptCount val="6"/>
                <c:pt idx="0">
                  <c:v>0</c:v>
                </c:pt>
                <c:pt idx="1">
                  <c:v>-5.5277853240363406</c:v>
                </c:pt>
                <c:pt idx="2">
                  <c:v>-8.8430076368136667</c:v>
                </c:pt>
                <c:pt idx="3">
                  <c:v>-27.376316822119588</c:v>
                </c:pt>
                <c:pt idx="4">
                  <c:v>-44.722146759636573</c:v>
                </c:pt>
                <c:pt idx="5">
                  <c:v>-100</c:v>
                </c:pt>
              </c:numCache>
            </c:numRef>
          </c:yVal>
          <c:smooth val="1"/>
        </c:ser>
        <c:ser>
          <c:idx val="0"/>
          <c:order val="2"/>
          <c:tx>
            <c:v>Terg TMN6 Sol</c:v>
          </c:tx>
          <c:spPr>
            <a:ln w="25400" cap="rnd">
              <a:solidFill>
                <a:srgbClr val="00B050"/>
              </a:solidFill>
              <a:prstDash val="sysDash"/>
              <a:round/>
            </a:ln>
            <a:effectLst/>
          </c:spPr>
          <c:marker>
            <c:symbol val="circle"/>
            <c:size val="10"/>
            <c:spPr>
              <a:solidFill>
                <a:srgbClr val="00B050"/>
              </a:solidFill>
              <a:ln w="9525">
                <a:solidFill>
                  <a:srgbClr val="00B050"/>
                </a:solidFill>
              </a:ln>
              <a:effectLst/>
            </c:spPr>
          </c:marker>
          <c:errBars>
            <c:errDir val="y"/>
            <c:errBarType val="both"/>
            <c:errValType val="cust"/>
            <c:noEndCap val="0"/>
            <c:plus>
              <c:numRef>
                <c:f>'Deg. @ 60C '!$S$37:$S$42</c:f>
                <c:numCache>
                  <c:formatCode>General</c:formatCode>
                  <c:ptCount val="6"/>
                  <c:pt idx="0">
                    <c:v>0</c:v>
                  </c:pt>
                  <c:pt idx="1">
                    <c:v>2.6487707965366001</c:v>
                  </c:pt>
                  <c:pt idx="2">
                    <c:v>2.0001201428399429</c:v>
                  </c:pt>
                  <c:pt idx="3">
                    <c:v>11.001569805531481</c:v>
                  </c:pt>
                  <c:pt idx="4">
                    <c:v>9.9025632782906108</c:v>
                  </c:pt>
                  <c:pt idx="5">
                    <c:v>0</c:v>
                  </c:pt>
                </c:numCache>
              </c:numRef>
            </c:plus>
            <c:minus>
              <c:numRef>
                <c:f>'Deg. @ 60C '!$S$37:$S$42</c:f>
                <c:numCache>
                  <c:formatCode>General</c:formatCode>
                  <c:ptCount val="6"/>
                  <c:pt idx="0">
                    <c:v>0</c:v>
                  </c:pt>
                  <c:pt idx="1">
                    <c:v>2.6487707965366001</c:v>
                  </c:pt>
                  <c:pt idx="2">
                    <c:v>2.0001201428399429</c:v>
                  </c:pt>
                  <c:pt idx="3">
                    <c:v>11.001569805531481</c:v>
                  </c:pt>
                  <c:pt idx="4">
                    <c:v>9.9025632782906108</c:v>
                  </c:pt>
                  <c:pt idx="5">
                    <c:v>0</c:v>
                  </c:pt>
                </c:numCache>
              </c:numRef>
            </c:minus>
            <c:spPr>
              <a:noFill/>
              <a:ln w="9525" cap="flat" cmpd="sng" algn="ctr">
                <a:solidFill>
                  <a:schemeClr val="tx1">
                    <a:lumMod val="65000"/>
                    <a:lumOff val="35000"/>
                  </a:schemeClr>
                </a:solidFill>
                <a:round/>
              </a:ln>
              <a:effectLst/>
            </c:spPr>
          </c:errBars>
          <c:xVal>
            <c:numRef>
              <c:f>'Deg. @ 60C '!$K$37:$K$42</c:f>
              <c:numCache>
                <c:formatCode>General</c:formatCode>
                <c:ptCount val="6"/>
                <c:pt idx="0">
                  <c:v>0</c:v>
                </c:pt>
                <c:pt idx="1">
                  <c:v>0.5</c:v>
                </c:pt>
                <c:pt idx="2">
                  <c:v>1</c:v>
                </c:pt>
                <c:pt idx="3">
                  <c:v>1.5</c:v>
                </c:pt>
                <c:pt idx="4">
                  <c:v>2</c:v>
                </c:pt>
                <c:pt idx="5">
                  <c:v>2.5</c:v>
                </c:pt>
              </c:numCache>
            </c:numRef>
          </c:xVal>
          <c:yVal>
            <c:numRef>
              <c:f>'Deg. @ 60C '!$R$37:$R$42</c:f>
              <c:numCache>
                <c:formatCode>General</c:formatCode>
                <c:ptCount val="6"/>
                <c:pt idx="0">
                  <c:v>0</c:v>
                </c:pt>
                <c:pt idx="1">
                  <c:v>-17.829490205572036</c:v>
                </c:pt>
                <c:pt idx="2">
                  <c:v>-34.84838828776342</c:v>
                </c:pt>
                <c:pt idx="3">
                  <c:v>-50.730479869000909</c:v>
                </c:pt>
                <c:pt idx="4">
                  <c:v>-67.330482737097398</c:v>
                </c:pt>
                <c:pt idx="5">
                  <c:v>-100</c:v>
                </c:pt>
              </c:numCache>
            </c:numRef>
          </c:yVal>
          <c:smooth val="1"/>
        </c:ser>
        <c:ser>
          <c:idx val="7"/>
          <c:order val="3"/>
          <c:tx>
            <c:v>Terg 15-S-7 Surf</c:v>
          </c:tx>
          <c:spPr>
            <a:ln w="19050" cap="rnd">
              <a:solidFill>
                <a:srgbClr val="FF0000"/>
              </a:solidFill>
              <a:round/>
            </a:ln>
            <a:effectLst/>
          </c:spPr>
          <c:marker>
            <c:symbol val="triangle"/>
            <c:size val="10"/>
            <c:spPr>
              <a:noFill/>
              <a:ln w="28575">
                <a:solidFill>
                  <a:srgbClr val="FF0000"/>
                </a:solidFill>
              </a:ln>
              <a:effectLst/>
            </c:spPr>
          </c:marker>
          <c:errBars>
            <c:errDir val="y"/>
            <c:errBarType val="both"/>
            <c:errValType val="cust"/>
            <c:noEndCap val="0"/>
            <c:plus>
              <c:numRef>
                <c:f>'Deg. @ 60C '!$I$80:$I$85</c:f>
                <c:numCache>
                  <c:formatCode>General</c:formatCode>
                  <c:ptCount val="6"/>
                  <c:pt idx="0">
                    <c:v>0</c:v>
                  </c:pt>
                  <c:pt idx="1">
                    <c:v>7.8005585439096858</c:v>
                  </c:pt>
                  <c:pt idx="2">
                    <c:v>2.3411523200009907</c:v>
                  </c:pt>
                  <c:pt idx="3">
                    <c:v>2.3865367651217122</c:v>
                  </c:pt>
                  <c:pt idx="4">
                    <c:v>0</c:v>
                  </c:pt>
                  <c:pt idx="5">
                    <c:v>0</c:v>
                  </c:pt>
                </c:numCache>
              </c:numRef>
            </c:plus>
            <c:minus>
              <c:numRef>
                <c:f>'Deg. @ 60C '!$I$80:$I$85</c:f>
                <c:numCache>
                  <c:formatCode>General</c:formatCode>
                  <c:ptCount val="6"/>
                  <c:pt idx="0">
                    <c:v>0</c:v>
                  </c:pt>
                  <c:pt idx="1">
                    <c:v>7.8005585439096858</c:v>
                  </c:pt>
                  <c:pt idx="2">
                    <c:v>2.3411523200009907</c:v>
                  </c:pt>
                  <c:pt idx="3">
                    <c:v>2.3865367651217122</c:v>
                  </c:pt>
                  <c:pt idx="4">
                    <c:v>0</c:v>
                  </c:pt>
                  <c:pt idx="5">
                    <c:v>0</c:v>
                  </c:pt>
                </c:numCache>
              </c:numRef>
            </c:minus>
            <c:spPr>
              <a:noFill/>
              <a:ln w="9525" cap="flat" cmpd="sng" algn="ctr">
                <a:solidFill>
                  <a:schemeClr val="tx1">
                    <a:lumMod val="65000"/>
                    <a:lumOff val="35000"/>
                  </a:schemeClr>
                </a:solidFill>
                <a:round/>
              </a:ln>
              <a:effectLst/>
            </c:spPr>
          </c:errBars>
          <c:xVal>
            <c:numRef>
              <c:f>'Deg. @ 60C '!$A$80:$A$84</c:f>
              <c:numCache>
                <c:formatCode>General</c:formatCode>
                <c:ptCount val="5"/>
                <c:pt idx="0">
                  <c:v>0</c:v>
                </c:pt>
                <c:pt idx="1">
                  <c:v>0.5</c:v>
                </c:pt>
                <c:pt idx="2">
                  <c:v>1</c:v>
                </c:pt>
                <c:pt idx="3">
                  <c:v>2</c:v>
                </c:pt>
                <c:pt idx="4">
                  <c:v>3</c:v>
                </c:pt>
              </c:numCache>
            </c:numRef>
          </c:xVal>
          <c:yVal>
            <c:numRef>
              <c:f>'Deg. @ 60C '!$H$80:$H$84</c:f>
              <c:numCache>
                <c:formatCode>General</c:formatCode>
                <c:ptCount val="5"/>
                <c:pt idx="0">
                  <c:v>0</c:v>
                </c:pt>
                <c:pt idx="1">
                  <c:v>-30.756212458825814</c:v>
                </c:pt>
                <c:pt idx="2">
                  <c:v>-39.690709164890528</c:v>
                </c:pt>
                <c:pt idx="3">
                  <c:v>-59.37015597752373</c:v>
                </c:pt>
                <c:pt idx="4">
                  <c:v>-100</c:v>
                </c:pt>
              </c:numCache>
            </c:numRef>
          </c:yVal>
          <c:smooth val="1"/>
        </c:ser>
        <c:ser>
          <c:idx val="2"/>
          <c:order val="4"/>
          <c:tx>
            <c:v>Terg 15-S-7 Sol</c:v>
          </c:tx>
          <c:spPr>
            <a:ln w="25400" cap="rnd">
              <a:solidFill>
                <a:srgbClr val="FF0000"/>
              </a:solidFill>
              <a:prstDash val="sysDash"/>
              <a:round/>
            </a:ln>
            <a:effectLst/>
          </c:spPr>
          <c:marker>
            <c:symbol val="triangle"/>
            <c:size val="11"/>
            <c:spPr>
              <a:solidFill>
                <a:srgbClr val="FF0000"/>
              </a:solidFill>
              <a:ln w="9525">
                <a:solidFill>
                  <a:srgbClr val="FF0000"/>
                </a:solidFill>
              </a:ln>
              <a:effectLst/>
            </c:spPr>
          </c:marker>
          <c:errBars>
            <c:errDir val="y"/>
            <c:errBarType val="both"/>
            <c:errValType val="cust"/>
            <c:noEndCap val="0"/>
            <c:plus>
              <c:numRef>
                <c:f>'Deg. @ 60C '!$S$80:$S$84</c:f>
                <c:numCache>
                  <c:formatCode>General</c:formatCode>
                  <c:ptCount val="5"/>
                  <c:pt idx="0">
                    <c:v>0</c:v>
                  </c:pt>
                  <c:pt idx="1">
                    <c:v>2.7856525446115019</c:v>
                  </c:pt>
                  <c:pt idx="2">
                    <c:v>9.2976942832437786</c:v>
                  </c:pt>
                  <c:pt idx="3">
                    <c:v>9.9624483995327111</c:v>
                  </c:pt>
                  <c:pt idx="4">
                    <c:v>0</c:v>
                  </c:pt>
                </c:numCache>
              </c:numRef>
            </c:plus>
            <c:minus>
              <c:numRef>
                <c:f>'Deg. @ 60C '!$S$80:$S$84</c:f>
                <c:numCache>
                  <c:formatCode>General</c:formatCode>
                  <c:ptCount val="5"/>
                  <c:pt idx="0">
                    <c:v>0</c:v>
                  </c:pt>
                  <c:pt idx="1">
                    <c:v>2.7856525446115019</c:v>
                  </c:pt>
                  <c:pt idx="2">
                    <c:v>9.2976942832437786</c:v>
                  </c:pt>
                  <c:pt idx="3">
                    <c:v>9.9624483995327111</c:v>
                  </c:pt>
                  <c:pt idx="4">
                    <c:v>0</c:v>
                  </c:pt>
                </c:numCache>
              </c:numRef>
            </c:minus>
            <c:spPr>
              <a:noFill/>
              <a:ln w="9525" cap="flat" cmpd="sng" algn="ctr">
                <a:solidFill>
                  <a:schemeClr val="tx1">
                    <a:lumMod val="65000"/>
                    <a:lumOff val="35000"/>
                  </a:schemeClr>
                </a:solidFill>
                <a:round/>
              </a:ln>
              <a:effectLst/>
            </c:spPr>
          </c:errBars>
          <c:xVal>
            <c:numRef>
              <c:f>'Deg. @ 60C '!$K$80:$K$84</c:f>
              <c:numCache>
                <c:formatCode>General</c:formatCode>
                <c:ptCount val="5"/>
                <c:pt idx="0">
                  <c:v>0</c:v>
                </c:pt>
                <c:pt idx="1">
                  <c:v>1</c:v>
                </c:pt>
                <c:pt idx="2">
                  <c:v>2</c:v>
                </c:pt>
                <c:pt idx="3">
                  <c:v>4</c:v>
                </c:pt>
                <c:pt idx="4">
                  <c:v>6</c:v>
                </c:pt>
              </c:numCache>
            </c:numRef>
          </c:xVal>
          <c:yVal>
            <c:numRef>
              <c:f>'Deg. @ 60C '!$R$80:$R$84</c:f>
              <c:numCache>
                <c:formatCode>General</c:formatCode>
                <c:ptCount val="5"/>
                <c:pt idx="0">
                  <c:v>0</c:v>
                </c:pt>
                <c:pt idx="1">
                  <c:v>-27.947986314407217</c:v>
                </c:pt>
                <c:pt idx="2">
                  <c:v>-40.884430429562165</c:v>
                </c:pt>
                <c:pt idx="3">
                  <c:v>-64.258340662032523</c:v>
                </c:pt>
                <c:pt idx="4">
                  <c:v>-100</c:v>
                </c:pt>
              </c:numCache>
            </c:numRef>
          </c:yVal>
          <c:smooth val="1"/>
        </c:ser>
        <c:ser>
          <c:idx val="5"/>
          <c:order val="5"/>
          <c:tx>
            <c:v>Ref AFFF</c:v>
          </c:tx>
          <c:spPr>
            <a:ln w="28575" cap="rnd">
              <a:solidFill>
                <a:schemeClr val="accent3">
                  <a:lumMod val="75000"/>
                </a:schemeClr>
              </a:solidFill>
              <a:prstDash val="dash"/>
              <a:round/>
            </a:ln>
            <a:effectLst/>
          </c:spPr>
          <c:marker>
            <c:symbol val="diamond"/>
            <c:size val="9"/>
            <c:spPr>
              <a:solidFill>
                <a:schemeClr val="accent3">
                  <a:lumMod val="75000"/>
                </a:schemeClr>
              </a:solidFill>
              <a:ln w="9525">
                <a:solidFill>
                  <a:schemeClr val="accent3">
                    <a:lumMod val="75000"/>
                  </a:schemeClr>
                </a:solidFill>
              </a:ln>
              <a:effectLst/>
            </c:spPr>
          </c:marker>
          <c:errBars>
            <c:errDir val="y"/>
            <c:errBarType val="both"/>
            <c:errValType val="cust"/>
            <c:noEndCap val="0"/>
            <c:plus>
              <c:numRef>
                <c:f>'Deg. @ 60C '!$S$92:$S$96</c:f>
                <c:numCache>
                  <c:formatCode>General</c:formatCode>
                  <c:ptCount val="5"/>
                  <c:pt idx="0">
                    <c:v>0</c:v>
                  </c:pt>
                  <c:pt idx="1">
                    <c:v>4.0582214671991625</c:v>
                  </c:pt>
                  <c:pt idx="2">
                    <c:v>5.0194018380366368</c:v>
                  </c:pt>
                  <c:pt idx="3">
                    <c:v>2.0437458131376216</c:v>
                  </c:pt>
                  <c:pt idx="4">
                    <c:v>0</c:v>
                  </c:pt>
                </c:numCache>
              </c:numRef>
            </c:plus>
            <c:minus>
              <c:numRef>
                <c:f>'Deg. @ 60C '!$S$92:$S$96</c:f>
                <c:numCache>
                  <c:formatCode>General</c:formatCode>
                  <c:ptCount val="5"/>
                  <c:pt idx="0">
                    <c:v>0</c:v>
                  </c:pt>
                  <c:pt idx="1">
                    <c:v>4.0582214671991625</c:v>
                  </c:pt>
                  <c:pt idx="2">
                    <c:v>5.0194018380366368</c:v>
                  </c:pt>
                  <c:pt idx="3">
                    <c:v>2.0437458131376216</c:v>
                  </c:pt>
                  <c:pt idx="4">
                    <c:v>0</c:v>
                  </c:pt>
                </c:numCache>
              </c:numRef>
            </c:minus>
            <c:spPr>
              <a:noFill/>
              <a:ln w="9525" cap="flat" cmpd="sng" algn="ctr">
                <a:solidFill>
                  <a:schemeClr val="tx1">
                    <a:lumMod val="65000"/>
                    <a:lumOff val="35000"/>
                  </a:schemeClr>
                </a:solidFill>
                <a:round/>
              </a:ln>
              <a:effectLst/>
            </c:spPr>
          </c:errBars>
          <c:xVal>
            <c:numRef>
              <c:f>'Deg. @ 60C '!$K$92:$K$96</c:f>
              <c:numCache>
                <c:formatCode>General</c:formatCode>
                <c:ptCount val="5"/>
                <c:pt idx="0">
                  <c:v>0</c:v>
                </c:pt>
                <c:pt idx="1">
                  <c:v>10</c:v>
                </c:pt>
                <c:pt idx="2">
                  <c:v>20</c:v>
                </c:pt>
                <c:pt idx="3">
                  <c:v>40</c:v>
                </c:pt>
                <c:pt idx="4">
                  <c:v>60</c:v>
                </c:pt>
              </c:numCache>
            </c:numRef>
          </c:xVal>
          <c:yVal>
            <c:numRef>
              <c:f>'Deg. @ 60C '!$R$92:$R$96</c:f>
              <c:numCache>
                <c:formatCode>General</c:formatCode>
                <c:ptCount val="5"/>
                <c:pt idx="0">
                  <c:v>0</c:v>
                </c:pt>
                <c:pt idx="1">
                  <c:v>9.0896916127932705</c:v>
                </c:pt>
                <c:pt idx="2">
                  <c:v>7.1377698235874192</c:v>
                </c:pt>
                <c:pt idx="3">
                  <c:v>2.8805532220558332</c:v>
                </c:pt>
                <c:pt idx="4">
                  <c:v>-100</c:v>
                </c:pt>
              </c:numCache>
            </c:numRef>
          </c:yVal>
          <c:smooth val="1"/>
        </c:ser>
        <c:dLbls>
          <c:showLegendKey val="0"/>
          <c:showVal val="0"/>
          <c:showCatName val="0"/>
          <c:showSerName val="0"/>
          <c:showPercent val="0"/>
          <c:showBubbleSize val="0"/>
        </c:dLbls>
        <c:axId val="269540080"/>
        <c:axId val="269540472"/>
      </c:scatterChart>
      <c:valAx>
        <c:axId val="269540080"/>
        <c:scaling>
          <c:orientation val="minMax"/>
          <c:max val="60"/>
        </c:scaling>
        <c:delete val="0"/>
        <c:axPos val="b"/>
        <c:title>
          <c:tx>
            <c:rich>
              <a:bodyPr rot="0" spcFirstLastPara="1" vertOverflow="ellipsis" vert="horz" wrap="square" anchor="ctr" anchorCtr="1"/>
              <a:lstStyle/>
              <a:p>
                <a:pPr>
                  <a:defRPr sz="1200" b="1" i="0" u="none" strike="noStrike" kern="1200" baseline="0">
                    <a:solidFill>
                      <a:srgbClr val="000000"/>
                    </a:solidFill>
                    <a:latin typeface="+mn-lt"/>
                    <a:ea typeface="+mn-ea"/>
                    <a:cs typeface="+mn-cs"/>
                  </a:defRPr>
                </a:pPr>
                <a:r>
                  <a:rPr lang="en-US" sz="1200" b="1">
                    <a:solidFill>
                      <a:srgbClr val="000000"/>
                    </a:solidFill>
                  </a:rPr>
                  <a:t>Time (min)</a:t>
                </a:r>
              </a:p>
            </c:rich>
          </c:tx>
          <c:layout>
            <c:manualLayout>
              <c:xMode val="edge"/>
              <c:yMode val="edge"/>
              <c:x val="0.51049417656263996"/>
              <c:y val="0.93003628644780056"/>
            </c:manualLayout>
          </c:layout>
          <c:overlay val="0"/>
          <c:spPr>
            <a:noFill/>
            <a:ln>
              <a:noFill/>
            </a:ln>
            <a:effectLst/>
          </c:spPr>
          <c:txPr>
            <a:bodyPr rot="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rgbClr val="000000"/>
            </a:solidFill>
            <a:round/>
          </a:ln>
          <a:effectLst/>
        </c:spPr>
        <c:txPr>
          <a:bodyPr rot="-60000000" spcFirstLastPara="1" vertOverflow="ellipsis" vert="horz" wrap="square" anchor="ctr" anchorCtr="1"/>
          <a:lstStyle/>
          <a:p>
            <a:pPr>
              <a:defRPr sz="1400" b="1" i="0" u="none" strike="noStrike" kern="1200" baseline="0">
                <a:solidFill>
                  <a:srgbClr val="000000"/>
                </a:solidFill>
                <a:latin typeface="+mn-lt"/>
                <a:ea typeface="+mn-ea"/>
                <a:cs typeface="+mn-cs"/>
              </a:defRPr>
            </a:pPr>
            <a:endParaRPr lang="en-US"/>
          </a:p>
        </c:txPr>
        <c:crossAx val="269540472"/>
        <c:crosses val="autoZero"/>
        <c:crossBetween val="midCat"/>
      </c:valAx>
      <c:valAx>
        <c:axId val="269540472"/>
        <c:scaling>
          <c:orientation val="minMax"/>
          <c:min val="-100"/>
        </c:scaling>
        <c:delete val="0"/>
        <c:axPos val="l"/>
        <c:title>
          <c:tx>
            <c:rich>
              <a:bodyPr rot="-5400000" spcFirstLastPara="1" vertOverflow="ellipsis" vert="horz" wrap="square" anchor="ctr" anchorCtr="1"/>
              <a:lstStyle/>
              <a:p>
                <a:pPr>
                  <a:defRPr sz="1200" b="1" i="0" u="none" strike="noStrike" kern="1200" baseline="0">
                    <a:solidFill>
                      <a:srgbClr val="000000"/>
                    </a:solidFill>
                    <a:latin typeface="+mn-lt"/>
                    <a:ea typeface="+mn-ea"/>
                    <a:cs typeface="+mn-cs"/>
                  </a:defRPr>
                </a:pPr>
                <a:r>
                  <a:rPr lang="en-US" sz="1200" b="1">
                    <a:solidFill>
                      <a:srgbClr val="000000"/>
                    </a:solidFill>
                  </a:rPr>
                  <a:t>Percent Change in Foam Height (%) 60C Deg</a:t>
                </a:r>
              </a:p>
            </c:rich>
          </c:tx>
          <c:overlay val="0"/>
          <c:spPr>
            <a:noFill/>
            <a:ln>
              <a:noFill/>
            </a:ln>
            <a:effectLst/>
          </c:spPr>
          <c:txPr>
            <a:bodyPr rot="-540000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rgbClr val="000000"/>
            </a:solidFill>
            <a:round/>
          </a:ln>
          <a:effectLst/>
        </c:spPr>
        <c:txPr>
          <a:bodyPr rot="-60000000" spcFirstLastPara="1" vertOverflow="ellipsis" vert="horz" wrap="square" anchor="ctr" anchorCtr="1"/>
          <a:lstStyle/>
          <a:p>
            <a:pPr>
              <a:defRPr sz="1400" b="1" i="0" u="none" strike="noStrike" kern="1200" baseline="0">
                <a:solidFill>
                  <a:srgbClr val="000000"/>
                </a:solidFill>
                <a:latin typeface="+mn-lt"/>
                <a:ea typeface="+mn-ea"/>
                <a:cs typeface="+mn-cs"/>
              </a:defRPr>
            </a:pPr>
            <a:endParaRPr lang="en-US"/>
          </a:p>
        </c:txPr>
        <c:crossAx val="269540080"/>
        <c:crosses val="autoZero"/>
        <c:crossBetween val="midCat"/>
      </c:valAx>
      <c:spPr>
        <a:noFill/>
        <a:ln>
          <a:solidFill>
            <a:srgbClr val="000000"/>
          </a:solidFill>
        </a:ln>
        <a:effectLst/>
      </c:spPr>
    </c:plotArea>
    <c:legend>
      <c:legendPos val="r"/>
      <c:layout>
        <c:manualLayout>
          <c:xMode val="edge"/>
          <c:yMode val="edge"/>
          <c:x val="0.22249921573165249"/>
          <c:y val="0.52962408387476145"/>
          <c:w val="0.18127675267625143"/>
          <c:h val="0.34198930051776316"/>
        </c:manualLayout>
      </c:layout>
      <c:overlay val="0"/>
      <c:spPr>
        <a:noFill/>
        <a:ln>
          <a:noFill/>
        </a:ln>
        <a:effectLst/>
      </c:spPr>
      <c:txPr>
        <a:bodyPr rot="0" spcFirstLastPara="1" vertOverflow="ellipsis" vert="horz" wrap="square" anchor="ctr" anchorCtr="1"/>
        <a:lstStyle/>
        <a:p>
          <a:pPr>
            <a:defRPr sz="1100" b="1" i="0" u="none" strike="noStrike" kern="1200" baseline="0">
              <a:solidFill>
                <a:srgbClr val="000000"/>
              </a:solidFill>
              <a:latin typeface="+mn-lt"/>
              <a:ea typeface="+mn-ea"/>
              <a:cs typeface="+mn-cs"/>
            </a:defRPr>
          </a:pPr>
          <a:endParaRPr lang="en-US"/>
        </a:p>
      </c:txPr>
    </c:legend>
    <c:plotVisOnly val="1"/>
    <c:dispBlanksAs val="gap"/>
    <c:showDLblsOverMax val="0"/>
  </c:chart>
  <c:spPr>
    <a:solidFill>
      <a:schemeClr val="bg1"/>
    </a:solid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523959524056141"/>
          <c:y val="3.1609195402298854E-2"/>
          <c:w val="0.84408301251559115"/>
          <c:h val="0.7750067904046315"/>
        </c:manualLayout>
      </c:layout>
      <c:scatterChart>
        <c:scatterStyle val="smoothMarker"/>
        <c:varyColors val="0"/>
        <c:ser>
          <c:idx val="2"/>
          <c:order val="0"/>
          <c:tx>
            <c:v>Terg 15-S-7 Sol 60C</c:v>
          </c:tx>
          <c:spPr>
            <a:ln w="19050" cap="rnd">
              <a:solidFill>
                <a:srgbClr val="FF0000"/>
              </a:solidFill>
              <a:prstDash val="dash"/>
              <a:round/>
            </a:ln>
            <a:effectLst/>
          </c:spPr>
          <c:marker>
            <c:symbol val="triangle"/>
            <c:size val="8"/>
            <c:spPr>
              <a:solidFill>
                <a:srgbClr val="FF0000"/>
              </a:solidFill>
              <a:ln w="9525">
                <a:solidFill>
                  <a:srgbClr val="FF0000"/>
                </a:solidFill>
              </a:ln>
              <a:effectLst/>
            </c:spPr>
          </c:marker>
          <c:errBars>
            <c:errDir val="y"/>
            <c:errBarType val="both"/>
            <c:errValType val="cust"/>
            <c:noEndCap val="0"/>
            <c:plus>
              <c:numRef>
                <c:f>'Transport Raw Data 60C'!$AC$10:$AC$40</c:f>
                <c:numCache>
                  <c:formatCode>General</c:formatCode>
                  <c:ptCount val="31"/>
                  <c:pt idx="0">
                    <c:v>4.1597087435302094E-11</c:v>
                  </c:pt>
                  <c:pt idx="1">
                    <c:v>2.1271315721247612E-11</c:v>
                  </c:pt>
                  <c:pt idx="2">
                    <c:v>2.3850584515922253E-11</c:v>
                  </c:pt>
                  <c:pt idx="3">
                    <c:v>3.2993933107035681E-11</c:v>
                  </c:pt>
                  <c:pt idx="4">
                    <c:v>3.4502658483875261E-11</c:v>
                  </c:pt>
                  <c:pt idx="5">
                    <c:v>9.2063787783803341E-12</c:v>
                  </c:pt>
                  <c:pt idx="6">
                    <c:v>1.4538129015883835E-11</c:v>
                  </c:pt>
                  <c:pt idx="7">
                    <c:v>1.812186847520374E-11</c:v>
                  </c:pt>
                  <c:pt idx="8">
                    <c:v>1.366031311554605E-11</c:v>
                  </c:pt>
                  <c:pt idx="9">
                    <c:v>1.2160442922100824E-11</c:v>
                  </c:pt>
                  <c:pt idx="10">
                    <c:v>8.8323994691003571E-12</c:v>
                  </c:pt>
                  <c:pt idx="11">
                    <c:v>2.8098803156163847E-11</c:v>
                  </c:pt>
                  <c:pt idx="12">
                    <c:v>4.0075211918674692E-11</c:v>
                  </c:pt>
                  <c:pt idx="13">
                    <c:v>2.7405247337367178E-11</c:v>
                  </c:pt>
                  <c:pt idx="14">
                    <c:v>8.6654799163017838E-12</c:v>
                  </c:pt>
                  <c:pt idx="15">
                    <c:v>2.1456825479755594E-11</c:v>
                  </c:pt>
                  <c:pt idx="16">
                    <c:v>1.6922603334404321E-11</c:v>
                  </c:pt>
                  <c:pt idx="17">
                    <c:v>1.8713169833486834E-11</c:v>
                  </c:pt>
                  <c:pt idx="18">
                    <c:v>4.0187279705138203E-11</c:v>
                  </c:pt>
                  <c:pt idx="19">
                    <c:v>2.7437295675623502E-11</c:v>
                  </c:pt>
                  <c:pt idx="20">
                    <c:v>3.3309502596684068E-11</c:v>
                  </c:pt>
                  <c:pt idx="21">
                    <c:v>3.3044618919658371E-11</c:v>
                  </c:pt>
                  <c:pt idx="22">
                    <c:v>5.2617786898928588E-11</c:v>
                  </c:pt>
                  <c:pt idx="23">
                    <c:v>8.6063908742166368E-11</c:v>
                  </c:pt>
                  <c:pt idx="24">
                    <c:v>1.1347446169113655E-10</c:v>
                  </c:pt>
                  <c:pt idx="25">
                    <c:v>1.4697127714437336E-10</c:v>
                  </c:pt>
                  <c:pt idx="26">
                    <c:v>1.7530985503268347E-10</c:v>
                  </c:pt>
                  <c:pt idx="27">
                    <c:v>2.5303542841018342E-10</c:v>
                  </c:pt>
                  <c:pt idx="28">
                    <c:v>2.8422974159124304E-10</c:v>
                  </c:pt>
                  <c:pt idx="29">
                    <c:v>2.9635271313951355E-10</c:v>
                  </c:pt>
                  <c:pt idx="30">
                    <c:v>4.7597392013871555E-10</c:v>
                  </c:pt>
                </c:numCache>
              </c:numRef>
            </c:plus>
            <c:minus>
              <c:numRef>
                <c:f>'Transport Raw Data 60C'!$AC$10:$AC$40</c:f>
                <c:numCache>
                  <c:formatCode>General</c:formatCode>
                  <c:ptCount val="31"/>
                  <c:pt idx="0">
                    <c:v>4.1597087435302094E-11</c:v>
                  </c:pt>
                  <c:pt idx="1">
                    <c:v>2.1271315721247612E-11</c:v>
                  </c:pt>
                  <c:pt idx="2">
                    <c:v>2.3850584515922253E-11</c:v>
                  </c:pt>
                  <c:pt idx="3">
                    <c:v>3.2993933107035681E-11</c:v>
                  </c:pt>
                  <c:pt idx="4">
                    <c:v>3.4502658483875261E-11</c:v>
                  </c:pt>
                  <c:pt idx="5">
                    <c:v>9.2063787783803341E-12</c:v>
                  </c:pt>
                  <c:pt idx="6">
                    <c:v>1.4538129015883835E-11</c:v>
                  </c:pt>
                  <c:pt idx="7">
                    <c:v>1.812186847520374E-11</c:v>
                  </c:pt>
                  <c:pt idx="8">
                    <c:v>1.366031311554605E-11</c:v>
                  </c:pt>
                  <c:pt idx="9">
                    <c:v>1.2160442922100824E-11</c:v>
                  </c:pt>
                  <c:pt idx="10">
                    <c:v>8.8323994691003571E-12</c:v>
                  </c:pt>
                  <c:pt idx="11">
                    <c:v>2.8098803156163847E-11</c:v>
                  </c:pt>
                  <c:pt idx="12">
                    <c:v>4.0075211918674692E-11</c:v>
                  </c:pt>
                  <c:pt idx="13">
                    <c:v>2.7405247337367178E-11</c:v>
                  </c:pt>
                  <c:pt idx="14">
                    <c:v>8.6654799163017838E-12</c:v>
                  </c:pt>
                  <c:pt idx="15">
                    <c:v>2.1456825479755594E-11</c:v>
                  </c:pt>
                  <c:pt idx="16">
                    <c:v>1.6922603334404321E-11</c:v>
                  </c:pt>
                  <c:pt idx="17">
                    <c:v>1.8713169833486834E-11</c:v>
                  </c:pt>
                  <c:pt idx="18">
                    <c:v>4.0187279705138203E-11</c:v>
                  </c:pt>
                  <c:pt idx="19">
                    <c:v>2.7437295675623502E-11</c:v>
                  </c:pt>
                  <c:pt idx="20">
                    <c:v>3.3309502596684068E-11</c:v>
                  </c:pt>
                  <c:pt idx="21">
                    <c:v>3.3044618919658371E-11</c:v>
                  </c:pt>
                  <c:pt idx="22">
                    <c:v>5.2617786898928588E-11</c:v>
                  </c:pt>
                  <c:pt idx="23">
                    <c:v>8.6063908742166368E-11</c:v>
                  </c:pt>
                  <c:pt idx="24">
                    <c:v>1.1347446169113655E-10</c:v>
                  </c:pt>
                  <c:pt idx="25">
                    <c:v>1.4697127714437336E-10</c:v>
                  </c:pt>
                  <c:pt idx="26">
                    <c:v>1.7530985503268347E-10</c:v>
                  </c:pt>
                  <c:pt idx="27">
                    <c:v>2.5303542841018342E-10</c:v>
                  </c:pt>
                  <c:pt idx="28">
                    <c:v>2.8422974159124304E-10</c:v>
                  </c:pt>
                  <c:pt idx="29">
                    <c:v>2.9635271313951355E-10</c:v>
                  </c:pt>
                  <c:pt idx="30">
                    <c:v>4.7597392013871555E-10</c:v>
                  </c:pt>
                </c:numCache>
              </c:numRef>
            </c:minus>
            <c:spPr>
              <a:noFill/>
              <a:ln w="9525" cap="flat" cmpd="sng" algn="ctr">
                <a:solidFill>
                  <a:schemeClr val="tx1">
                    <a:lumMod val="65000"/>
                    <a:lumOff val="35000"/>
                  </a:schemeClr>
                </a:solidFill>
                <a:round/>
              </a:ln>
              <a:effectLst/>
            </c:spPr>
          </c:errBars>
          <c:xVal>
            <c:numRef>
              <c:f>'Transport Raw Data 60C'!$AD$10:$AD$42</c:f>
              <c:numCache>
                <c:formatCode>General</c:formatCode>
                <c:ptCount val="33"/>
                <c:pt idx="0">
                  <c:v>30</c:v>
                </c:pt>
                <c:pt idx="1">
                  <c:v>38</c:v>
                </c:pt>
                <c:pt idx="2">
                  <c:v>46</c:v>
                </c:pt>
                <c:pt idx="3">
                  <c:v>54</c:v>
                </c:pt>
                <c:pt idx="4">
                  <c:v>62</c:v>
                </c:pt>
                <c:pt idx="5">
                  <c:v>70</c:v>
                </c:pt>
                <c:pt idx="6">
                  <c:v>78</c:v>
                </c:pt>
                <c:pt idx="7">
                  <c:v>86</c:v>
                </c:pt>
                <c:pt idx="8">
                  <c:v>94</c:v>
                </c:pt>
                <c:pt idx="9">
                  <c:v>102</c:v>
                </c:pt>
                <c:pt idx="10">
                  <c:v>110</c:v>
                </c:pt>
                <c:pt idx="11">
                  <c:v>118</c:v>
                </c:pt>
                <c:pt idx="12">
                  <c:v>126</c:v>
                </c:pt>
                <c:pt idx="13">
                  <c:v>134</c:v>
                </c:pt>
                <c:pt idx="14">
                  <c:v>142</c:v>
                </c:pt>
                <c:pt idx="15">
                  <c:v>150</c:v>
                </c:pt>
                <c:pt idx="16">
                  <c:v>158</c:v>
                </c:pt>
                <c:pt idx="17">
                  <c:v>166</c:v>
                </c:pt>
                <c:pt idx="18">
                  <c:v>174</c:v>
                </c:pt>
                <c:pt idx="19">
                  <c:v>182</c:v>
                </c:pt>
                <c:pt idx="20">
                  <c:v>190</c:v>
                </c:pt>
                <c:pt idx="21">
                  <c:v>198</c:v>
                </c:pt>
                <c:pt idx="22">
                  <c:v>206</c:v>
                </c:pt>
                <c:pt idx="23">
                  <c:v>214</c:v>
                </c:pt>
                <c:pt idx="24">
                  <c:v>222</c:v>
                </c:pt>
                <c:pt idx="25">
                  <c:v>230</c:v>
                </c:pt>
                <c:pt idx="26">
                  <c:v>238</c:v>
                </c:pt>
                <c:pt idx="27">
                  <c:v>246</c:v>
                </c:pt>
                <c:pt idx="28">
                  <c:v>254</c:v>
                </c:pt>
                <c:pt idx="29">
                  <c:v>262</c:v>
                </c:pt>
                <c:pt idx="30">
                  <c:v>270</c:v>
                </c:pt>
                <c:pt idx="31">
                  <c:v>278</c:v>
                </c:pt>
                <c:pt idx="32">
                  <c:v>286</c:v>
                </c:pt>
              </c:numCache>
            </c:numRef>
          </c:xVal>
          <c:yVal>
            <c:numRef>
              <c:f>'Transport Raw Data 60C'!$AB$10:$AB$42</c:f>
              <c:numCache>
                <c:formatCode>General</c:formatCode>
                <c:ptCount val="33"/>
                <c:pt idx="0">
                  <c:v>9.4356144833052246E-11</c:v>
                </c:pt>
                <c:pt idx="1">
                  <c:v>3.6605636911135921E-11</c:v>
                </c:pt>
                <c:pt idx="2">
                  <c:v>9.9661309602782107E-11</c:v>
                </c:pt>
                <c:pt idx="3">
                  <c:v>8.4427907906843521E-11</c:v>
                </c:pt>
                <c:pt idx="4">
                  <c:v>1.0299598460089798E-10</c:v>
                </c:pt>
                <c:pt idx="5">
                  <c:v>7.9956411886642663E-11</c:v>
                </c:pt>
                <c:pt idx="6">
                  <c:v>1.1838096243311449E-10</c:v>
                </c:pt>
                <c:pt idx="7">
                  <c:v>1.2073039254542343E-10</c:v>
                </c:pt>
                <c:pt idx="8">
                  <c:v>1.125452811864117E-10</c:v>
                </c:pt>
                <c:pt idx="9">
                  <c:v>1.9879210272859116E-10</c:v>
                </c:pt>
                <c:pt idx="10">
                  <c:v>1.5362241411774851E-10</c:v>
                </c:pt>
                <c:pt idx="11">
                  <c:v>2.3918714304667702E-10</c:v>
                </c:pt>
                <c:pt idx="12">
                  <c:v>2.2092221862517848E-10</c:v>
                </c:pt>
                <c:pt idx="13">
                  <c:v>3.1141317198314186E-10</c:v>
                </c:pt>
                <c:pt idx="14">
                  <c:v>3.3073912935858631E-10</c:v>
                </c:pt>
                <c:pt idx="15">
                  <c:v>3.9887260261554529E-10</c:v>
                </c:pt>
                <c:pt idx="16">
                  <c:v>5.1134209573381792E-10</c:v>
                </c:pt>
                <c:pt idx="17">
                  <c:v>6.1380756385774297E-10</c:v>
                </c:pt>
                <c:pt idx="18">
                  <c:v>7.1362044959680312E-10</c:v>
                </c:pt>
                <c:pt idx="19">
                  <c:v>8.8338572222815816E-10</c:v>
                </c:pt>
                <c:pt idx="20">
                  <c:v>9.7251249035961937E-10</c:v>
                </c:pt>
                <c:pt idx="21">
                  <c:v>1.1394736044698316E-9</c:v>
                </c:pt>
                <c:pt idx="22">
                  <c:v>1.3122703998267466E-9</c:v>
                </c:pt>
                <c:pt idx="23">
                  <c:v>1.4546003917917843E-9</c:v>
                </c:pt>
                <c:pt idx="24">
                  <c:v>1.661198665538692E-9</c:v>
                </c:pt>
                <c:pt idx="25">
                  <c:v>1.9045541523330138E-9</c:v>
                </c:pt>
                <c:pt idx="26">
                  <c:v>2.1233543050503006E-9</c:v>
                </c:pt>
                <c:pt idx="27">
                  <c:v>2.4111215997740754E-9</c:v>
                </c:pt>
                <c:pt idx="28">
                  <c:v>2.5787648064975386E-9</c:v>
                </c:pt>
                <c:pt idx="29">
                  <c:v>2.9023040693829199E-9</c:v>
                </c:pt>
                <c:pt idx="30">
                  <c:v>3.3912886850157342E-9</c:v>
                </c:pt>
                <c:pt idx="31">
                  <c:v>1.4484388218520836E-8</c:v>
                </c:pt>
                <c:pt idx="32">
                  <c:v>4.0690916936100463E-8</c:v>
                </c:pt>
              </c:numCache>
            </c:numRef>
          </c:yVal>
          <c:smooth val="1"/>
        </c:ser>
        <c:ser>
          <c:idx val="4"/>
          <c:order val="1"/>
          <c:tx>
            <c:v>Terg TMN6 Sol </c:v>
          </c:tx>
          <c:spPr>
            <a:ln w="25400" cap="rnd">
              <a:solidFill>
                <a:srgbClr val="00B050"/>
              </a:solidFill>
              <a:prstDash val="dash"/>
              <a:round/>
            </a:ln>
            <a:effectLst/>
          </c:spPr>
          <c:marker>
            <c:symbol val="circle"/>
            <c:size val="9"/>
            <c:spPr>
              <a:solidFill>
                <a:srgbClr val="00B050"/>
              </a:solidFill>
              <a:ln w="9525">
                <a:solidFill>
                  <a:srgbClr val="00B050"/>
                </a:solidFill>
              </a:ln>
              <a:effectLst/>
            </c:spPr>
          </c:marker>
          <c:errBars>
            <c:errDir val="y"/>
            <c:errBarType val="both"/>
            <c:errValType val="cust"/>
            <c:noEndCap val="0"/>
            <c:plus>
              <c:numRef>
                <c:f>'Transport Raw Data 60C'!$R$167:$R$189</c:f>
                <c:numCache>
                  <c:formatCode>General</c:formatCode>
                  <c:ptCount val="23"/>
                  <c:pt idx="0">
                    <c:v>5.7182135078887325E-11</c:v>
                  </c:pt>
                  <c:pt idx="1">
                    <c:v>3.0512016451391233E-11</c:v>
                  </c:pt>
                  <c:pt idx="2">
                    <c:v>6.6653914785888798E-11</c:v>
                  </c:pt>
                  <c:pt idx="3">
                    <c:v>2.5542827767939572E-11</c:v>
                  </c:pt>
                  <c:pt idx="4">
                    <c:v>5.231024008830191E-12</c:v>
                  </c:pt>
                  <c:pt idx="5">
                    <c:v>2.5274610556319066E-11</c:v>
                  </c:pt>
                  <c:pt idx="6">
                    <c:v>3.8808301355034024E-11</c:v>
                  </c:pt>
                  <c:pt idx="7">
                    <c:v>1.8998634187196639E-11</c:v>
                  </c:pt>
                  <c:pt idx="8">
                    <c:v>5.9303860649989565E-11</c:v>
                  </c:pt>
                  <c:pt idx="9">
                    <c:v>3.9491401733418254E-11</c:v>
                  </c:pt>
                  <c:pt idx="10">
                    <c:v>9.4715954333704344E-11</c:v>
                  </c:pt>
                  <c:pt idx="11">
                    <c:v>1.0252764368426785E-10</c:v>
                  </c:pt>
                  <c:pt idx="12">
                    <c:v>2.0344324051217047E-10</c:v>
                  </c:pt>
                  <c:pt idx="13">
                    <c:v>2.341444001184584E-10</c:v>
                  </c:pt>
                  <c:pt idx="14">
                    <c:v>2.5531414158773214E-10</c:v>
                  </c:pt>
                  <c:pt idx="15">
                    <c:v>3.1992675116741944E-10</c:v>
                  </c:pt>
                  <c:pt idx="16">
                    <c:v>4.4672657514700986E-10</c:v>
                  </c:pt>
                  <c:pt idx="17">
                    <c:v>4.7750880237508707E-10</c:v>
                  </c:pt>
                  <c:pt idx="18">
                    <c:v>6.2654782042287797E-10</c:v>
                  </c:pt>
                  <c:pt idx="19">
                    <c:v>6.7794276933439927E-10</c:v>
                  </c:pt>
                  <c:pt idx="20">
                    <c:v>1.2819584702327767E-9</c:v>
                  </c:pt>
                </c:numCache>
              </c:numRef>
            </c:plus>
            <c:minus>
              <c:numRef>
                <c:f>'Transport Raw Data 60C'!$R$167:$R$189</c:f>
                <c:numCache>
                  <c:formatCode>General</c:formatCode>
                  <c:ptCount val="23"/>
                  <c:pt idx="0">
                    <c:v>5.7182135078887325E-11</c:v>
                  </c:pt>
                  <c:pt idx="1">
                    <c:v>3.0512016451391233E-11</c:v>
                  </c:pt>
                  <c:pt idx="2">
                    <c:v>6.6653914785888798E-11</c:v>
                  </c:pt>
                  <c:pt idx="3">
                    <c:v>2.5542827767939572E-11</c:v>
                  </c:pt>
                  <c:pt idx="4">
                    <c:v>5.231024008830191E-12</c:v>
                  </c:pt>
                  <c:pt idx="5">
                    <c:v>2.5274610556319066E-11</c:v>
                  </c:pt>
                  <c:pt idx="6">
                    <c:v>3.8808301355034024E-11</c:v>
                  </c:pt>
                  <c:pt idx="7">
                    <c:v>1.8998634187196639E-11</c:v>
                  </c:pt>
                  <c:pt idx="8">
                    <c:v>5.9303860649989565E-11</c:v>
                  </c:pt>
                  <c:pt idx="9">
                    <c:v>3.9491401733418254E-11</c:v>
                  </c:pt>
                  <c:pt idx="10">
                    <c:v>9.4715954333704344E-11</c:v>
                  </c:pt>
                  <c:pt idx="11">
                    <c:v>1.0252764368426785E-10</c:v>
                  </c:pt>
                  <c:pt idx="12">
                    <c:v>2.0344324051217047E-10</c:v>
                  </c:pt>
                  <c:pt idx="13">
                    <c:v>2.341444001184584E-10</c:v>
                  </c:pt>
                  <c:pt idx="14">
                    <c:v>2.5531414158773214E-10</c:v>
                  </c:pt>
                  <c:pt idx="15">
                    <c:v>3.1992675116741944E-10</c:v>
                  </c:pt>
                  <c:pt idx="16">
                    <c:v>4.4672657514700986E-10</c:v>
                  </c:pt>
                  <c:pt idx="17">
                    <c:v>4.7750880237508707E-10</c:v>
                  </c:pt>
                  <c:pt idx="18">
                    <c:v>6.2654782042287797E-10</c:v>
                  </c:pt>
                  <c:pt idx="19">
                    <c:v>6.7794276933439927E-10</c:v>
                  </c:pt>
                  <c:pt idx="20">
                    <c:v>1.2819584702327767E-9</c:v>
                  </c:pt>
                </c:numCache>
              </c:numRef>
            </c:minus>
            <c:spPr>
              <a:noFill/>
              <a:ln w="9525" cap="flat" cmpd="sng" algn="ctr">
                <a:solidFill>
                  <a:schemeClr val="tx1">
                    <a:lumMod val="65000"/>
                    <a:lumOff val="35000"/>
                  </a:schemeClr>
                </a:solidFill>
                <a:round/>
              </a:ln>
              <a:effectLst/>
            </c:spPr>
          </c:errBars>
          <c:xVal>
            <c:numRef>
              <c:f>'Transport Raw Data 60C'!$S$167:$S$189</c:f>
              <c:numCache>
                <c:formatCode>General</c:formatCode>
                <c:ptCount val="23"/>
                <c:pt idx="0">
                  <c:v>30</c:v>
                </c:pt>
                <c:pt idx="1">
                  <c:v>38</c:v>
                </c:pt>
                <c:pt idx="2">
                  <c:v>46</c:v>
                </c:pt>
                <c:pt idx="3">
                  <c:v>54</c:v>
                </c:pt>
                <c:pt idx="4">
                  <c:v>62</c:v>
                </c:pt>
                <c:pt idx="5">
                  <c:v>70</c:v>
                </c:pt>
                <c:pt idx="6">
                  <c:v>78</c:v>
                </c:pt>
                <c:pt idx="7">
                  <c:v>86</c:v>
                </c:pt>
                <c:pt idx="8">
                  <c:v>94</c:v>
                </c:pt>
                <c:pt idx="9">
                  <c:v>102</c:v>
                </c:pt>
                <c:pt idx="10">
                  <c:v>110</c:v>
                </c:pt>
                <c:pt idx="11">
                  <c:v>118</c:v>
                </c:pt>
                <c:pt idx="12">
                  <c:v>126</c:v>
                </c:pt>
                <c:pt idx="13">
                  <c:v>134</c:v>
                </c:pt>
                <c:pt idx="14">
                  <c:v>142</c:v>
                </c:pt>
                <c:pt idx="15">
                  <c:v>150</c:v>
                </c:pt>
                <c:pt idx="16">
                  <c:v>158</c:v>
                </c:pt>
                <c:pt idx="17">
                  <c:v>166</c:v>
                </c:pt>
                <c:pt idx="18">
                  <c:v>174</c:v>
                </c:pt>
                <c:pt idx="19">
                  <c:v>182</c:v>
                </c:pt>
                <c:pt idx="20">
                  <c:v>190</c:v>
                </c:pt>
                <c:pt idx="21">
                  <c:v>198</c:v>
                </c:pt>
                <c:pt idx="22">
                  <c:v>206</c:v>
                </c:pt>
              </c:numCache>
            </c:numRef>
          </c:xVal>
          <c:yVal>
            <c:numRef>
              <c:f>'Transport Raw Data 60C'!$Q$167:$Q$189</c:f>
              <c:numCache>
                <c:formatCode>General</c:formatCode>
                <c:ptCount val="23"/>
                <c:pt idx="0">
                  <c:v>7.1316572118796905E-11</c:v>
                </c:pt>
                <c:pt idx="1">
                  <c:v>3.9864523841112827E-11</c:v>
                </c:pt>
                <c:pt idx="2">
                  <c:v>8.1244809045005617E-11</c:v>
                </c:pt>
                <c:pt idx="3">
                  <c:v>4.8428575540819589E-11</c:v>
                </c:pt>
                <c:pt idx="4">
                  <c:v>8.3973179498009544E-11</c:v>
                </c:pt>
                <c:pt idx="5">
                  <c:v>4.9489608494765548E-11</c:v>
                </c:pt>
                <c:pt idx="6">
                  <c:v>1.2474716015679035E-10</c:v>
                </c:pt>
                <c:pt idx="7">
                  <c:v>1.1565259198011062E-10</c:v>
                </c:pt>
                <c:pt idx="8">
                  <c:v>1.7203891467552497E-10</c:v>
                </c:pt>
                <c:pt idx="9">
                  <c:v>2.3486722316275414E-10</c:v>
                </c:pt>
                <c:pt idx="10">
                  <c:v>3.5514288729934358E-10</c:v>
                </c:pt>
                <c:pt idx="11">
                  <c:v>4.7132599575642711E-10</c:v>
                </c:pt>
                <c:pt idx="12">
                  <c:v>6.0600139283942635E-10</c:v>
                </c:pt>
                <c:pt idx="13">
                  <c:v>7.7258356660894332E-10</c:v>
                </c:pt>
                <c:pt idx="14">
                  <c:v>1.0002509232984926E-9</c:v>
                </c:pt>
                <c:pt idx="15">
                  <c:v>1.3384172833347008E-9</c:v>
                </c:pt>
                <c:pt idx="16">
                  <c:v>1.668398532011897E-9</c:v>
                </c:pt>
                <c:pt idx="17">
                  <c:v>2.1332067539083706E-9</c:v>
                </c:pt>
                <c:pt idx="18">
                  <c:v>2.7082866149470855E-9</c:v>
                </c:pt>
                <c:pt idx="19">
                  <c:v>3.5535509389013272E-9</c:v>
                </c:pt>
                <c:pt idx="20">
                  <c:v>5.8309065984100714E-9</c:v>
                </c:pt>
              </c:numCache>
            </c:numRef>
          </c:yVal>
          <c:smooth val="1"/>
        </c:ser>
        <c:ser>
          <c:idx val="7"/>
          <c:order val="2"/>
          <c:tx>
            <c:v>Ref AFFF 60C </c:v>
          </c:tx>
          <c:spPr>
            <a:ln w="25400" cap="rnd">
              <a:solidFill>
                <a:schemeClr val="accent3">
                  <a:lumMod val="75000"/>
                </a:schemeClr>
              </a:solidFill>
              <a:prstDash val="dash"/>
              <a:round/>
            </a:ln>
            <a:effectLst/>
          </c:spPr>
          <c:marker>
            <c:symbol val="diamond"/>
            <c:size val="9"/>
            <c:spPr>
              <a:solidFill>
                <a:schemeClr val="accent3">
                  <a:lumMod val="75000"/>
                </a:schemeClr>
              </a:solidFill>
              <a:ln w="9525">
                <a:solidFill>
                  <a:schemeClr val="accent3">
                    <a:lumMod val="75000"/>
                  </a:schemeClr>
                </a:solidFill>
              </a:ln>
              <a:effectLst/>
            </c:spPr>
          </c:marker>
          <c:errBars>
            <c:errDir val="y"/>
            <c:errBarType val="both"/>
            <c:errValType val="cust"/>
            <c:noEndCap val="0"/>
            <c:plus>
              <c:numRef>
                <c:f>'Transport Raw Data 60C'!$H$386:$H$418</c:f>
                <c:numCache>
                  <c:formatCode>General</c:formatCode>
                  <c:ptCount val="33"/>
                  <c:pt idx="0">
                    <c:v>4.9798989534016833E-11</c:v>
                  </c:pt>
                  <c:pt idx="1">
                    <c:v>3.6054495725773941E-11</c:v>
                  </c:pt>
                  <c:pt idx="2">
                    <c:v>3.2277977177025704E-11</c:v>
                  </c:pt>
                  <c:pt idx="3">
                    <c:v>7.6214954793162969E-11</c:v>
                  </c:pt>
                  <c:pt idx="4">
                    <c:v>7.1172380698658345E-11</c:v>
                  </c:pt>
                  <c:pt idx="5">
                    <c:v>5.6536933693900419E-11</c:v>
                  </c:pt>
                  <c:pt idx="6">
                    <c:v>1.2722329248792669E-10</c:v>
                  </c:pt>
                  <c:pt idx="7">
                    <c:v>1.5662610508033475E-10</c:v>
                  </c:pt>
                  <c:pt idx="8">
                    <c:v>2.5426417956855667E-10</c:v>
                  </c:pt>
                  <c:pt idx="9">
                    <c:v>1.7814102700985464E-10</c:v>
                  </c:pt>
                  <c:pt idx="10">
                    <c:v>1.9111991230473865E-10</c:v>
                  </c:pt>
                  <c:pt idx="11">
                    <c:v>2.8926359713846318E-10</c:v>
                  </c:pt>
                  <c:pt idx="12">
                    <c:v>3.0993535793494766E-10</c:v>
                  </c:pt>
                  <c:pt idx="13">
                    <c:v>3.3799907365389945E-10</c:v>
                  </c:pt>
                  <c:pt idx="14">
                    <c:v>3.5064022784566381E-10</c:v>
                  </c:pt>
                  <c:pt idx="15">
                    <c:v>3.3582454969399806E-10</c:v>
                  </c:pt>
                  <c:pt idx="16">
                    <c:v>3.4665222939281484E-10</c:v>
                  </c:pt>
                  <c:pt idx="17">
                    <c:v>3.4477060943235006E-10</c:v>
                  </c:pt>
                  <c:pt idx="18">
                    <c:v>3.7331903052697762E-10</c:v>
                  </c:pt>
                  <c:pt idx="19">
                    <c:v>3.7984416477827847E-10</c:v>
                  </c:pt>
                  <c:pt idx="20">
                    <c:v>3.4876174408556094E-10</c:v>
                  </c:pt>
                  <c:pt idx="21">
                    <c:v>3.4436215918253813E-10</c:v>
                  </c:pt>
                  <c:pt idx="22">
                    <c:v>3.2164733804187708E-10</c:v>
                  </c:pt>
                  <c:pt idx="23">
                    <c:v>2.4646534947931797E-10</c:v>
                  </c:pt>
                  <c:pt idx="24">
                    <c:v>3.4008063736768489E-10</c:v>
                  </c:pt>
                  <c:pt idx="25">
                    <c:v>2.9259476410209979E-10</c:v>
                  </c:pt>
                  <c:pt idx="26">
                    <c:v>2.7165087827670193E-10</c:v>
                  </c:pt>
                  <c:pt idx="27">
                    <c:v>3.6998215812876955E-10</c:v>
                  </c:pt>
                  <c:pt idx="28">
                    <c:v>2.8015997112118388E-10</c:v>
                  </c:pt>
                  <c:pt idx="29">
                    <c:v>1.130218518318653E-10</c:v>
                  </c:pt>
                  <c:pt idx="30">
                    <c:v>2.4597927923578092E-10</c:v>
                  </c:pt>
                  <c:pt idx="31">
                    <c:v>3.0466061055673504E-10</c:v>
                  </c:pt>
                  <c:pt idx="32">
                    <c:v>1.2700890888644875E-10</c:v>
                  </c:pt>
                </c:numCache>
              </c:numRef>
            </c:plus>
            <c:minus>
              <c:numRef>
                <c:f>'Transport Raw Data 60C'!$H$386:$H$418</c:f>
                <c:numCache>
                  <c:formatCode>General</c:formatCode>
                  <c:ptCount val="33"/>
                  <c:pt idx="0">
                    <c:v>4.9798989534016833E-11</c:v>
                  </c:pt>
                  <c:pt idx="1">
                    <c:v>3.6054495725773941E-11</c:v>
                  </c:pt>
                  <c:pt idx="2">
                    <c:v>3.2277977177025704E-11</c:v>
                  </c:pt>
                  <c:pt idx="3">
                    <c:v>7.6214954793162969E-11</c:v>
                  </c:pt>
                  <c:pt idx="4">
                    <c:v>7.1172380698658345E-11</c:v>
                  </c:pt>
                  <c:pt idx="5">
                    <c:v>5.6536933693900419E-11</c:v>
                  </c:pt>
                  <c:pt idx="6">
                    <c:v>1.2722329248792669E-10</c:v>
                  </c:pt>
                  <c:pt idx="7">
                    <c:v>1.5662610508033475E-10</c:v>
                  </c:pt>
                  <c:pt idx="8">
                    <c:v>2.5426417956855667E-10</c:v>
                  </c:pt>
                  <c:pt idx="9">
                    <c:v>1.7814102700985464E-10</c:v>
                  </c:pt>
                  <c:pt idx="10">
                    <c:v>1.9111991230473865E-10</c:v>
                  </c:pt>
                  <c:pt idx="11">
                    <c:v>2.8926359713846318E-10</c:v>
                  </c:pt>
                  <c:pt idx="12">
                    <c:v>3.0993535793494766E-10</c:v>
                  </c:pt>
                  <c:pt idx="13">
                    <c:v>3.3799907365389945E-10</c:v>
                  </c:pt>
                  <c:pt idx="14">
                    <c:v>3.5064022784566381E-10</c:v>
                  </c:pt>
                  <c:pt idx="15">
                    <c:v>3.3582454969399806E-10</c:v>
                  </c:pt>
                  <c:pt idx="16">
                    <c:v>3.4665222939281484E-10</c:v>
                  </c:pt>
                  <c:pt idx="17">
                    <c:v>3.4477060943235006E-10</c:v>
                  </c:pt>
                  <c:pt idx="18">
                    <c:v>3.7331903052697762E-10</c:v>
                  </c:pt>
                  <c:pt idx="19">
                    <c:v>3.7984416477827847E-10</c:v>
                  </c:pt>
                  <c:pt idx="20">
                    <c:v>3.4876174408556094E-10</c:v>
                  </c:pt>
                  <c:pt idx="21">
                    <c:v>3.4436215918253813E-10</c:v>
                  </c:pt>
                  <c:pt idx="22">
                    <c:v>3.2164733804187708E-10</c:v>
                  </c:pt>
                  <c:pt idx="23">
                    <c:v>2.4646534947931797E-10</c:v>
                  </c:pt>
                  <c:pt idx="24">
                    <c:v>3.4008063736768489E-10</c:v>
                  </c:pt>
                  <c:pt idx="25">
                    <c:v>2.9259476410209979E-10</c:v>
                  </c:pt>
                  <c:pt idx="26">
                    <c:v>2.7165087827670193E-10</c:v>
                  </c:pt>
                  <c:pt idx="27">
                    <c:v>3.6998215812876955E-10</c:v>
                  </c:pt>
                  <c:pt idx="28">
                    <c:v>2.8015997112118388E-10</c:v>
                  </c:pt>
                  <c:pt idx="29">
                    <c:v>1.130218518318653E-10</c:v>
                  </c:pt>
                  <c:pt idx="30">
                    <c:v>2.4597927923578092E-10</c:v>
                  </c:pt>
                  <c:pt idx="31">
                    <c:v>3.0466061055673504E-10</c:v>
                  </c:pt>
                  <c:pt idx="32">
                    <c:v>1.2700890888644875E-10</c:v>
                  </c:pt>
                </c:numCache>
              </c:numRef>
            </c:minus>
            <c:spPr>
              <a:noFill/>
              <a:ln w="9525" cap="flat" cmpd="sng" algn="ctr">
                <a:solidFill>
                  <a:schemeClr val="tx1">
                    <a:lumMod val="65000"/>
                    <a:lumOff val="35000"/>
                  </a:schemeClr>
                </a:solidFill>
                <a:round/>
              </a:ln>
              <a:effectLst/>
            </c:spPr>
          </c:errBars>
          <c:xVal>
            <c:numRef>
              <c:f>'Transport Raw Data 60C'!$I$386:$I$418</c:f>
              <c:numCache>
                <c:formatCode>General</c:formatCode>
                <c:ptCount val="33"/>
                <c:pt idx="0">
                  <c:v>35</c:v>
                </c:pt>
                <c:pt idx="1">
                  <c:v>147</c:v>
                </c:pt>
                <c:pt idx="2">
                  <c:v>259</c:v>
                </c:pt>
                <c:pt idx="3">
                  <c:v>371</c:v>
                </c:pt>
                <c:pt idx="4">
                  <c:v>483</c:v>
                </c:pt>
                <c:pt idx="5">
                  <c:v>595</c:v>
                </c:pt>
                <c:pt idx="6">
                  <c:v>707</c:v>
                </c:pt>
                <c:pt idx="7">
                  <c:v>819</c:v>
                </c:pt>
                <c:pt idx="8">
                  <c:v>931</c:v>
                </c:pt>
                <c:pt idx="9">
                  <c:v>1043</c:v>
                </c:pt>
                <c:pt idx="10">
                  <c:v>1155</c:v>
                </c:pt>
                <c:pt idx="11">
                  <c:v>1267</c:v>
                </c:pt>
                <c:pt idx="12">
                  <c:v>1379</c:v>
                </c:pt>
                <c:pt idx="13">
                  <c:v>1491</c:v>
                </c:pt>
                <c:pt idx="14">
                  <c:v>1603</c:v>
                </c:pt>
                <c:pt idx="15">
                  <c:v>1715</c:v>
                </c:pt>
                <c:pt idx="16">
                  <c:v>1827</c:v>
                </c:pt>
                <c:pt idx="17">
                  <c:v>1939</c:v>
                </c:pt>
                <c:pt idx="18">
                  <c:v>2051</c:v>
                </c:pt>
                <c:pt idx="19">
                  <c:v>2163</c:v>
                </c:pt>
                <c:pt idx="20">
                  <c:v>2275</c:v>
                </c:pt>
                <c:pt idx="21">
                  <c:v>2387</c:v>
                </c:pt>
                <c:pt idx="22">
                  <c:v>2499</c:v>
                </c:pt>
                <c:pt idx="23">
                  <c:v>2611</c:v>
                </c:pt>
                <c:pt idx="24">
                  <c:v>2723</c:v>
                </c:pt>
                <c:pt idx="25">
                  <c:v>2835</c:v>
                </c:pt>
                <c:pt idx="26">
                  <c:v>2947</c:v>
                </c:pt>
                <c:pt idx="27">
                  <c:v>3059</c:v>
                </c:pt>
                <c:pt idx="28">
                  <c:v>3171</c:v>
                </c:pt>
                <c:pt idx="29">
                  <c:v>3283</c:v>
                </c:pt>
                <c:pt idx="30">
                  <c:v>3395</c:v>
                </c:pt>
                <c:pt idx="31">
                  <c:v>3507</c:v>
                </c:pt>
                <c:pt idx="32">
                  <c:v>3619</c:v>
                </c:pt>
              </c:numCache>
            </c:numRef>
          </c:xVal>
          <c:yVal>
            <c:numRef>
              <c:f>'Transport Raw Data 60C'!$G$386:$G$418</c:f>
              <c:numCache>
                <c:formatCode>General</c:formatCode>
                <c:ptCount val="33"/>
                <c:pt idx="0">
                  <c:v>9.1627774380048319E-11</c:v>
                </c:pt>
                <c:pt idx="1">
                  <c:v>8.0790080636171627E-11</c:v>
                </c:pt>
                <c:pt idx="2">
                  <c:v>9.382562835607924E-11</c:v>
                </c:pt>
                <c:pt idx="3">
                  <c:v>1.1284843345896771E-10</c:v>
                </c:pt>
                <c:pt idx="4">
                  <c:v>1.3217439083441212E-10</c:v>
                </c:pt>
                <c:pt idx="5">
                  <c:v>2.1485917317405871E-10</c:v>
                </c:pt>
                <c:pt idx="6">
                  <c:v>3.3892424071759802E-10</c:v>
                </c:pt>
                <c:pt idx="7">
                  <c:v>4.4078340429641105E-10</c:v>
                </c:pt>
                <c:pt idx="8">
                  <c:v>5.655305644532014E-10</c:v>
                </c:pt>
                <c:pt idx="9">
                  <c:v>7.080879206226562E-10</c:v>
                </c:pt>
                <c:pt idx="10">
                  <c:v>8.267720353283269E-10</c:v>
                </c:pt>
                <c:pt idx="11">
                  <c:v>1.0063897568177512E-9</c:v>
                </c:pt>
                <c:pt idx="12">
                  <c:v>1.2248109691943431E-9</c:v>
                </c:pt>
                <c:pt idx="13">
                  <c:v>1.3685809344540219E-9</c:v>
                </c:pt>
                <c:pt idx="14">
                  <c:v>1.5954904104621812E-9</c:v>
                </c:pt>
                <c:pt idx="15">
                  <c:v>1.7379719785634969E-9</c:v>
                </c:pt>
                <c:pt idx="16">
                  <c:v>1.8353596461221093E-9</c:v>
                </c:pt>
                <c:pt idx="17">
                  <c:v>1.9781443664959804E-9</c:v>
                </c:pt>
                <c:pt idx="18">
                  <c:v>2.0793214374615428E-9</c:v>
                </c:pt>
                <c:pt idx="19">
                  <c:v>2.1811806010403557E-9</c:v>
                </c:pt>
                <c:pt idx="20">
                  <c:v>2.2772040833724666E-9</c:v>
                </c:pt>
                <c:pt idx="21">
                  <c:v>2.4520471565691334E-9</c:v>
                </c:pt>
                <c:pt idx="22">
                  <c:v>2.4662953133792657E-9</c:v>
                </c:pt>
                <c:pt idx="23">
                  <c:v>2.527532072435576E-9</c:v>
                </c:pt>
                <c:pt idx="24">
                  <c:v>2.6488687695261114E-9</c:v>
                </c:pt>
                <c:pt idx="25">
                  <c:v>2.6697104882643358E-9</c:v>
                </c:pt>
                <c:pt idx="26">
                  <c:v>2.7157138456247075E-9</c:v>
                </c:pt>
                <c:pt idx="27">
                  <c:v>2.7686897052538664E-9</c:v>
                </c:pt>
                <c:pt idx="28">
                  <c:v>2.9779405613856394E-9</c:v>
                </c:pt>
                <c:pt idx="29">
                  <c:v>2.7066571714820974E-9</c:v>
                </c:pt>
                <c:pt idx="30">
                  <c:v>2.7852115041081683E-9</c:v>
                </c:pt>
                <c:pt idx="31">
                  <c:v>2.7509931913434106E-9</c:v>
                </c:pt>
                <c:pt idx="32">
                  <c:v>2.8845696614383945E-9</c:v>
                </c:pt>
              </c:numCache>
            </c:numRef>
          </c:yVal>
          <c:smooth val="1"/>
        </c:ser>
        <c:ser>
          <c:idx val="0"/>
          <c:order val="3"/>
          <c:tx>
            <c:v>Terg 15-S-7 Surf 60C </c:v>
          </c:tx>
          <c:spPr>
            <a:ln w="25400" cap="rnd">
              <a:solidFill>
                <a:srgbClr val="FF0000"/>
              </a:solidFill>
              <a:round/>
            </a:ln>
            <a:effectLst/>
          </c:spPr>
          <c:marker>
            <c:symbol val="triangle"/>
            <c:size val="9"/>
            <c:spPr>
              <a:noFill/>
              <a:ln w="19050">
                <a:solidFill>
                  <a:srgbClr val="FF0000"/>
                </a:solidFill>
              </a:ln>
              <a:effectLst/>
            </c:spPr>
          </c:marker>
          <c:errBars>
            <c:errDir val="y"/>
            <c:errBarType val="both"/>
            <c:errValType val="cust"/>
            <c:noEndCap val="0"/>
            <c:plus>
              <c:numRef>
                <c:f>'Transport Raw Data 60C'!$R$516:$R$534</c:f>
                <c:numCache>
                  <c:formatCode>General</c:formatCode>
                  <c:ptCount val="19"/>
                  <c:pt idx="0">
                    <c:v>1.12539539519638E-12</c:v>
                  </c:pt>
                  <c:pt idx="1">
                    <c:v>6.2057517506543369E-11</c:v>
                  </c:pt>
                  <c:pt idx="2">
                    <c:v>6.8327577565494648E-11</c:v>
                  </c:pt>
                  <c:pt idx="3">
                    <c:v>2.0305348344757591E-10</c:v>
                  </c:pt>
                  <c:pt idx="4">
                    <c:v>2.4565773769429621E-10</c:v>
                  </c:pt>
                  <c:pt idx="5">
                    <c:v>3.2491772767027018E-10</c:v>
                  </c:pt>
                  <c:pt idx="6">
                    <c:v>3.3520705699777956E-10</c:v>
                  </c:pt>
                  <c:pt idx="7">
                    <c:v>4.0642850843663675E-10</c:v>
                  </c:pt>
                  <c:pt idx="8">
                    <c:v>4.284541040283376E-10</c:v>
                  </c:pt>
                  <c:pt idx="9">
                    <c:v>3.7909747741043867E-10</c:v>
                  </c:pt>
                  <c:pt idx="10">
                    <c:v>3.8649293286458555E-10</c:v>
                  </c:pt>
                  <c:pt idx="11">
                    <c:v>3.3552859853926557E-10</c:v>
                  </c:pt>
                  <c:pt idx="12">
                    <c:v>3.147891691135024E-10</c:v>
                  </c:pt>
                  <c:pt idx="13">
                    <c:v>1.8488638635369143E-10</c:v>
                  </c:pt>
                  <c:pt idx="14">
                    <c:v>4.2154096088641647E-10</c:v>
                  </c:pt>
                  <c:pt idx="15">
                    <c:v>2.0181554851285977E-9</c:v>
                  </c:pt>
                </c:numCache>
              </c:numRef>
            </c:plus>
            <c:minus>
              <c:numRef>
                <c:f>'Transport Raw Data 60C'!$R$516:$R$534</c:f>
                <c:numCache>
                  <c:formatCode>General</c:formatCode>
                  <c:ptCount val="19"/>
                  <c:pt idx="0">
                    <c:v>1.12539539519638E-12</c:v>
                  </c:pt>
                  <c:pt idx="1">
                    <c:v>6.2057517506543369E-11</c:v>
                  </c:pt>
                  <c:pt idx="2">
                    <c:v>6.8327577565494648E-11</c:v>
                  </c:pt>
                  <c:pt idx="3">
                    <c:v>2.0305348344757591E-10</c:v>
                  </c:pt>
                  <c:pt idx="4">
                    <c:v>2.4565773769429621E-10</c:v>
                  </c:pt>
                  <c:pt idx="5">
                    <c:v>3.2491772767027018E-10</c:v>
                  </c:pt>
                  <c:pt idx="6">
                    <c:v>3.3520705699777956E-10</c:v>
                  </c:pt>
                  <c:pt idx="7">
                    <c:v>4.0642850843663675E-10</c:v>
                  </c:pt>
                  <c:pt idx="8">
                    <c:v>4.284541040283376E-10</c:v>
                  </c:pt>
                  <c:pt idx="9">
                    <c:v>3.7909747741043867E-10</c:v>
                  </c:pt>
                  <c:pt idx="10">
                    <c:v>3.8649293286458555E-10</c:v>
                  </c:pt>
                  <c:pt idx="11">
                    <c:v>3.3552859853926557E-10</c:v>
                  </c:pt>
                  <c:pt idx="12">
                    <c:v>3.147891691135024E-10</c:v>
                  </c:pt>
                  <c:pt idx="13">
                    <c:v>1.8488638635369143E-10</c:v>
                  </c:pt>
                  <c:pt idx="14">
                    <c:v>4.2154096088641647E-10</c:v>
                  </c:pt>
                  <c:pt idx="15">
                    <c:v>2.0181554851285977E-9</c:v>
                  </c:pt>
                </c:numCache>
              </c:numRef>
            </c:minus>
            <c:spPr>
              <a:noFill/>
              <a:ln w="9525" cap="flat" cmpd="sng" algn="ctr">
                <a:solidFill>
                  <a:schemeClr val="tx1">
                    <a:lumMod val="65000"/>
                    <a:lumOff val="35000"/>
                  </a:schemeClr>
                </a:solidFill>
                <a:round/>
              </a:ln>
              <a:effectLst/>
            </c:spPr>
          </c:errBars>
          <c:errBars>
            <c:errDir val="x"/>
            <c:errBarType val="both"/>
            <c:errValType val="fixedVal"/>
            <c:noEndCap val="0"/>
            <c:val val="1"/>
            <c:spPr>
              <a:noFill/>
              <a:ln w="9525" cap="flat" cmpd="sng" algn="ctr">
                <a:solidFill>
                  <a:schemeClr val="tx1">
                    <a:lumMod val="65000"/>
                    <a:lumOff val="35000"/>
                  </a:schemeClr>
                </a:solidFill>
                <a:round/>
              </a:ln>
              <a:effectLst/>
            </c:spPr>
          </c:errBars>
          <c:xVal>
            <c:numRef>
              <c:f>'Transport Raw Data 60C'!$S$516:$S$534</c:f>
              <c:numCache>
                <c:formatCode>General</c:formatCode>
                <c:ptCount val="19"/>
                <c:pt idx="0">
                  <c:v>30</c:v>
                </c:pt>
                <c:pt idx="1">
                  <c:v>38</c:v>
                </c:pt>
                <c:pt idx="2">
                  <c:v>46</c:v>
                </c:pt>
                <c:pt idx="3">
                  <c:v>54</c:v>
                </c:pt>
                <c:pt idx="4">
                  <c:v>62</c:v>
                </c:pt>
                <c:pt idx="5">
                  <c:v>70</c:v>
                </c:pt>
                <c:pt idx="6">
                  <c:v>78</c:v>
                </c:pt>
                <c:pt idx="7">
                  <c:v>86</c:v>
                </c:pt>
                <c:pt idx="8">
                  <c:v>94</c:v>
                </c:pt>
                <c:pt idx="9">
                  <c:v>102</c:v>
                </c:pt>
                <c:pt idx="10">
                  <c:v>110</c:v>
                </c:pt>
                <c:pt idx="11">
                  <c:v>118</c:v>
                </c:pt>
                <c:pt idx="12">
                  <c:v>126</c:v>
                </c:pt>
                <c:pt idx="13">
                  <c:v>134</c:v>
                </c:pt>
                <c:pt idx="14">
                  <c:v>142</c:v>
                </c:pt>
                <c:pt idx="15">
                  <c:v>150</c:v>
                </c:pt>
                <c:pt idx="16">
                  <c:v>158</c:v>
                </c:pt>
                <c:pt idx="17">
                  <c:v>166</c:v>
                </c:pt>
                <c:pt idx="18">
                  <c:v>174</c:v>
                </c:pt>
              </c:numCache>
            </c:numRef>
          </c:xVal>
          <c:yVal>
            <c:numRef>
              <c:f>'Transport Raw Data 60C'!$Q$516:$Q$534</c:f>
              <c:numCache>
                <c:formatCode>General</c:formatCode>
                <c:ptCount val="19"/>
                <c:pt idx="0">
                  <c:v>8.3556345123245049E-11</c:v>
                </c:pt>
                <c:pt idx="1">
                  <c:v>1.7325152376574894E-10</c:v>
                </c:pt>
                <c:pt idx="2">
                  <c:v>2.7545173365118739E-10</c:v>
                </c:pt>
                <c:pt idx="3">
                  <c:v>3.7890244666091936E-10</c:v>
                </c:pt>
                <c:pt idx="4">
                  <c:v>4.8746885427003362E-10</c:v>
                </c:pt>
                <c:pt idx="5">
                  <c:v>6.2741152208869304E-10</c:v>
                </c:pt>
                <c:pt idx="6">
                  <c:v>7.7497089075532178E-10</c:v>
                </c:pt>
                <c:pt idx="7">
                  <c:v>9.5288338071161902E-10</c:v>
                </c:pt>
                <c:pt idx="8">
                  <c:v>1.1248844013530744E-9</c:v>
                </c:pt>
                <c:pt idx="9">
                  <c:v>1.3903321100099142E-9</c:v>
                </c:pt>
                <c:pt idx="10">
                  <c:v>1.6856782115475885E-9</c:v>
                </c:pt>
                <c:pt idx="11">
                  <c:v>2.0097858849440124E-9</c:v>
                </c:pt>
                <c:pt idx="12">
                  <c:v>2.3770927571796657E-9</c:v>
                </c:pt>
                <c:pt idx="13">
                  <c:v>2.7617929910532182E-9</c:v>
                </c:pt>
                <c:pt idx="14">
                  <c:v>3.584624046838318E-9</c:v>
                </c:pt>
                <c:pt idx="15">
                  <c:v>5.0457801065241252E-9</c:v>
                </c:pt>
              </c:numCache>
            </c:numRef>
          </c:yVal>
          <c:smooth val="1"/>
        </c:ser>
        <c:ser>
          <c:idx val="1"/>
          <c:order val="4"/>
          <c:tx>
            <c:v>Terg TMN6 Surf</c:v>
          </c:tx>
          <c:spPr>
            <a:ln w="25400" cap="rnd">
              <a:solidFill>
                <a:srgbClr val="00B050"/>
              </a:solidFill>
              <a:round/>
            </a:ln>
            <a:effectLst/>
          </c:spPr>
          <c:marker>
            <c:symbol val="circle"/>
            <c:size val="9"/>
            <c:spPr>
              <a:noFill/>
              <a:ln w="15875">
                <a:solidFill>
                  <a:srgbClr val="00B050"/>
                </a:solidFill>
              </a:ln>
              <a:effectLst/>
            </c:spPr>
          </c:marker>
          <c:errBars>
            <c:errDir val="y"/>
            <c:errBarType val="both"/>
            <c:errValType val="cust"/>
            <c:noEndCap val="0"/>
            <c:plus>
              <c:numRef>
                <c:f>'Transport Raw Data 60C'!$AB$516:$AB$528</c:f>
                <c:numCache>
                  <c:formatCode>General</c:formatCode>
                  <c:ptCount val="13"/>
                  <c:pt idx="0">
                    <c:v>1.20159346989875E-11</c:v>
                  </c:pt>
                  <c:pt idx="1">
                    <c:v>3.3522922489623344E-11</c:v>
                  </c:pt>
                  <c:pt idx="2">
                    <c:v>9.6810172435112656E-12</c:v>
                  </c:pt>
                  <c:pt idx="3">
                    <c:v>3.4048754345722728E-11</c:v>
                  </c:pt>
                  <c:pt idx="4">
                    <c:v>6.9303578306007952E-11</c:v>
                  </c:pt>
                  <c:pt idx="5">
                    <c:v>1.1147278411810612E-10</c:v>
                  </c:pt>
                  <c:pt idx="6">
                    <c:v>8.2610523924775709E-11</c:v>
                  </c:pt>
                  <c:pt idx="7">
                    <c:v>1.0509712064568639E-10</c:v>
                  </c:pt>
                  <c:pt idx="8">
                    <c:v>1.3332333998086806E-10</c:v>
                  </c:pt>
                  <c:pt idx="9">
                    <c:v>1.1975414091926939E-9</c:v>
                  </c:pt>
                  <c:pt idx="10">
                    <c:v>1.6095534057303964E-9</c:v>
                  </c:pt>
                  <c:pt idx="11">
                    <c:v>2.1250612647517741E-9</c:v>
                  </c:pt>
                  <c:pt idx="12">
                    <c:v>1.5806317628789886E-9</c:v>
                  </c:pt>
                </c:numCache>
              </c:numRef>
            </c:plus>
            <c:minus>
              <c:numRef>
                <c:f>'Transport Raw Data 60C'!$AB$516:$AB$528</c:f>
                <c:numCache>
                  <c:formatCode>General</c:formatCode>
                  <c:ptCount val="13"/>
                  <c:pt idx="0">
                    <c:v>1.20159346989875E-11</c:v>
                  </c:pt>
                  <c:pt idx="1">
                    <c:v>3.3522922489623344E-11</c:v>
                  </c:pt>
                  <c:pt idx="2">
                    <c:v>9.6810172435112656E-12</c:v>
                  </c:pt>
                  <c:pt idx="3">
                    <c:v>3.4048754345722728E-11</c:v>
                  </c:pt>
                  <c:pt idx="4">
                    <c:v>6.9303578306007952E-11</c:v>
                  </c:pt>
                  <c:pt idx="5">
                    <c:v>1.1147278411810612E-10</c:v>
                  </c:pt>
                  <c:pt idx="6">
                    <c:v>8.2610523924775709E-11</c:v>
                  </c:pt>
                  <c:pt idx="7">
                    <c:v>1.0509712064568639E-10</c:v>
                  </c:pt>
                  <c:pt idx="8">
                    <c:v>1.3332333998086806E-10</c:v>
                  </c:pt>
                  <c:pt idx="9">
                    <c:v>1.1975414091926939E-9</c:v>
                  </c:pt>
                  <c:pt idx="10">
                    <c:v>1.6095534057303964E-9</c:v>
                  </c:pt>
                  <c:pt idx="11">
                    <c:v>2.1250612647517741E-9</c:v>
                  </c:pt>
                  <c:pt idx="12">
                    <c:v>1.5806317628789886E-9</c:v>
                  </c:pt>
                </c:numCache>
              </c:numRef>
            </c:minus>
            <c:spPr>
              <a:noFill/>
              <a:ln w="9525" cap="flat" cmpd="sng" algn="ctr">
                <a:solidFill>
                  <a:schemeClr val="tx1">
                    <a:lumMod val="65000"/>
                    <a:lumOff val="35000"/>
                  </a:schemeClr>
                </a:solidFill>
                <a:round/>
              </a:ln>
              <a:effectLst/>
            </c:spPr>
          </c:errBars>
          <c:errBars>
            <c:errDir val="x"/>
            <c:errBarType val="both"/>
            <c:errValType val="fixedVal"/>
            <c:noEndCap val="0"/>
            <c:val val="1"/>
            <c:spPr>
              <a:noFill/>
              <a:ln w="9525" cap="flat" cmpd="sng" algn="ctr">
                <a:solidFill>
                  <a:schemeClr val="tx1">
                    <a:lumMod val="65000"/>
                    <a:lumOff val="35000"/>
                  </a:schemeClr>
                </a:solidFill>
                <a:round/>
              </a:ln>
              <a:effectLst/>
            </c:spPr>
          </c:errBars>
          <c:xVal>
            <c:numRef>
              <c:f>'Transport Raw Data 60C'!$AC$516:$AC$528</c:f>
              <c:numCache>
                <c:formatCode>General</c:formatCode>
                <c:ptCount val="13"/>
                <c:pt idx="0">
                  <c:v>30</c:v>
                </c:pt>
                <c:pt idx="1">
                  <c:v>38</c:v>
                </c:pt>
                <c:pt idx="2">
                  <c:v>46</c:v>
                </c:pt>
                <c:pt idx="3">
                  <c:v>54</c:v>
                </c:pt>
                <c:pt idx="4">
                  <c:v>62</c:v>
                </c:pt>
                <c:pt idx="5">
                  <c:v>70</c:v>
                </c:pt>
                <c:pt idx="6">
                  <c:v>78</c:v>
                </c:pt>
                <c:pt idx="7">
                  <c:v>86</c:v>
                </c:pt>
                <c:pt idx="8">
                  <c:v>94</c:v>
                </c:pt>
                <c:pt idx="9">
                  <c:v>102</c:v>
                </c:pt>
                <c:pt idx="10">
                  <c:v>110</c:v>
                </c:pt>
                <c:pt idx="11">
                  <c:v>118</c:v>
                </c:pt>
                <c:pt idx="12">
                  <c:v>126</c:v>
                </c:pt>
              </c:numCache>
            </c:numRef>
          </c:xVal>
          <c:yVal>
            <c:numRef>
              <c:f>'Transport Raw Data 60C'!$AA$516:$AA$528</c:f>
              <c:numCache>
                <c:formatCode>General</c:formatCode>
                <c:ptCount val="13"/>
                <c:pt idx="0">
                  <c:v>5.0247489176155516E-11</c:v>
                </c:pt>
                <c:pt idx="1">
                  <c:v>1.4528572662245876E-10</c:v>
                </c:pt>
                <c:pt idx="2">
                  <c:v>2.1235816692547179E-10</c:v>
                </c:pt>
                <c:pt idx="3">
                  <c:v>2.2903154191605126E-10</c:v>
                </c:pt>
                <c:pt idx="4">
                  <c:v>3.6810264695111221E-10</c:v>
                </c:pt>
                <c:pt idx="5">
                  <c:v>6.1054867692776615E-10</c:v>
                </c:pt>
                <c:pt idx="6">
                  <c:v>1.0645192050803627E-9</c:v>
                </c:pt>
                <c:pt idx="7">
                  <c:v>1.7457023615136742E-9</c:v>
                </c:pt>
                <c:pt idx="8">
                  <c:v>2.7328419490241209E-9</c:v>
                </c:pt>
                <c:pt idx="9">
                  <c:v>8.7461704274447616E-9</c:v>
                </c:pt>
                <c:pt idx="10">
                  <c:v>2.489979084672702E-8</c:v>
                </c:pt>
                <c:pt idx="11">
                  <c:v>3.6488165405520476E-8</c:v>
                </c:pt>
                <c:pt idx="12">
                  <c:v>4.4273039976690191E-8</c:v>
                </c:pt>
              </c:numCache>
            </c:numRef>
          </c:yVal>
          <c:smooth val="1"/>
        </c:ser>
        <c:dLbls>
          <c:showLegendKey val="0"/>
          <c:showVal val="0"/>
          <c:showCatName val="0"/>
          <c:showSerName val="0"/>
          <c:showPercent val="0"/>
          <c:showBubbleSize val="0"/>
        </c:dLbls>
        <c:axId val="269541256"/>
        <c:axId val="269542040"/>
      </c:scatterChart>
      <c:valAx>
        <c:axId val="269541256"/>
        <c:scaling>
          <c:orientation val="minMax"/>
          <c:max val="600"/>
        </c:scaling>
        <c:delete val="0"/>
        <c:axPos val="b"/>
        <c:title>
          <c:tx>
            <c:rich>
              <a:bodyPr rot="0" spcFirstLastPara="1" vertOverflow="ellipsis" vert="horz" wrap="square" anchor="ctr" anchorCtr="1"/>
              <a:lstStyle/>
              <a:p>
                <a:pPr>
                  <a:defRPr sz="1200" b="1" i="0" u="none" strike="noStrike" kern="1200" baseline="0">
                    <a:solidFill>
                      <a:srgbClr val="000000"/>
                    </a:solidFill>
                    <a:latin typeface="+mn-lt"/>
                    <a:ea typeface="+mn-ea"/>
                    <a:cs typeface="+mn-cs"/>
                  </a:defRPr>
                </a:pPr>
                <a:r>
                  <a:rPr lang="en-US" sz="1200" b="1">
                    <a:solidFill>
                      <a:srgbClr val="000000"/>
                    </a:solidFill>
                  </a:rPr>
                  <a:t>Time (s)</a:t>
                </a:r>
              </a:p>
            </c:rich>
          </c:tx>
          <c:layout/>
          <c:overlay val="0"/>
          <c:spPr>
            <a:noFill/>
            <a:ln>
              <a:noFill/>
            </a:ln>
            <a:effectLst/>
          </c:spPr>
          <c:txPr>
            <a:bodyPr rot="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rgbClr val="000000"/>
            </a:solidFill>
            <a:round/>
          </a:ln>
          <a:effectLst/>
        </c:spPr>
        <c:txPr>
          <a:bodyPr rot="-60000000" spcFirstLastPara="1" vertOverflow="ellipsis" vert="horz" wrap="square" anchor="ctr" anchorCtr="1"/>
          <a:lstStyle/>
          <a:p>
            <a:pPr>
              <a:defRPr sz="1400" b="1" i="0" u="none" strike="noStrike" kern="1200" baseline="0">
                <a:solidFill>
                  <a:srgbClr val="000000"/>
                </a:solidFill>
                <a:latin typeface="+mn-lt"/>
                <a:ea typeface="+mn-ea"/>
                <a:cs typeface="+mn-cs"/>
              </a:defRPr>
            </a:pPr>
            <a:endParaRPr lang="en-US"/>
          </a:p>
        </c:txPr>
        <c:crossAx val="269542040"/>
        <c:crosses val="autoZero"/>
        <c:crossBetween val="midCat"/>
      </c:valAx>
      <c:valAx>
        <c:axId val="269542040"/>
        <c:scaling>
          <c:orientation val="minMax"/>
          <c:max val="6.0000000000000024E-9"/>
          <c:min val="0"/>
        </c:scaling>
        <c:delete val="0"/>
        <c:axPos val="l"/>
        <c:title>
          <c:tx>
            <c:rich>
              <a:bodyPr rot="-5400000" spcFirstLastPara="1" vertOverflow="ellipsis" vert="horz" wrap="square" anchor="ctr" anchorCtr="1"/>
              <a:lstStyle/>
              <a:p>
                <a:pPr>
                  <a:defRPr sz="1200" b="1" i="0" u="none" strike="noStrike" kern="1200" baseline="0">
                    <a:solidFill>
                      <a:srgbClr val="000000"/>
                    </a:solidFill>
                    <a:latin typeface="+mn-lt"/>
                    <a:ea typeface="+mn-ea"/>
                    <a:cs typeface="+mn-cs"/>
                  </a:defRPr>
                </a:pPr>
                <a:r>
                  <a:rPr lang="en-US" sz="1200" b="1" i="0">
                    <a:solidFill>
                      <a:srgbClr val="000000"/>
                    </a:solidFill>
                  </a:rPr>
                  <a:t>Mol Flux (mol/cm^2s)</a:t>
                </a:r>
              </a:p>
            </c:rich>
          </c:tx>
          <c:layout>
            <c:manualLayout>
              <c:xMode val="edge"/>
              <c:yMode val="edge"/>
              <c:x val="5.8694072735488469E-3"/>
              <c:y val="0.11608546294086389"/>
            </c:manualLayout>
          </c:layout>
          <c:overlay val="0"/>
          <c:spPr>
            <a:noFill/>
            <a:ln>
              <a:noFill/>
            </a:ln>
            <a:effectLst/>
          </c:spPr>
          <c:txPr>
            <a:bodyPr rot="-540000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rgbClr val="000000"/>
            </a:solidFill>
            <a:round/>
          </a:ln>
          <a:effectLst/>
        </c:spPr>
        <c:txPr>
          <a:bodyPr rot="-60000000" spcFirstLastPara="1" vertOverflow="ellipsis" vert="horz" wrap="square" anchor="ctr" anchorCtr="1"/>
          <a:lstStyle/>
          <a:p>
            <a:pPr>
              <a:defRPr sz="1400" b="1" i="0" u="none" strike="noStrike" kern="1200" baseline="0">
                <a:solidFill>
                  <a:srgbClr val="000000"/>
                </a:solidFill>
                <a:latin typeface="+mn-lt"/>
                <a:ea typeface="+mn-ea"/>
                <a:cs typeface="+mn-cs"/>
              </a:defRPr>
            </a:pPr>
            <a:endParaRPr lang="en-US"/>
          </a:p>
        </c:txPr>
        <c:crossAx val="269541256"/>
        <c:crosses val="autoZero"/>
        <c:crossBetween val="midCat"/>
      </c:valAx>
      <c:spPr>
        <a:noFill/>
        <a:ln>
          <a:solidFill>
            <a:srgbClr val="000000"/>
          </a:solidFill>
        </a:ln>
        <a:effectLst/>
      </c:spPr>
    </c:plotArea>
    <c:legend>
      <c:legendPos val="r"/>
      <c:layout>
        <c:manualLayout>
          <c:xMode val="edge"/>
          <c:yMode val="edge"/>
          <c:x val="0.75108738004608633"/>
          <c:y val="7.7231840889134012E-2"/>
          <c:w val="0.20607733521971389"/>
          <c:h val="0.47554017716730751"/>
        </c:manualLayout>
      </c:layout>
      <c:overlay val="0"/>
      <c:spPr>
        <a:noFill/>
        <a:ln>
          <a:noFill/>
        </a:ln>
        <a:effectLst/>
      </c:spPr>
      <c:txPr>
        <a:bodyPr rot="0" spcFirstLastPara="1" vertOverflow="ellipsis" vert="horz" wrap="square" anchor="ctr" anchorCtr="1"/>
        <a:lstStyle/>
        <a:p>
          <a:pPr>
            <a:defRPr sz="1100" b="1" i="0" u="none" strike="noStrike" kern="1200" baseline="0">
              <a:solidFill>
                <a:srgbClr val="000000"/>
              </a:solidFill>
              <a:latin typeface="+mn-lt"/>
              <a:ea typeface="+mn-ea"/>
              <a:cs typeface="+mn-cs"/>
            </a:defRPr>
          </a:pPr>
          <a:endParaRPr lang="en-US"/>
        </a:p>
      </c:txPr>
    </c:legend>
    <c:plotVisOnly val="1"/>
    <c:dispBlanksAs val="gap"/>
    <c:showDLblsOverMax val="0"/>
  </c:chart>
  <c:spPr>
    <a:solidFill>
      <a:schemeClr val="bg1"/>
    </a:solid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550184399813644"/>
          <c:y val="3.1609195402298854E-2"/>
          <c:w val="0.84095291965319452"/>
          <c:h val="0.77552747407402489"/>
        </c:manualLayout>
      </c:layout>
      <c:scatterChart>
        <c:scatterStyle val="smoothMarker"/>
        <c:varyColors val="0"/>
        <c:ser>
          <c:idx val="0"/>
          <c:order val="0"/>
          <c:tx>
            <c:v>Siloxane A Sol 60C</c:v>
          </c:tx>
          <c:spPr>
            <a:ln w="25400" cap="rnd">
              <a:solidFill>
                <a:srgbClr val="FF0000"/>
              </a:solidFill>
              <a:prstDash val="dash"/>
              <a:round/>
            </a:ln>
            <a:effectLst/>
          </c:spPr>
          <c:marker>
            <c:symbol val="square"/>
            <c:size val="7"/>
            <c:spPr>
              <a:solidFill>
                <a:srgbClr val="FF0000"/>
              </a:solidFill>
              <a:ln w="9525">
                <a:solidFill>
                  <a:srgbClr val="FF0000"/>
                </a:solidFill>
              </a:ln>
              <a:effectLst/>
            </c:spPr>
          </c:marker>
          <c:errBars>
            <c:errDir val="y"/>
            <c:errBarType val="both"/>
            <c:errValType val="cust"/>
            <c:noEndCap val="0"/>
            <c:plus>
              <c:numRef>
                <c:f>'Transport Raw Data 60C'!$H$10:$H$82</c:f>
                <c:numCache>
                  <c:formatCode>General</c:formatCode>
                  <c:ptCount val="73"/>
                  <c:pt idx="0">
                    <c:v>3.8190136950106521E-11</c:v>
                  </c:pt>
                  <c:pt idx="1">
                    <c:v>6.1991779089054804E-11</c:v>
                  </c:pt>
                  <c:pt idx="2">
                    <c:v>7.1073410245087357E-11</c:v>
                  </c:pt>
                  <c:pt idx="3">
                    <c:v>4.7811535149448849E-11</c:v>
                  </c:pt>
                  <c:pt idx="4">
                    <c:v>6.3238762538021227E-11</c:v>
                  </c:pt>
                  <c:pt idx="5">
                    <c:v>2.8139554500497498E-11</c:v>
                  </c:pt>
                  <c:pt idx="6">
                    <c:v>5.6517767216699671E-11</c:v>
                  </c:pt>
                  <c:pt idx="7">
                    <c:v>4.2744923947013613E-11</c:v>
                  </c:pt>
                  <c:pt idx="8">
                    <c:v>6.1609092057092239E-11</c:v>
                  </c:pt>
                  <c:pt idx="9">
                    <c:v>7.8812148343506714E-11</c:v>
                  </c:pt>
                  <c:pt idx="10">
                    <c:v>4.9391482889143316E-11</c:v>
                  </c:pt>
                  <c:pt idx="11">
                    <c:v>6.4848075007071691E-11</c:v>
                  </c:pt>
                  <c:pt idx="12">
                    <c:v>7.2387058124132568E-11</c:v>
                  </c:pt>
                  <c:pt idx="13">
                    <c:v>5.6800603779010647E-11</c:v>
                  </c:pt>
                  <c:pt idx="14">
                    <c:v>5.4437032037066306E-11</c:v>
                  </c:pt>
                  <c:pt idx="15">
                    <c:v>6.7981897120681022E-11</c:v>
                  </c:pt>
                  <c:pt idx="16">
                    <c:v>8.0908545942267726E-11</c:v>
                  </c:pt>
                  <c:pt idx="17">
                    <c:v>9.8305837864914423E-11</c:v>
                  </c:pt>
                  <c:pt idx="18">
                    <c:v>7.766720400164396E-11</c:v>
                  </c:pt>
                  <c:pt idx="19">
                    <c:v>8.6046262772968672E-11</c:v>
                  </c:pt>
                  <c:pt idx="20">
                    <c:v>1.052827209612416E-10</c:v>
                  </c:pt>
                  <c:pt idx="21">
                    <c:v>1.1167866882010485E-10</c:v>
                  </c:pt>
                  <c:pt idx="22">
                    <c:v>1.0609149345333194E-10</c:v>
                  </c:pt>
                  <c:pt idx="23">
                    <c:v>1.3215768076884379E-10</c:v>
                  </c:pt>
                  <c:pt idx="24">
                    <c:v>1.3481304180909042E-10</c:v>
                  </c:pt>
                  <c:pt idx="25">
                    <c:v>1.4811045974820627E-10</c:v>
                  </c:pt>
                  <c:pt idx="26">
                    <c:v>1.4513782606200298E-10</c:v>
                  </c:pt>
                  <c:pt idx="27">
                    <c:v>1.6662555747883367E-10</c:v>
                  </c:pt>
                  <c:pt idx="28">
                    <c:v>1.9932730547541013E-10</c:v>
                  </c:pt>
                  <c:pt idx="29">
                    <c:v>2.1347585847270461E-10</c:v>
                  </c:pt>
                  <c:pt idx="30">
                    <c:v>2.3300252718880288E-10</c:v>
                  </c:pt>
                  <c:pt idx="31">
                    <c:v>2.5942508128236518E-10</c:v>
                  </c:pt>
                  <c:pt idx="32">
                    <c:v>2.7058296255800348E-10</c:v>
                  </c:pt>
                  <c:pt idx="33">
                    <c:v>2.8809840258410011E-10</c:v>
                  </c:pt>
                  <c:pt idx="34">
                    <c:v>2.9705638701589647E-10</c:v>
                  </c:pt>
                  <c:pt idx="35">
                    <c:v>2.7431718186460835E-10</c:v>
                  </c:pt>
                  <c:pt idx="36">
                    <c:v>2.9093365221264013E-10</c:v>
                  </c:pt>
                  <c:pt idx="37">
                    <c:v>2.9135643468794503E-10</c:v>
                  </c:pt>
                  <c:pt idx="38">
                    <c:v>3.3024729610202452E-10</c:v>
                  </c:pt>
                  <c:pt idx="39">
                    <c:v>3.474543886198816E-10</c:v>
                  </c:pt>
                  <c:pt idx="40">
                    <c:v>3.531488410461616E-10</c:v>
                  </c:pt>
                  <c:pt idx="41">
                    <c:v>3.2501568549254882E-10</c:v>
                  </c:pt>
                  <c:pt idx="42">
                    <c:v>3.384667546707775E-10</c:v>
                  </c:pt>
                  <c:pt idx="43">
                    <c:v>3.3653560877434895E-10</c:v>
                  </c:pt>
                  <c:pt idx="44">
                    <c:v>3.334209234991557E-10</c:v>
                  </c:pt>
                  <c:pt idx="45">
                    <c:v>3.666351665531317E-10</c:v>
                  </c:pt>
                  <c:pt idx="46">
                    <c:v>3.5158153221456716E-10</c:v>
                  </c:pt>
                  <c:pt idx="47">
                    <c:v>3.5182748328159533E-10</c:v>
                  </c:pt>
                  <c:pt idx="48">
                    <c:v>3.7930596867712478E-10</c:v>
                  </c:pt>
                  <c:pt idx="49">
                    <c:v>3.8051295395838309E-10</c:v>
                  </c:pt>
                  <c:pt idx="50">
                    <c:v>3.7961979304793187E-10</c:v>
                  </c:pt>
                  <c:pt idx="51">
                    <c:v>3.7326508575632889E-10</c:v>
                  </c:pt>
                  <c:pt idx="52">
                    <c:v>3.6060180244665118E-10</c:v>
                  </c:pt>
                  <c:pt idx="53">
                    <c:v>3.8891736008380747E-10</c:v>
                  </c:pt>
                  <c:pt idx="54">
                    <c:v>3.7233763102081896E-10</c:v>
                  </c:pt>
                  <c:pt idx="55">
                    <c:v>3.9143645591674744E-10</c:v>
                  </c:pt>
                  <c:pt idx="56">
                    <c:v>3.9202672554794866E-10</c:v>
                  </c:pt>
                  <c:pt idx="57">
                    <c:v>3.9493061409055746E-10</c:v>
                  </c:pt>
                  <c:pt idx="58">
                    <c:v>3.9635690038236311E-10</c:v>
                  </c:pt>
                  <c:pt idx="59">
                    <c:v>4.088534251965986E-10</c:v>
                  </c:pt>
                  <c:pt idx="60">
                    <c:v>3.7500464353371779E-10</c:v>
                  </c:pt>
                  <c:pt idx="61">
                    <c:v>3.8611374179672908E-10</c:v>
                  </c:pt>
                  <c:pt idx="62">
                    <c:v>4.0264461525948552E-10</c:v>
                  </c:pt>
                  <c:pt idx="63">
                    <c:v>3.8506343753924819E-10</c:v>
                  </c:pt>
                  <c:pt idx="64">
                    <c:v>4.1331990536842585E-10</c:v>
                  </c:pt>
                  <c:pt idx="65">
                    <c:v>4.4621550664247988E-10</c:v>
                  </c:pt>
                  <c:pt idx="66">
                    <c:v>4.7767300258901834E-10</c:v>
                  </c:pt>
                  <c:pt idx="67">
                    <c:v>4.6106733905061238E-10</c:v>
                  </c:pt>
                  <c:pt idx="68">
                    <c:v>4.8722271509321529E-10</c:v>
                  </c:pt>
                  <c:pt idx="69">
                    <c:v>5.1007607836855982E-10</c:v>
                  </c:pt>
                  <c:pt idx="70">
                    <c:v>5.6445631193333816E-10</c:v>
                  </c:pt>
                  <c:pt idx="71">
                    <c:v>6.0593479027239526E-10</c:v>
                  </c:pt>
                  <c:pt idx="72">
                    <c:v>6.7000965864539009E-10</c:v>
                  </c:pt>
                </c:numCache>
              </c:numRef>
            </c:plus>
            <c:minus>
              <c:numRef>
                <c:f>'Transport Raw Data 60C'!$H$10:$H$82</c:f>
                <c:numCache>
                  <c:formatCode>General</c:formatCode>
                  <c:ptCount val="73"/>
                  <c:pt idx="0">
                    <c:v>3.8190136950106521E-11</c:v>
                  </c:pt>
                  <c:pt idx="1">
                    <c:v>6.1991779089054804E-11</c:v>
                  </c:pt>
                  <c:pt idx="2">
                    <c:v>7.1073410245087357E-11</c:v>
                  </c:pt>
                  <c:pt idx="3">
                    <c:v>4.7811535149448849E-11</c:v>
                  </c:pt>
                  <c:pt idx="4">
                    <c:v>6.3238762538021227E-11</c:v>
                  </c:pt>
                  <c:pt idx="5">
                    <c:v>2.8139554500497498E-11</c:v>
                  </c:pt>
                  <c:pt idx="6">
                    <c:v>5.6517767216699671E-11</c:v>
                  </c:pt>
                  <c:pt idx="7">
                    <c:v>4.2744923947013613E-11</c:v>
                  </c:pt>
                  <c:pt idx="8">
                    <c:v>6.1609092057092239E-11</c:v>
                  </c:pt>
                  <c:pt idx="9">
                    <c:v>7.8812148343506714E-11</c:v>
                  </c:pt>
                  <c:pt idx="10">
                    <c:v>4.9391482889143316E-11</c:v>
                  </c:pt>
                  <c:pt idx="11">
                    <c:v>6.4848075007071691E-11</c:v>
                  </c:pt>
                  <c:pt idx="12">
                    <c:v>7.2387058124132568E-11</c:v>
                  </c:pt>
                  <c:pt idx="13">
                    <c:v>5.6800603779010647E-11</c:v>
                  </c:pt>
                  <c:pt idx="14">
                    <c:v>5.4437032037066306E-11</c:v>
                  </c:pt>
                  <c:pt idx="15">
                    <c:v>6.7981897120681022E-11</c:v>
                  </c:pt>
                  <c:pt idx="16">
                    <c:v>8.0908545942267726E-11</c:v>
                  </c:pt>
                  <c:pt idx="17">
                    <c:v>9.8305837864914423E-11</c:v>
                  </c:pt>
                  <c:pt idx="18">
                    <c:v>7.766720400164396E-11</c:v>
                  </c:pt>
                  <c:pt idx="19">
                    <c:v>8.6046262772968672E-11</c:v>
                  </c:pt>
                  <c:pt idx="20">
                    <c:v>1.052827209612416E-10</c:v>
                  </c:pt>
                  <c:pt idx="21">
                    <c:v>1.1167866882010485E-10</c:v>
                  </c:pt>
                  <c:pt idx="22">
                    <c:v>1.0609149345333194E-10</c:v>
                  </c:pt>
                  <c:pt idx="23">
                    <c:v>1.3215768076884379E-10</c:v>
                  </c:pt>
                  <c:pt idx="24">
                    <c:v>1.3481304180909042E-10</c:v>
                  </c:pt>
                  <c:pt idx="25">
                    <c:v>1.4811045974820627E-10</c:v>
                  </c:pt>
                  <c:pt idx="26">
                    <c:v>1.4513782606200298E-10</c:v>
                  </c:pt>
                  <c:pt idx="27">
                    <c:v>1.6662555747883367E-10</c:v>
                  </c:pt>
                  <c:pt idx="28">
                    <c:v>1.9932730547541013E-10</c:v>
                  </c:pt>
                  <c:pt idx="29">
                    <c:v>2.1347585847270461E-10</c:v>
                  </c:pt>
                  <c:pt idx="30">
                    <c:v>2.3300252718880288E-10</c:v>
                  </c:pt>
                  <c:pt idx="31">
                    <c:v>2.5942508128236518E-10</c:v>
                  </c:pt>
                  <c:pt idx="32">
                    <c:v>2.7058296255800348E-10</c:v>
                  </c:pt>
                  <c:pt idx="33">
                    <c:v>2.8809840258410011E-10</c:v>
                  </c:pt>
                  <c:pt idx="34">
                    <c:v>2.9705638701589647E-10</c:v>
                  </c:pt>
                  <c:pt idx="35">
                    <c:v>2.7431718186460835E-10</c:v>
                  </c:pt>
                  <c:pt idx="36">
                    <c:v>2.9093365221264013E-10</c:v>
                  </c:pt>
                  <c:pt idx="37">
                    <c:v>2.9135643468794503E-10</c:v>
                  </c:pt>
                  <c:pt idx="38">
                    <c:v>3.3024729610202452E-10</c:v>
                  </c:pt>
                  <c:pt idx="39">
                    <c:v>3.474543886198816E-10</c:v>
                  </c:pt>
                  <c:pt idx="40">
                    <c:v>3.531488410461616E-10</c:v>
                  </c:pt>
                  <c:pt idx="41">
                    <c:v>3.2501568549254882E-10</c:v>
                  </c:pt>
                  <c:pt idx="42">
                    <c:v>3.384667546707775E-10</c:v>
                  </c:pt>
                  <c:pt idx="43">
                    <c:v>3.3653560877434895E-10</c:v>
                  </c:pt>
                  <c:pt idx="44">
                    <c:v>3.334209234991557E-10</c:v>
                  </c:pt>
                  <c:pt idx="45">
                    <c:v>3.666351665531317E-10</c:v>
                  </c:pt>
                  <c:pt idx="46">
                    <c:v>3.5158153221456716E-10</c:v>
                  </c:pt>
                  <c:pt idx="47">
                    <c:v>3.5182748328159533E-10</c:v>
                  </c:pt>
                  <c:pt idx="48">
                    <c:v>3.7930596867712478E-10</c:v>
                  </c:pt>
                  <c:pt idx="49">
                    <c:v>3.8051295395838309E-10</c:v>
                  </c:pt>
                  <c:pt idx="50">
                    <c:v>3.7961979304793187E-10</c:v>
                  </c:pt>
                  <c:pt idx="51">
                    <c:v>3.7326508575632889E-10</c:v>
                  </c:pt>
                  <c:pt idx="52">
                    <c:v>3.6060180244665118E-10</c:v>
                  </c:pt>
                  <c:pt idx="53">
                    <c:v>3.8891736008380747E-10</c:v>
                  </c:pt>
                  <c:pt idx="54">
                    <c:v>3.7233763102081896E-10</c:v>
                  </c:pt>
                  <c:pt idx="55">
                    <c:v>3.9143645591674744E-10</c:v>
                  </c:pt>
                  <c:pt idx="56">
                    <c:v>3.9202672554794866E-10</c:v>
                  </c:pt>
                  <c:pt idx="57">
                    <c:v>3.9493061409055746E-10</c:v>
                  </c:pt>
                  <c:pt idx="58">
                    <c:v>3.9635690038236311E-10</c:v>
                  </c:pt>
                  <c:pt idx="59">
                    <c:v>4.088534251965986E-10</c:v>
                  </c:pt>
                  <c:pt idx="60">
                    <c:v>3.7500464353371779E-10</c:v>
                  </c:pt>
                  <c:pt idx="61">
                    <c:v>3.8611374179672908E-10</c:v>
                  </c:pt>
                  <c:pt idx="62">
                    <c:v>4.0264461525948552E-10</c:v>
                  </c:pt>
                  <c:pt idx="63">
                    <c:v>3.8506343753924819E-10</c:v>
                  </c:pt>
                  <c:pt idx="64">
                    <c:v>4.1331990536842585E-10</c:v>
                  </c:pt>
                  <c:pt idx="65">
                    <c:v>4.4621550664247988E-10</c:v>
                  </c:pt>
                  <c:pt idx="66">
                    <c:v>4.7767300258901834E-10</c:v>
                  </c:pt>
                  <c:pt idx="67">
                    <c:v>4.6106733905061238E-10</c:v>
                  </c:pt>
                  <c:pt idx="68">
                    <c:v>4.8722271509321529E-10</c:v>
                  </c:pt>
                  <c:pt idx="69">
                    <c:v>5.1007607836855982E-10</c:v>
                  </c:pt>
                  <c:pt idx="70">
                    <c:v>5.6445631193333816E-10</c:v>
                  </c:pt>
                  <c:pt idx="71">
                    <c:v>6.0593479027239526E-10</c:v>
                  </c:pt>
                  <c:pt idx="72">
                    <c:v>6.7000965864539009E-10</c:v>
                  </c:pt>
                </c:numCache>
              </c:numRef>
            </c:minus>
            <c:spPr>
              <a:noFill/>
              <a:ln w="9525" cap="flat" cmpd="sng" algn="ctr">
                <a:solidFill>
                  <a:schemeClr val="tx1">
                    <a:lumMod val="65000"/>
                    <a:lumOff val="35000"/>
                  </a:schemeClr>
                </a:solidFill>
                <a:round/>
              </a:ln>
              <a:effectLst/>
            </c:spPr>
          </c:errBars>
          <c:xVal>
            <c:numRef>
              <c:f>'Transport Raw Data 60C'!$I$10:$I$82</c:f>
              <c:numCache>
                <c:formatCode>General</c:formatCode>
                <c:ptCount val="73"/>
                <c:pt idx="0">
                  <c:v>40</c:v>
                </c:pt>
                <c:pt idx="1">
                  <c:v>48</c:v>
                </c:pt>
                <c:pt idx="2">
                  <c:v>56</c:v>
                </c:pt>
                <c:pt idx="3">
                  <c:v>64</c:v>
                </c:pt>
                <c:pt idx="4">
                  <c:v>72</c:v>
                </c:pt>
                <c:pt idx="5">
                  <c:v>80</c:v>
                </c:pt>
                <c:pt idx="6">
                  <c:v>88</c:v>
                </c:pt>
                <c:pt idx="7">
                  <c:v>96</c:v>
                </c:pt>
                <c:pt idx="8">
                  <c:v>104</c:v>
                </c:pt>
                <c:pt idx="9">
                  <c:v>112</c:v>
                </c:pt>
                <c:pt idx="10">
                  <c:v>120</c:v>
                </c:pt>
                <c:pt idx="11">
                  <c:v>128</c:v>
                </c:pt>
                <c:pt idx="12">
                  <c:v>136</c:v>
                </c:pt>
                <c:pt idx="13">
                  <c:v>144</c:v>
                </c:pt>
                <c:pt idx="14">
                  <c:v>152</c:v>
                </c:pt>
                <c:pt idx="15">
                  <c:v>160</c:v>
                </c:pt>
                <c:pt idx="16">
                  <c:v>168</c:v>
                </c:pt>
                <c:pt idx="17">
                  <c:v>176</c:v>
                </c:pt>
                <c:pt idx="18">
                  <c:v>184</c:v>
                </c:pt>
                <c:pt idx="19">
                  <c:v>192</c:v>
                </c:pt>
                <c:pt idx="20">
                  <c:v>200</c:v>
                </c:pt>
                <c:pt idx="21">
                  <c:v>208</c:v>
                </c:pt>
                <c:pt idx="22">
                  <c:v>216</c:v>
                </c:pt>
                <c:pt idx="23">
                  <c:v>224</c:v>
                </c:pt>
                <c:pt idx="24">
                  <c:v>232</c:v>
                </c:pt>
                <c:pt idx="25">
                  <c:v>240</c:v>
                </c:pt>
                <c:pt idx="26">
                  <c:v>248</c:v>
                </c:pt>
                <c:pt idx="27">
                  <c:v>256</c:v>
                </c:pt>
                <c:pt idx="28">
                  <c:v>264</c:v>
                </c:pt>
                <c:pt idx="29">
                  <c:v>272</c:v>
                </c:pt>
                <c:pt idx="30">
                  <c:v>280</c:v>
                </c:pt>
                <c:pt idx="31">
                  <c:v>288</c:v>
                </c:pt>
                <c:pt idx="32">
                  <c:v>296</c:v>
                </c:pt>
                <c:pt idx="33">
                  <c:v>304</c:v>
                </c:pt>
                <c:pt idx="34">
                  <c:v>312</c:v>
                </c:pt>
                <c:pt idx="35">
                  <c:v>320</c:v>
                </c:pt>
                <c:pt idx="36">
                  <c:v>328</c:v>
                </c:pt>
                <c:pt idx="37">
                  <c:v>336</c:v>
                </c:pt>
                <c:pt idx="38">
                  <c:v>344</c:v>
                </c:pt>
                <c:pt idx="39">
                  <c:v>352</c:v>
                </c:pt>
                <c:pt idx="40">
                  <c:v>360</c:v>
                </c:pt>
                <c:pt idx="41">
                  <c:v>368</c:v>
                </c:pt>
                <c:pt idx="42">
                  <c:v>376</c:v>
                </c:pt>
                <c:pt idx="43">
                  <c:v>384</c:v>
                </c:pt>
                <c:pt idx="44">
                  <c:v>392</c:v>
                </c:pt>
                <c:pt idx="45">
                  <c:v>400</c:v>
                </c:pt>
                <c:pt idx="46">
                  <c:v>408</c:v>
                </c:pt>
                <c:pt idx="47">
                  <c:v>416</c:v>
                </c:pt>
                <c:pt idx="48">
                  <c:v>424</c:v>
                </c:pt>
                <c:pt idx="49">
                  <c:v>432</c:v>
                </c:pt>
                <c:pt idx="50">
                  <c:v>440</c:v>
                </c:pt>
                <c:pt idx="51">
                  <c:v>448</c:v>
                </c:pt>
                <c:pt idx="52">
                  <c:v>456</c:v>
                </c:pt>
                <c:pt idx="53">
                  <c:v>464</c:v>
                </c:pt>
                <c:pt idx="54">
                  <c:v>472</c:v>
                </c:pt>
                <c:pt idx="55">
                  <c:v>480</c:v>
                </c:pt>
                <c:pt idx="56">
                  <c:v>488</c:v>
                </c:pt>
                <c:pt idx="57">
                  <c:v>496</c:v>
                </c:pt>
                <c:pt idx="58">
                  <c:v>504</c:v>
                </c:pt>
                <c:pt idx="59">
                  <c:v>512</c:v>
                </c:pt>
                <c:pt idx="60">
                  <c:v>520</c:v>
                </c:pt>
                <c:pt idx="61">
                  <c:v>528</c:v>
                </c:pt>
                <c:pt idx="62">
                  <c:v>536</c:v>
                </c:pt>
                <c:pt idx="63">
                  <c:v>544</c:v>
                </c:pt>
                <c:pt idx="64">
                  <c:v>552</c:v>
                </c:pt>
                <c:pt idx="65">
                  <c:v>560</c:v>
                </c:pt>
                <c:pt idx="66">
                  <c:v>568</c:v>
                </c:pt>
                <c:pt idx="67">
                  <c:v>576</c:v>
                </c:pt>
                <c:pt idx="68">
                  <c:v>584</c:v>
                </c:pt>
                <c:pt idx="69">
                  <c:v>592</c:v>
                </c:pt>
                <c:pt idx="70">
                  <c:v>600</c:v>
                </c:pt>
                <c:pt idx="71">
                  <c:v>608</c:v>
                </c:pt>
                <c:pt idx="72">
                  <c:v>616</c:v>
                </c:pt>
              </c:numCache>
            </c:numRef>
          </c:xVal>
          <c:yVal>
            <c:numRef>
              <c:f>'Transport Raw Data 60C'!$G$10:$G$82</c:f>
              <c:numCache>
                <c:formatCode>General</c:formatCode>
                <c:ptCount val="73"/>
                <c:pt idx="0">
                  <c:v>1.1671362493405656E-11</c:v>
                </c:pt>
                <c:pt idx="1">
                  <c:v>3.0921531800711104E-11</c:v>
                </c:pt>
                <c:pt idx="2">
                  <c:v>3.296780964046404E-11</c:v>
                </c:pt>
                <c:pt idx="3">
                  <c:v>1.1368210220849667E-11</c:v>
                </c:pt>
                <c:pt idx="4">
                  <c:v>4.6761238041761628E-11</c:v>
                </c:pt>
                <c:pt idx="5">
                  <c:v>4.3578139179923724E-11</c:v>
                </c:pt>
                <c:pt idx="6">
                  <c:v>2.690476418934421E-11</c:v>
                </c:pt>
                <c:pt idx="7">
                  <c:v>2.410060566820129E-11</c:v>
                </c:pt>
                <c:pt idx="8">
                  <c:v>4.9110668154070561E-11</c:v>
                </c:pt>
                <c:pt idx="9">
                  <c:v>1.0655802380343088E-10</c:v>
                </c:pt>
                <c:pt idx="10">
                  <c:v>1.1375789027663567E-10</c:v>
                </c:pt>
                <c:pt idx="11">
                  <c:v>1.3202281469813414E-10</c:v>
                </c:pt>
                <c:pt idx="12">
                  <c:v>1.3293227151580209E-10</c:v>
                </c:pt>
                <c:pt idx="13">
                  <c:v>1.8083033057964868E-10</c:v>
                </c:pt>
                <c:pt idx="14">
                  <c:v>2.7564120382153489E-10</c:v>
                </c:pt>
                <c:pt idx="15">
                  <c:v>2.812495208638207E-10</c:v>
                </c:pt>
                <c:pt idx="16">
                  <c:v>3.5271766911889565E-10</c:v>
                </c:pt>
                <c:pt idx="17">
                  <c:v>4.2994571055253438E-10</c:v>
                </c:pt>
                <c:pt idx="18">
                  <c:v>4.9398662812998767E-10</c:v>
                </c:pt>
                <c:pt idx="19">
                  <c:v>5.4188468719383403E-10</c:v>
                </c:pt>
                <c:pt idx="20">
                  <c:v>6.2555471441928756E-10</c:v>
                </c:pt>
                <c:pt idx="21">
                  <c:v>7.2771703027065665E-10</c:v>
                </c:pt>
                <c:pt idx="22">
                  <c:v>8.0426297909104432E-10</c:v>
                </c:pt>
                <c:pt idx="23">
                  <c:v>9.0809263244147129E-10</c:v>
                </c:pt>
                <c:pt idx="24">
                  <c:v>9.6190216082015978E-10</c:v>
                </c:pt>
                <c:pt idx="25">
                  <c:v>1.1061268544886724E-9</c:v>
                </c:pt>
                <c:pt idx="26">
                  <c:v>1.2007861515942808E-9</c:v>
                </c:pt>
                <c:pt idx="27">
                  <c:v>1.325912252091766E-9</c:v>
                </c:pt>
                <c:pt idx="28">
                  <c:v>1.3794944162660376E-9</c:v>
                </c:pt>
                <c:pt idx="29">
                  <c:v>1.5290242747042799E-9</c:v>
                </c:pt>
                <c:pt idx="30">
                  <c:v>1.6099659314767298E-9</c:v>
                </c:pt>
                <c:pt idx="31">
                  <c:v>1.7544179893496598E-9</c:v>
                </c:pt>
                <c:pt idx="32">
                  <c:v>1.8646138404237625E-9</c:v>
                </c:pt>
                <c:pt idx="33">
                  <c:v>1.9864052659231318E-9</c:v>
                </c:pt>
                <c:pt idx="34">
                  <c:v>2.1562463266226256E-9</c:v>
                </c:pt>
                <c:pt idx="35">
                  <c:v>2.2907701475693467E-9</c:v>
                </c:pt>
                <c:pt idx="36">
                  <c:v>2.3673918844578737E-9</c:v>
                </c:pt>
                <c:pt idx="37">
                  <c:v>2.5138902201705564E-9</c:v>
                </c:pt>
                <c:pt idx="38">
                  <c:v>2.6381826519185119E-9</c:v>
                </c:pt>
                <c:pt idx="39">
                  <c:v>2.7933966154671798E-9</c:v>
                </c:pt>
                <c:pt idx="40">
                  <c:v>2.8985904540441089E-9</c:v>
                </c:pt>
                <c:pt idx="41">
                  <c:v>3.0135609534109682E-9</c:v>
                </c:pt>
                <c:pt idx="42">
                  <c:v>3.140960695952624E-9</c:v>
                </c:pt>
                <c:pt idx="43">
                  <c:v>3.2645710350873302E-9</c:v>
                </c:pt>
                <c:pt idx="44">
                  <c:v>3.4081894242107301E-9</c:v>
                </c:pt>
                <c:pt idx="45">
                  <c:v>3.4886005645062059E-9</c:v>
                </c:pt>
                <c:pt idx="46">
                  <c:v>3.5999332366023941E-9</c:v>
                </c:pt>
                <c:pt idx="47">
                  <c:v>3.7169500138090066E-9</c:v>
                </c:pt>
                <c:pt idx="48">
                  <c:v>3.9120285011987871E-9</c:v>
                </c:pt>
                <c:pt idx="49">
                  <c:v>4.0242706301126437E-9</c:v>
                </c:pt>
                <c:pt idx="50">
                  <c:v>4.1434852612952864E-9</c:v>
                </c:pt>
                <c:pt idx="51">
                  <c:v>4.2385234987415889E-9</c:v>
                </c:pt>
                <c:pt idx="52">
                  <c:v>4.3685000355999704E-9</c:v>
                </c:pt>
                <c:pt idx="53">
                  <c:v>4.5080258690438663E-9</c:v>
                </c:pt>
                <c:pt idx="54">
                  <c:v>4.6499011326000699E-9</c:v>
                </c:pt>
                <c:pt idx="55">
                  <c:v>4.7211419166507275E-9</c:v>
                </c:pt>
                <c:pt idx="56">
                  <c:v>4.7939742501323041E-9</c:v>
                </c:pt>
                <c:pt idx="57">
                  <c:v>4.9248602438083541E-9</c:v>
                </c:pt>
                <c:pt idx="58">
                  <c:v>5.0574893630515989E-9</c:v>
                </c:pt>
                <c:pt idx="59">
                  <c:v>5.1536644215199878E-9</c:v>
                </c:pt>
                <c:pt idx="60">
                  <c:v>5.2794726146307246E-9</c:v>
                </c:pt>
                <c:pt idx="61">
                  <c:v>5.3535175572025259E-9</c:v>
                </c:pt>
                <c:pt idx="62">
                  <c:v>5.4962264895082581E-9</c:v>
                </c:pt>
                <c:pt idx="63">
                  <c:v>5.6214283780738817E-9</c:v>
                </c:pt>
                <c:pt idx="64">
                  <c:v>5.7304874081258995E-9</c:v>
                </c:pt>
                <c:pt idx="65">
                  <c:v>5.8595544881666142E-9</c:v>
                </c:pt>
                <c:pt idx="66">
                  <c:v>5.9300373915358805E-9</c:v>
                </c:pt>
                <c:pt idx="67">
                  <c:v>6.022726198869876E-9</c:v>
                </c:pt>
                <c:pt idx="68">
                  <c:v>6.1655109192437473E-9</c:v>
                </c:pt>
                <c:pt idx="69">
                  <c:v>6.3380803503962454E-9</c:v>
                </c:pt>
                <c:pt idx="70">
                  <c:v>6.5127718474566349E-9</c:v>
                </c:pt>
                <c:pt idx="71">
                  <c:v>6.697315793375094E-9</c:v>
                </c:pt>
                <c:pt idx="72">
                  <c:v>6.9179348597277178E-9</c:v>
                </c:pt>
              </c:numCache>
            </c:numRef>
          </c:yVal>
          <c:smooth val="1"/>
        </c:ser>
        <c:ser>
          <c:idx val="2"/>
          <c:order val="1"/>
          <c:tx>
            <c:v>Siloxane A Surf 60C </c:v>
          </c:tx>
          <c:spPr>
            <a:ln w="19050" cap="rnd">
              <a:solidFill>
                <a:srgbClr val="FF0000"/>
              </a:solidFill>
              <a:round/>
            </a:ln>
            <a:effectLst/>
          </c:spPr>
          <c:marker>
            <c:symbol val="square"/>
            <c:size val="9"/>
            <c:spPr>
              <a:noFill/>
              <a:ln w="9525">
                <a:solidFill>
                  <a:srgbClr val="FF0000"/>
                </a:solidFill>
              </a:ln>
              <a:effectLst/>
            </c:spPr>
          </c:marker>
          <c:errBars>
            <c:errDir val="y"/>
            <c:errBarType val="both"/>
            <c:errValType val="cust"/>
            <c:noEndCap val="0"/>
            <c:plus>
              <c:numRef>
                <c:f>'Transport Raw Data 60C'!$H$516:$H$587</c:f>
                <c:numCache>
                  <c:formatCode>General</c:formatCode>
                  <c:ptCount val="72"/>
                  <c:pt idx="0">
                    <c:v>3.1350300294756375E-11</c:v>
                  </c:pt>
                  <c:pt idx="1">
                    <c:v>3.9871151144100471E-11</c:v>
                  </c:pt>
                  <c:pt idx="2">
                    <c:v>9.1639339323133921E-12</c:v>
                  </c:pt>
                  <c:pt idx="3">
                    <c:v>6.0128268257635391E-11</c:v>
                  </c:pt>
                  <c:pt idx="4">
                    <c:v>1.429252151899407E-10</c:v>
                  </c:pt>
                  <c:pt idx="5">
                    <c:v>2.4485388384058449E-10</c:v>
                  </c:pt>
                  <c:pt idx="6">
                    <c:v>2.3986998994757161E-10</c:v>
                  </c:pt>
                  <c:pt idx="7">
                    <c:v>3.0192750745411482E-10</c:v>
                  </c:pt>
                  <c:pt idx="8">
                    <c:v>3.5401723717463143E-10</c:v>
                  </c:pt>
                  <c:pt idx="9">
                    <c:v>2.4228155150870681E-10</c:v>
                  </c:pt>
                  <c:pt idx="10">
                    <c:v>1.821532832510716E-10</c:v>
                  </c:pt>
                  <c:pt idx="11">
                    <c:v>1.2877738736461448E-10</c:v>
                  </c:pt>
                  <c:pt idx="12">
                    <c:v>9.4854754737981364E-12</c:v>
                  </c:pt>
                  <c:pt idx="13">
                    <c:v>1.0273252250435575E-10</c:v>
                  </c:pt>
                  <c:pt idx="14">
                    <c:v>2.7363185180346346E-10</c:v>
                  </c:pt>
                  <c:pt idx="15">
                    <c:v>4.1816477470082718E-10</c:v>
                  </c:pt>
                  <c:pt idx="16">
                    <c:v>5.5658840830998231E-10</c:v>
                  </c:pt>
                  <c:pt idx="17">
                    <c:v>6.3424069057853255E-10</c:v>
                  </c:pt>
                  <c:pt idx="18">
                    <c:v>7.4067094080996206E-10</c:v>
                  </c:pt>
                  <c:pt idx="19">
                    <c:v>8.315064262793848E-10</c:v>
                  </c:pt>
                  <c:pt idx="20">
                    <c:v>9.7202007990819026E-10</c:v>
                  </c:pt>
                  <c:pt idx="21">
                    <c:v>9.4083055038417547E-10</c:v>
                  </c:pt>
                  <c:pt idx="22">
                    <c:v>9.7427087069858312E-10</c:v>
                  </c:pt>
                  <c:pt idx="23">
                    <c:v>9.9902956939290295E-10</c:v>
                  </c:pt>
                  <c:pt idx="24">
                    <c:v>1.0620517115238996E-9</c:v>
                  </c:pt>
                  <c:pt idx="25">
                    <c:v>1.090186596403809E-9</c:v>
                  </c:pt>
                  <c:pt idx="26">
                    <c:v>1.0215374772968301E-9</c:v>
                  </c:pt>
                  <c:pt idx="27">
                    <c:v>9.747531830108095E-10</c:v>
                  </c:pt>
                  <c:pt idx="28">
                    <c:v>9.2620041024662311E-10</c:v>
                  </c:pt>
                  <c:pt idx="29">
                    <c:v>9.3038045028592386E-10</c:v>
                  </c:pt>
                  <c:pt idx="30">
                    <c:v>8.8327461445841867E-10</c:v>
                  </c:pt>
                  <c:pt idx="31">
                    <c:v>8.4195652637763641E-10</c:v>
                  </c:pt>
                  <c:pt idx="32">
                    <c:v>6.9678052039730362E-10</c:v>
                  </c:pt>
                  <c:pt idx="33">
                    <c:v>4.6559215206981642E-10</c:v>
                  </c:pt>
                  <c:pt idx="34">
                    <c:v>3.0096288282966165E-10</c:v>
                  </c:pt>
                  <c:pt idx="35">
                    <c:v>1.5948460457640101E-10</c:v>
                  </c:pt>
                  <c:pt idx="36">
                    <c:v>1.7379320317247085E-10</c:v>
                  </c:pt>
                  <c:pt idx="37">
                    <c:v>5.3842131121609802E-10</c:v>
                  </c:pt>
                  <c:pt idx="38">
                    <c:v>1.0524054652793607E-9</c:v>
                  </c:pt>
                  <c:pt idx="39">
                    <c:v>1.6064215412574663E-9</c:v>
                  </c:pt>
                  <c:pt idx="40">
                    <c:v>2.164939198816357E-9</c:v>
                  </c:pt>
                  <c:pt idx="41">
                    <c:v>2.741302411927647E-9</c:v>
                  </c:pt>
                  <c:pt idx="42">
                    <c:v>3.2273124518817408E-9</c:v>
                  </c:pt>
                  <c:pt idx="43">
                    <c:v>3.5938698091742759E-9</c:v>
                  </c:pt>
                  <c:pt idx="44">
                    <c:v>4.0067291484405846E-9</c:v>
                  </c:pt>
                  <c:pt idx="45">
                    <c:v>4.3568878871174242E-9</c:v>
                  </c:pt>
                  <c:pt idx="46">
                    <c:v>4.7025450442134553E-9</c:v>
                  </c:pt>
                  <c:pt idx="47">
                    <c:v>5.0580092183247548E-9</c:v>
                  </c:pt>
                </c:numCache>
              </c:numRef>
            </c:plus>
            <c:minus>
              <c:numRef>
                <c:f>'Transport Raw Data 60C'!$H$516:$H$587</c:f>
                <c:numCache>
                  <c:formatCode>General</c:formatCode>
                  <c:ptCount val="72"/>
                  <c:pt idx="0">
                    <c:v>3.1350300294756375E-11</c:v>
                  </c:pt>
                  <c:pt idx="1">
                    <c:v>3.9871151144100471E-11</c:v>
                  </c:pt>
                  <c:pt idx="2">
                    <c:v>9.1639339323133921E-12</c:v>
                  </c:pt>
                  <c:pt idx="3">
                    <c:v>6.0128268257635391E-11</c:v>
                  </c:pt>
                  <c:pt idx="4">
                    <c:v>1.429252151899407E-10</c:v>
                  </c:pt>
                  <c:pt idx="5">
                    <c:v>2.4485388384058449E-10</c:v>
                  </c:pt>
                  <c:pt idx="6">
                    <c:v>2.3986998994757161E-10</c:v>
                  </c:pt>
                  <c:pt idx="7">
                    <c:v>3.0192750745411482E-10</c:v>
                  </c:pt>
                  <c:pt idx="8">
                    <c:v>3.5401723717463143E-10</c:v>
                  </c:pt>
                  <c:pt idx="9">
                    <c:v>2.4228155150870681E-10</c:v>
                  </c:pt>
                  <c:pt idx="10">
                    <c:v>1.821532832510716E-10</c:v>
                  </c:pt>
                  <c:pt idx="11">
                    <c:v>1.2877738736461448E-10</c:v>
                  </c:pt>
                  <c:pt idx="12">
                    <c:v>9.4854754737981364E-12</c:v>
                  </c:pt>
                  <c:pt idx="13">
                    <c:v>1.0273252250435575E-10</c:v>
                  </c:pt>
                  <c:pt idx="14">
                    <c:v>2.7363185180346346E-10</c:v>
                  </c:pt>
                  <c:pt idx="15">
                    <c:v>4.1816477470082718E-10</c:v>
                  </c:pt>
                  <c:pt idx="16">
                    <c:v>5.5658840830998231E-10</c:v>
                  </c:pt>
                  <c:pt idx="17">
                    <c:v>6.3424069057853255E-10</c:v>
                  </c:pt>
                  <c:pt idx="18">
                    <c:v>7.4067094080996206E-10</c:v>
                  </c:pt>
                  <c:pt idx="19">
                    <c:v>8.315064262793848E-10</c:v>
                  </c:pt>
                  <c:pt idx="20">
                    <c:v>9.7202007990819026E-10</c:v>
                  </c:pt>
                  <c:pt idx="21">
                    <c:v>9.4083055038417547E-10</c:v>
                  </c:pt>
                  <c:pt idx="22">
                    <c:v>9.7427087069858312E-10</c:v>
                  </c:pt>
                  <c:pt idx="23">
                    <c:v>9.9902956939290295E-10</c:v>
                  </c:pt>
                  <c:pt idx="24">
                    <c:v>1.0620517115238996E-9</c:v>
                  </c:pt>
                  <c:pt idx="25">
                    <c:v>1.090186596403809E-9</c:v>
                  </c:pt>
                  <c:pt idx="26">
                    <c:v>1.0215374772968301E-9</c:v>
                  </c:pt>
                  <c:pt idx="27">
                    <c:v>9.747531830108095E-10</c:v>
                  </c:pt>
                  <c:pt idx="28">
                    <c:v>9.2620041024662311E-10</c:v>
                  </c:pt>
                  <c:pt idx="29">
                    <c:v>9.3038045028592386E-10</c:v>
                  </c:pt>
                  <c:pt idx="30">
                    <c:v>8.8327461445841867E-10</c:v>
                  </c:pt>
                  <c:pt idx="31">
                    <c:v>8.4195652637763641E-10</c:v>
                  </c:pt>
                  <c:pt idx="32">
                    <c:v>6.9678052039730362E-10</c:v>
                  </c:pt>
                  <c:pt idx="33">
                    <c:v>4.6559215206981642E-10</c:v>
                  </c:pt>
                  <c:pt idx="34">
                    <c:v>3.0096288282966165E-10</c:v>
                  </c:pt>
                  <c:pt idx="35">
                    <c:v>1.5948460457640101E-10</c:v>
                  </c:pt>
                  <c:pt idx="36">
                    <c:v>1.7379320317247085E-10</c:v>
                  </c:pt>
                  <c:pt idx="37">
                    <c:v>5.3842131121609802E-10</c:v>
                  </c:pt>
                  <c:pt idx="38">
                    <c:v>1.0524054652793607E-9</c:v>
                  </c:pt>
                  <c:pt idx="39">
                    <c:v>1.6064215412574663E-9</c:v>
                  </c:pt>
                  <c:pt idx="40">
                    <c:v>2.164939198816357E-9</c:v>
                  </c:pt>
                  <c:pt idx="41">
                    <c:v>2.741302411927647E-9</c:v>
                  </c:pt>
                  <c:pt idx="42">
                    <c:v>3.2273124518817408E-9</c:v>
                  </c:pt>
                  <c:pt idx="43">
                    <c:v>3.5938698091742759E-9</c:v>
                  </c:pt>
                  <c:pt idx="44">
                    <c:v>4.0067291484405846E-9</c:v>
                  </c:pt>
                  <c:pt idx="45">
                    <c:v>4.3568878871174242E-9</c:v>
                  </c:pt>
                  <c:pt idx="46">
                    <c:v>4.7025450442134553E-9</c:v>
                  </c:pt>
                  <c:pt idx="47">
                    <c:v>5.0580092183247548E-9</c:v>
                  </c:pt>
                </c:numCache>
              </c:numRef>
            </c:minus>
            <c:spPr>
              <a:noFill/>
              <a:ln w="9525" cap="flat" cmpd="sng" algn="ctr">
                <a:solidFill>
                  <a:schemeClr val="tx1">
                    <a:lumMod val="65000"/>
                    <a:lumOff val="35000"/>
                  </a:schemeClr>
                </a:solidFill>
                <a:round/>
              </a:ln>
              <a:effectLst/>
            </c:spPr>
          </c:errBars>
          <c:errBars>
            <c:errDir val="x"/>
            <c:errBarType val="both"/>
            <c:errValType val="fixedVal"/>
            <c:noEndCap val="0"/>
            <c:val val="1"/>
            <c:spPr>
              <a:noFill/>
              <a:ln w="9525" cap="flat" cmpd="sng" algn="ctr">
                <a:solidFill>
                  <a:schemeClr val="tx1">
                    <a:lumMod val="65000"/>
                    <a:lumOff val="35000"/>
                  </a:schemeClr>
                </a:solidFill>
                <a:round/>
              </a:ln>
              <a:effectLst/>
            </c:spPr>
          </c:errBars>
          <c:xVal>
            <c:numRef>
              <c:f>'Transport Raw Data 60C'!$I$516:$I$587</c:f>
              <c:numCache>
                <c:formatCode>General</c:formatCode>
                <c:ptCount val="72"/>
                <c:pt idx="0">
                  <c:v>30</c:v>
                </c:pt>
                <c:pt idx="1">
                  <c:v>38</c:v>
                </c:pt>
                <c:pt idx="2">
                  <c:v>46</c:v>
                </c:pt>
                <c:pt idx="3">
                  <c:v>54</c:v>
                </c:pt>
                <c:pt idx="4">
                  <c:v>62</c:v>
                </c:pt>
                <c:pt idx="5">
                  <c:v>70</c:v>
                </c:pt>
                <c:pt idx="6">
                  <c:v>78</c:v>
                </c:pt>
                <c:pt idx="7">
                  <c:v>86</c:v>
                </c:pt>
                <c:pt idx="8">
                  <c:v>94</c:v>
                </c:pt>
                <c:pt idx="9">
                  <c:v>102</c:v>
                </c:pt>
                <c:pt idx="10">
                  <c:v>110</c:v>
                </c:pt>
                <c:pt idx="11">
                  <c:v>118</c:v>
                </c:pt>
                <c:pt idx="12">
                  <c:v>126</c:v>
                </c:pt>
                <c:pt idx="13">
                  <c:v>134</c:v>
                </c:pt>
                <c:pt idx="14">
                  <c:v>142</c:v>
                </c:pt>
                <c:pt idx="15">
                  <c:v>150</c:v>
                </c:pt>
                <c:pt idx="16">
                  <c:v>158</c:v>
                </c:pt>
                <c:pt idx="17">
                  <c:v>166</c:v>
                </c:pt>
                <c:pt idx="18">
                  <c:v>174</c:v>
                </c:pt>
                <c:pt idx="19">
                  <c:v>182</c:v>
                </c:pt>
                <c:pt idx="20">
                  <c:v>190</c:v>
                </c:pt>
                <c:pt idx="21">
                  <c:v>198</c:v>
                </c:pt>
                <c:pt idx="22">
                  <c:v>206</c:v>
                </c:pt>
                <c:pt idx="23">
                  <c:v>214</c:v>
                </c:pt>
                <c:pt idx="24">
                  <c:v>222</c:v>
                </c:pt>
                <c:pt idx="25">
                  <c:v>230</c:v>
                </c:pt>
                <c:pt idx="26">
                  <c:v>238</c:v>
                </c:pt>
                <c:pt idx="27">
                  <c:v>246</c:v>
                </c:pt>
                <c:pt idx="28">
                  <c:v>254</c:v>
                </c:pt>
                <c:pt idx="29">
                  <c:v>262</c:v>
                </c:pt>
                <c:pt idx="30">
                  <c:v>270</c:v>
                </c:pt>
                <c:pt idx="31">
                  <c:v>278</c:v>
                </c:pt>
                <c:pt idx="32">
                  <c:v>286</c:v>
                </c:pt>
                <c:pt idx="33">
                  <c:v>294</c:v>
                </c:pt>
                <c:pt idx="34">
                  <c:v>302</c:v>
                </c:pt>
                <c:pt idx="35">
                  <c:v>310</c:v>
                </c:pt>
                <c:pt idx="36">
                  <c:v>318</c:v>
                </c:pt>
                <c:pt idx="37">
                  <c:v>326</c:v>
                </c:pt>
                <c:pt idx="38">
                  <c:v>334</c:v>
                </c:pt>
                <c:pt idx="39">
                  <c:v>342</c:v>
                </c:pt>
                <c:pt idx="40">
                  <c:v>350</c:v>
                </c:pt>
                <c:pt idx="41">
                  <c:v>358</c:v>
                </c:pt>
                <c:pt idx="42">
                  <c:v>366</c:v>
                </c:pt>
                <c:pt idx="43">
                  <c:v>374</c:v>
                </c:pt>
                <c:pt idx="44">
                  <c:v>382</c:v>
                </c:pt>
                <c:pt idx="45">
                  <c:v>390</c:v>
                </c:pt>
                <c:pt idx="46">
                  <c:v>398</c:v>
                </c:pt>
                <c:pt idx="47">
                  <c:v>406</c:v>
                </c:pt>
                <c:pt idx="48">
                  <c:v>414</c:v>
                </c:pt>
                <c:pt idx="49">
                  <c:v>422</c:v>
                </c:pt>
                <c:pt idx="50">
                  <c:v>430</c:v>
                </c:pt>
                <c:pt idx="51">
                  <c:v>438</c:v>
                </c:pt>
                <c:pt idx="52">
                  <c:v>446</c:v>
                </c:pt>
                <c:pt idx="53">
                  <c:v>454</c:v>
                </c:pt>
                <c:pt idx="54">
                  <c:v>462</c:v>
                </c:pt>
                <c:pt idx="55">
                  <c:v>470</c:v>
                </c:pt>
                <c:pt idx="56">
                  <c:v>478</c:v>
                </c:pt>
                <c:pt idx="57">
                  <c:v>486</c:v>
                </c:pt>
                <c:pt idx="58">
                  <c:v>494</c:v>
                </c:pt>
                <c:pt idx="59">
                  <c:v>502</c:v>
                </c:pt>
                <c:pt idx="60">
                  <c:v>510</c:v>
                </c:pt>
                <c:pt idx="61">
                  <c:v>518</c:v>
                </c:pt>
                <c:pt idx="62">
                  <c:v>526</c:v>
                </c:pt>
                <c:pt idx="63">
                  <c:v>534</c:v>
                </c:pt>
                <c:pt idx="64">
                  <c:v>542</c:v>
                </c:pt>
                <c:pt idx="65">
                  <c:v>550</c:v>
                </c:pt>
                <c:pt idx="66">
                  <c:v>558</c:v>
                </c:pt>
                <c:pt idx="67">
                  <c:v>566</c:v>
                </c:pt>
                <c:pt idx="68">
                  <c:v>574</c:v>
                </c:pt>
                <c:pt idx="69">
                  <c:v>582</c:v>
                </c:pt>
                <c:pt idx="70">
                  <c:v>590</c:v>
                </c:pt>
                <c:pt idx="71">
                  <c:v>598</c:v>
                </c:pt>
              </c:numCache>
            </c:numRef>
          </c:xVal>
          <c:yVal>
            <c:numRef>
              <c:f>'Transport Raw Data 60C'!$G$516:$G$587</c:f>
              <c:numCache>
                <c:formatCode>General</c:formatCode>
                <c:ptCount val="72"/>
                <c:pt idx="0">
                  <c:v>6.6958758200804531E-11</c:v>
                </c:pt>
                <c:pt idx="1">
                  <c:v>1.2914286810885222E-10</c:v>
                </c:pt>
                <c:pt idx="2">
                  <c:v>1.8564287290647505E-10</c:v>
                </c:pt>
                <c:pt idx="3">
                  <c:v>2.7442859473131095E-10</c:v>
                </c:pt>
                <c:pt idx="4">
                  <c:v>4.0800506482629451E-10</c:v>
                </c:pt>
                <c:pt idx="5">
                  <c:v>5.8830487892897021E-10</c:v>
                </c:pt>
                <c:pt idx="6">
                  <c:v>7.5348497343791594E-10</c:v>
                </c:pt>
                <c:pt idx="7">
                  <c:v>1.1188592499360242E-9</c:v>
                </c:pt>
                <c:pt idx="8">
                  <c:v>1.4712737667823639E-9</c:v>
                </c:pt>
                <c:pt idx="9">
                  <c:v>1.9709066059887069E-9</c:v>
                </c:pt>
                <c:pt idx="10">
                  <c:v>2.5249931721529194E-9</c:v>
                </c:pt>
                <c:pt idx="11">
                  <c:v>3.2050395075641463E-9</c:v>
                </c:pt>
                <c:pt idx="12">
                  <c:v>3.9360154247647804E-9</c:v>
                </c:pt>
                <c:pt idx="13">
                  <c:v>4.7956794816654317E-9</c:v>
                </c:pt>
                <c:pt idx="14">
                  <c:v>5.7022942467781926E-9</c:v>
                </c:pt>
                <c:pt idx="15">
                  <c:v>6.7105408112653501E-9</c:v>
                </c:pt>
                <c:pt idx="16">
                  <c:v>7.7228799314320134E-9</c:v>
                </c:pt>
                <c:pt idx="17">
                  <c:v>8.7831928987306602E-9</c:v>
                </c:pt>
                <c:pt idx="18">
                  <c:v>9.7579032430663093E-9</c:v>
                </c:pt>
                <c:pt idx="19">
                  <c:v>1.0866417421701363E-8</c:v>
                </c:pt>
                <c:pt idx="20">
                  <c:v>1.1854314889893199E-8</c:v>
                </c:pt>
                <c:pt idx="21">
                  <c:v>1.2816747567190333E-8</c:v>
                </c:pt>
                <c:pt idx="22">
                  <c:v>1.3744848249620497E-8</c:v>
                </c:pt>
                <c:pt idx="23">
                  <c:v>1.4667264826940239E-8</c:v>
                </c:pt>
                <c:pt idx="24">
                  <c:v>1.547850030830007E-8</c:v>
                </c:pt>
                <c:pt idx="25">
                  <c:v>1.6222322303050265E-8</c:v>
                </c:pt>
                <c:pt idx="26">
                  <c:v>1.6930902846115825E-8</c:v>
                </c:pt>
                <c:pt idx="27">
                  <c:v>1.7593328455684736E-8</c:v>
                </c:pt>
                <c:pt idx="28">
                  <c:v>1.8232449234300902E-8</c:v>
                </c:pt>
                <c:pt idx="29">
                  <c:v>1.8806089122044976E-8</c:v>
                </c:pt>
                <c:pt idx="30">
                  <c:v>1.9286623368080293E-8</c:v>
                </c:pt>
                <c:pt idx="31">
                  <c:v>1.9900393037903969E-8</c:v>
                </c:pt>
                <c:pt idx="32">
                  <c:v>2.0447544995833458E-8</c:v>
                </c:pt>
                <c:pt idx="33">
                  <c:v>2.0876353885363912E-8</c:v>
                </c:pt>
                <c:pt idx="34">
                  <c:v>2.1390196987346315E-8</c:v>
                </c:pt>
                <c:pt idx="35">
                  <c:v>2.1836967649025706E-8</c:v>
                </c:pt>
                <c:pt idx="36">
                  <c:v>2.2294992838823742E-8</c:v>
                </c:pt>
                <c:pt idx="37">
                  <c:v>2.2861129707822053E-8</c:v>
                </c:pt>
                <c:pt idx="38">
                  <c:v>2.3453072414021696E-8</c:v>
                </c:pt>
                <c:pt idx="39">
                  <c:v>2.3952136842716999E-8</c:v>
                </c:pt>
                <c:pt idx="40">
                  <c:v>2.4512134878196048E-8</c:v>
                </c:pt>
                <c:pt idx="41">
                  <c:v>2.5075884423047983E-8</c:v>
                </c:pt>
                <c:pt idx="42">
                  <c:v>2.5525724501487002E-8</c:v>
                </c:pt>
                <c:pt idx="43">
                  <c:v>2.6050026356872596E-8</c:v>
                </c:pt>
                <c:pt idx="44">
                  <c:v>2.6353557569769282E-8</c:v>
                </c:pt>
                <c:pt idx="45">
                  <c:v>2.6809195435420934E-8</c:v>
                </c:pt>
                <c:pt idx="46">
                  <c:v>2.7109543549455783E-8</c:v>
                </c:pt>
                <c:pt idx="47">
                  <c:v>2.7474349415442847E-8</c:v>
                </c:pt>
              </c:numCache>
            </c:numRef>
          </c:yVal>
          <c:smooth val="1"/>
        </c:ser>
        <c:ser>
          <c:idx val="9"/>
          <c:order val="2"/>
          <c:tx>
            <c:v>Siloxane B Sol 60C</c:v>
          </c:tx>
          <c:spPr>
            <a:ln w="25400" cap="rnd">
              <a:solidFill>
                <a:srgbClr val="00B050"/>
              </a:solidFill>
              <a:prstDash val="dash"/>
              <a:round/>
            </a:ln>
            <a:effectLst/>
          </c:spPr>
          <c:marker>
            <c:symbol val="diamond"/>
            <c:size val="9"/>
            <c:spPr>
              <a:solidFill>
                <a:srgbClr val="00B050"/>
              </a:solidFill>
              <a:ln w="9525">
                <a:solidFill>
                  <a:srgbClr val="00B050"/>
                </a:solidFill>
              </a:ln>
              <a:effectLst/>
            </c:spPr>
          </c:marker>
          <c:errBars>
            <c:errDir val="y"/>
            <c:errBarType val="both"/>
            <c:errValType val="cust"/>
            <c:noEndCap val="0"/>
            <c:plus>
              <c:numRef>
                <c:f>'Transport Raw Data 60C'!$H$167:$H$188</c:f>
                <c:numCache>
                  <c:formatCode>General</c:formatCode>
                  <c:ptCount val="22"/>
                  <c:pt idx="0">
                    <c:v>4.622059467276073E-11</c:v>
                  </c:pt>
                  <c:pt idx="1">
                    <c:v>6.6160639482953467E-11</c:v>
                  </c:pt>
                  <c:pt idx="2">
                    <c:v>4.8967303658510686E-11</c:v>
                  </c:pt>
                  <c:pt idx="3">
                    <c:v>8.7819111237750007E-11</c:v>
                  </c:pt>
                  <c:pt idx="4">
                    <c:v>1.3523048722225551E-10</c:v>
                  </c:pt>
                  <c:pt idx="5">
                    <c:v>2.3280022110075097E-10</c:v>
                  </c:pt>
                  <c:pt idx="6">
                    <c:v>3.0147896225785891E-10</c:v>
                  </c:pt>
                  <c:pt idx="7">
                    <c:v>4.1736738218015661E-10</c:v>
                  </c:pt>
                  <c:pt idx="8">
                    <c:v>5.9494419362744007E-10</c:v>
                  </c:pt>
                  <c:pt idx="9">
                    <c:v>7.7160416901730733E-10</c:v>
                  </c:pt>
                  <c:pt idx="10">
                    <c:v>9.8052565491110466E-10</c:v>
                  </c:pt>
                  <c:pt idx="11">
                    <c:v>1.1033316111030109E-9</c:v>
                  </c:pt>
                  <c:pt idx="12">
                    <c:v>1.2777261901874475E-9</c:v>
                  </c:pt>
                  <c:pt idx="13">
                    <c:v>1.413780173764581E-9</c:v>
                  </c:pt>
                  <c:pt idx="14">
                    <c:v>1.4905652341765288E-9</c:v>
                  </c:pt>
                  <c:pt idx="15">
                    <c:v>1.5251141384800359E-9</c:v>
                  </c:pt>
                  <c:pt idx="16">
                    <c:v>1.6046721261073182E-9</c:v>
                  </c:pt>
                  <c:pt idx="17">
                    <c:v>1.6634405456255825E-9</c:v>
                  </c:pt>
                  <c:pt idx="18">
                    <c:v>1.6937500184984277E-9</c:v>
                  </c:pt>
                  <c:pt idx="19">
                    <c:v>1.6254060089792381E-9</c:v>
                  </c:pt>
                  <c:pt idx="20">
                    <c:v>1.682996176433811E-9</c:v>
                  </c:pt>
                  <c:pt idx="21">
                    <c:v>2.0804089256669114E-9</c:v>
                  </c:pt>
                </c:numCache>
              </c:numRef>
            </c:plus>
            <c:minus>
              <c:numRef>
                <c:f>'Transport Raw Data 60C'!$H$167:$H$188</c:f>
                <c:numCache>
                  <c:formatCode>General</c:formatCode>
                  <c:ptCount val="22"/>
                  <c:pt idx="0">
                    <c:v>4.622059467276073E-11</c:v>
                  </c:pt>
                  <c:pt idx="1">
                    <c:v>6.6160639482953467E-11</c:v>
                  </c:pt>
                  <c:pt idx="2">
                    <c:v>4.8967303658510686E-11</c:v>
                  </c:pt>
                  <c:pt idx="3">
                    <c:v>8.7819111237750007E-11</c:v>
                  </c:pt>
                  <c:pt idx="4">
                    <c:v>1.3523048722225551E-10</c:v>
                  </c:pt>
                  <c:pt idx="5">
                    <c:v>2.3280022110075097E-10</c:v>
                  </c:pt>
                  <c:pt idx="6">
                    <c:v>3.0147896225785891E-10</c:v>
                  </c:pt>
                  <c:pt idx="7">
                    <c:v>4.1736738218015661E-10</c:v>
                  </c:pt>
                  <c:pt idx="8">
                    <c:v>5.9494419362744007E-10</c:v>
                  </c:pt>
                  <c:pt idx="9">
                    <c:v>7.7160416901730733E-10</c:v>
                  </c:pt>
                  <c:pt idx="10">
                    <c:v>9.8052565491110466E-10</c:v>
                  </c:pt>
                  <c:pt idx="11">
                    <c:v>1.1033316111030109E-9</c:v>
                  </c:pt>
                  <c:pt idx="12">
                    <c:v>1.2777261901874475E-9</c:v>
                  </c:pt>
                  <c:pt idx="13">
                    <c:v>1.413780173764581E-9</c:v>
                  </c:pt>
                  <c:pt idx="14">
                    <c:v>1.4905652341765288E-9</c:v>
                  </c:pt>
                  <c:pt idx="15">
                    <c:v>1.5251141384800359E-9</c:v>
                  </c:pt>
                  <c:pt idx="16">
                    <c:v>1.6046721261073182E-9</c:v>
                  </c:pt>
                  <c:pt idx="17">
                    <c:v>1.6634405456255825E-9</c:v>
                  </c:pt>
                  <c:pt idx="18">
                    <c:v>1.6937500184984277E-9</c:v>
                  </c:pt>
                  <c:pt idx="19">
                    <c:v>1.6254060089792381E-9</c:v>
                  </c:pt>
                  <c:pt idx="20">
                    <c:v>1.682996176433811E-9</c:v>
                  </c:pt>
                  <c:pt idx="21">
                    <c:v>2.0804089256669114E-9</c:v>
                  </c:pt>
                </c:numCache>
              </c:numRef>
            </c:minus>
            <c:spPr>
              <a:noFill/>
              <a:ln w="9525" cap="flat" cmpd="sng" algn="ctr">
                <a:solidFill>
                  <a:schemeClr val="tx1">
                    <a:lumMod val="65000"/>
                    <a:lumOff val="35000"/>
                  </a:schemeClr>
                </a:solidFill>
                <a:round/>
              </a:ln>
              <a:effectLst/>
            </c:spPr>
          </c:errBars>
          <c:errBars>
            <c:errDir val="x"/>
            <c:errBarType val="both"/>
            <c:errValType val="fixedVal"/>
            <c:noEndCap val="0"/>
            <c:val val="1"/>
            <c:spPr>
              <a:noFill/>
              <a:ln w="9525" cap="flat" cmpd="sng" algn="ctr">
                <a:solidFill>
                  <a:schemeClr val="tx1">
                    <a:lumMod val="65000"/>
                    <a:lumOff val="35000"/>
                  </a:schemeClr>
                </a:solidFill>
                <a:round/>
              </a:ln>
              <a:effectLst/>
            </c:spPr>
          </c:errBars>
          <c:xVal>
            <c:numRef>
              <c:f>'Transport Raw Data 60C'!$I$167:$I$189</c:f>
              <c:numCache>
                <c:formatCode>General</c:formatCode>
                <c:ptCount val="23"/>
                <c:pt idx="0">
                  <c:v>30</c:v>
                </c:pt>
                <c:pt idx="1">
                  <c:v>38</c:v>
                </c:pt>
                <c:pt idx="2">
                  <c:v>46</c:v>
                </c:pt>
                <c:pt idx="3">
                  <c:v>54</c:v>
                </c:pt>
                <c:pt idx="4">
                  <c:v>62</c:v>
                </c:pt>
                <c:pt idx="5">
                  <c:v>70</c:v>
                </c:pt>
                <c:pt idx="6">
                  <c:v>78</c:v>
                </c:pt>
                <c:pt idx="7">
                  <c:v>86</c:v>
                </c:pt>
                <c:pt idx="8">
                  <c:v>94</c:v>
                </c:pt>
                <c:pt idx="9">
                  <c:v>102</c:v>
                </c:pt>
                <c:pt idx="10">
                  <c:v>110</c:v>
                </c:pt>
                <c:pt idx="11">
                  <c:v>118</c:v>
                </c:pt>
                <c:pt idx="12">
                  <c:v>126</c:v>
                </c:pt>
                <c:pt idx="13">
                  <c:v>134</c:v>
                </c:pt>
                <c:pt idx="14">
                  <c:v>142</c:v>
                </c:pt>
                <c:pt idx="15">
                  <c:v>150</c:v>
                </c:pt>
                <c:pt idx="16">
                  <c:v>158</c:v>
                </c:pt>
                <c:pt idx="17">
                  <c:v>166</c:v>
                </c:pt>
                <c:pt idx="18">
                  <c:v>174</c:v>
                </c:pt>
                <c:pt idx="19">
                  <c:v>182</c:v>
                </c:pt>
                <c:pt idx="20">
                  <c:v>190</c:v>
                </c:pt>
                <c:pt idx="21">
                  <c:v>198</c:v>
                </c:pt>
                <c:pt idx="22">
                  <c:v>206</c:v>
                </c:pt>
              </c:numCache>
            </c:numRef>
          </c:xVal>
          <c:yVal>
            <c:numRef>
              <c:f>'Transport Raw Data 60C'!$G$167:$G$189</c:f>
              <c:numCache>
                <c:formatCode>General</c:formatCode>
                <c:ptCount val="23"/>
                <c:pt idx="0">
                  <c:v>-5.8356812467028281E-12</c:v>
                </c:pt>
                <c:pt idx="1">
                  <c:v>4.365392724806272E-11</c:v>
                </c:pt>
                <c:pt idx="2">
                  <c:v>2.0690142601946392E-11</c:v>
                </c:pt>
                <c:pt idx="3">
                  <c:v>5.3203223833576438E-11</c:v>
                </c:pt>
                <c:pt idx="4">
                  <c:v>5.2975859629159443E-11</c:v>
                </c:pt>
                <c:pt idx="5">
                  <c:v>1.7560095387805788E-10</c:v>
                </c:pt>
                <c:pt idx="6">
                  <c:v>2.0568881692923994E-10</c:v>
                </c:pt>
                <c:pt idx="7">
                  <c:v>2.9208721460769742E-10</c:v>
                </c:pt>
                <c:pt idx="8">
                  <c:v>4.5434946849329166E-10</c:v>
                </c:pt>
                <c:pt idx="9">
                  <c:v>6.1570226556121797E-10</c:v>
                </c:pt>
                <c:pt idx="10">
                  <c:v>7.5371233764233276E-10</c:v>
                </c:pt>
                <c:pt idx="11">
                  <c:v>9.8031866137793629E-10</c:v>
                </c:pt>
                <c:pt idx="12">
                  <c:v>1.1964662317103579E-9</c:v>
                </c:pt>
                <c:pt idx="13">
                  <c:v>1.4227694031734051E-9</c:v>
                </c:pt>
                <c:pt idx="14">
                  <c:v>1.6474810252055334E-9</c:v>
                </c:pt>
                <c:pt idx="15">
                  <c:v>1.8839397977992069E-9</c:v>
                </c:pt>
                <c:pt idx="16">
                  <c:v>2.1394971635639073E-9</c:v>
                </c:pt>
                <c:pt idx="17">
                  <c:v>2.4021786077336743E-9</c:v>
                </c:pt>
                <c:pt idx="18">
                  <c:v>2.6735756797394244E-9</c:v>
                </c:pt>
                <c:pt idx="19">
                  <c:v>2.9948413005806361E-9</c:v>
                </c:pt>
                <c:pt idx="20">
                  <c:v>3.2704067163340323E-9</c:v>
                </c:pt>
                <c:pt idx="21">
                  <c:v>3.8128219200048398E-9</c:v>
                </c:pt>
                <c:pt idx="22">
                  <c:v>6.0303807937519126E-9</c:v>
                </c:pt>
              </c:numCache>
            </c:numRef>
          </c:yVal>
          <c:smooth val="1"/>
        </c:ser>
        <c:dLbls>
          <c:showLegendKey val="0"/>
          <c:showVal val="0"/>
          <c:showCatName val="0"/>
          <c:showSerName val="0"/>
          <c:showPercent val="0"/>
          <c:showBubbleSize val="0"/>
        </c:dLbls>
        <c:axId val="269542824"/>
        <c:axId val="269536552"/>
      </c:scatterChart>
      <c:valAx>
        <c:axId val="269542824"/>
        <c:scaling>
          <c:orientation val="minMax"/>
          <c:max val="600"/>
        </c:scaling>
        <c:delete val="0"/>
        <c:axPos val="b"/>
        <c:title>
          <c:tx>
            <c:rich>
              <a:bodyPr rot="0" spcFirstLastPara="1" vertOverflow="ellipsis" vert="horz" wrap="square" anchor="ctr" anchorCtr="1"/>
              <a:lstStyle/>
              <a:p>
                <a:pPr>
                  <a:defRPr sz="1200" b="1" i="0" u="none" strike="noStrike" kern="1200" baseline="0">
                    <a:solidFill>
                      <a:srgbClr val="000000"/>
                    </a:solidFill>
                    <a:latin typeface="+mn-lt"/>
                    <a:ea typeface="+mn-ea"/>
                    <a:cs typeface="+mn-cs"/>
                  </a:defRPr>
                </a:pPr>
                <a:r>
                  <a:rPr lang="en-US" sz="1200" b="1">
                    <a:solidFill>
                      <a:srgbClr val="000000"/>
                    </a:solidFill>
                  </a:rPr>
                  <a:t>Time (s)</a:t>
                </a:r>
              </a:p>
            </c:rich>
          </c:tx>
          <c:layout/>
          <c:overlay val="0"/>
          <c:spPr>
            <a:noFill/>
            <a:ln>
              <a:noFill/>
            </a:ln>
            <a:effectLst/>
          </c:spPr>
          <c:txPr>
            <a:bodyPr rot="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rgbClr val="000000"/>
            </a:solidFill>
            <a:round/>
          </a:ln>
          <a:effectLst/>
        </c:spPr>
        <c:txPr>
          <a:bodyPr rot="-60000000" spcFirstLastPara="1" vertOverflow="ellipsis" vert="horz" wrap="square" anchor="ctr" anchorCtr="1"/>
          <a:lstStyle/>
          <a:p>
            <a:pPr>
              <a:defRPr sz="1400" b="1" i="0" u="none" strike="noStrike" kern="1200" baseline="0">
                <a:solidFill>
                  <a:srgbClr val="000000"/>
                </a:solidFill>
                <a:latin typeface="+mn-lt"/>
                <a:ea typeface="+mn-ea"/>
                <a:cs typeface="+mn-cs"/>
              </a:defRPr>
            </a:pPr>
            <a:endParaRPr lang="en-US"/>
          </a:p>
        </c:txPr>
        <c:crossAx val="269536552"/>
        <c:crosses val="autoZero"/>
        <c:crossBetween val="midCat"/>
      </c:valAx>
      <c:valAx>
        <c:axId val="269536552"/>
        <c:scaling>
          <c:orientation val="minMax"/>
          <c:max val="6.0000000000000024E-9"/>
          <c:min val="0"/>
        </c:scaling>
        <c:delete val="0"/>
        <c:axPos val="l"/>
        <c:title>
          <c:tx>
            <c:rich>
              <a:bodyPr rot="-5400000" spcFirstLastPara="1" vertOverflow="ellipsis" vert="horz" wrap="square" anchor="ctr" anchorCtr="1"/>
              <a:lstStyle/>
              <a:p>
                <a:pPr>
                  <a:defRPr sz="1200" b="1" i="0" u="none" strike="noStrike" kern="1200" baseline="0">
                    <a:solidFill>
                      <a:srgbClr val="000000"/>
                    </a:solidFill>
                    <a:latin typeface="+mn-lt"/>
                    <a:ea typeface="+mn-ea"/>
                    <a:cs typeface="+mn-cs"/>
                  </a:defRPr>
                </a:pPr>
                <a:r>
                  <a:rPr lang="en-US" sz="1200" b="1">
                    <a:solidFill>
                      <a:srgbClr val="000000"/>
                    </a:solidFill>
                  </a:rPr>
                  <a:t>Mol Flux (mol/cm^2s)</a:t>
                </a:r>
              </a:p>
            </c:rich>
          </c:tx>
          <c:layout>
            <c:manualLayout>
              <c:xMode val="edge"/>
              <c:yMode val="edge"/>
              <c:x val="6.1693448093441024E-3"/>
              <c:y val="0.15114621531198449"/>
            </c:manualLayout>
          </c:layout>
          <c:overlay val="0"/>
          <c:spPr>
            <a:noFill/>
            <a:ln>
              <a:noFill/>
            </a:ln>
            <a:effectLst/>
          </c:spPr>
          <c:txPr>
            <a:bodyPr rot="-540000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rgbClr val="000000"/>
            </a:solidFill>
            <a:round/>
          </a:ln>
          <a:effectLst/>
        </c:spPr>
        <c:txPr>
          <a:bodyPr rot="-60000000" spcFirstLastPara="1" vertOverflow="ellipsis" vert="horz" wrap="square" anchor="ctr" anchorCtr="1"/>
          <a:lstStyle/>
          <a:p>
            <a:pPr>
              <a:defRPr sz="1400" b="1" i="0" u="none" strike="noStrike" kern="1200" baseline="0">
                <a:solidFill>
                  <a:srgbClr val="000000"/>
                </a:solidFill>
                <a:latin typeface="+mn-lt"/>
                <a:ea typeface="+mn-ea"/>
                <a:cs typeface="+mn-cs"/>
              </a:defRPr>
            </a:pPr>
            <a:endParaRPr lang="en-US"/>
          </a:p>
        </c:txPr>
        <c:crossAx val="269542824"/>
        <c:crosses val="autoZero"/>
        <c:crossBetween val="midCat"/>
      </c:valAx>
      <c:spPr>
        <a:noFill/>
        <a:ln>
          <a:solidFill>
            <a:srgbClr val="000000"/>
          </a:solidFill>
        </a:ln>
        <a:effectLst/>
      </c:spPr>
    </c:plotArea>
    <c:legend>
      <c:legendPos val="r"/>
      <c:layout>
        <c:manualLayout>
          <c:xMode val="edge"/>
          <c:yMode val="edge"/>
          <c:x val="0.75641742212867147"/>
          <c:y val="0.37625080119430593"/>
          <c:w val="0.2148836221490886"/>
          <c:h val="0.48392059503944912"/>
        </c:manualLayout>
      </c:layout>
      <c:overlay val="0"/>
      <c:spPr>
        <a:noFill/>
        <a:ln>
          <a:noFill/>
        </a:ln>
        <a:effectLst/>
      </c:spPr>
      <c:txPr>
        <a:bodyPr rot="0" spcFirstLastPara="1" vertOverflow="ellipsis" vert="horz" wrap="square" anchor="ctr" anchorCtr="1"/>
        <a:lstStyle/>
        <a:p>
          <a:pPr>
            <a:defRPr sz="1100" b="1" i="0" u="none" strike="noStrike" kern="1200" baseline="0">
              <a:solidFill>
                <a:srgbClr val="000000"/>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33944" cy="352375"/>
          </a:xfrm>
          <a:prstGeom prst="rect">
            <a:avLst/>
          </a:prstGeom>
        </p:spPr>
        <p:txBody>
          <a:bodyPr vert="horz" lIns="93316" tIns="46658" rIns="93316" bIns="46658" rtlCol="0"/>
          <a:lstStyle>
            <a:lvl1pPr algn="l">
              <a:defRPr sz="1200"/>
            </a:lvl1pPr>
          </a:lstStyle>
          <a:p>
            <a:endParaRPr lang="en-US"/>
          </a:p>
        </p:txBody>
      </p:sp>
      <p:sp>
        <p:nvSpPr>
          <p:cNvPr id="3" name="Date Placeholder 2"/>
          <p:cNvSpPr>
            <a:spLocks noGrp="1"/>
          </p:cNvSpPr>
          <p:nvPr>
            <p:ph type="dt" sz="quarter" idx="1"/>
          </p:nvPr>
        </p:nvSpPr>
        <p:spPr>
          <a:xfrm>
            <a:off x="5273002" y="0"/>
            <a:ext cx="4033944" cy="352375"/>
          </a:xfrm>
          <a:prstGeom prst="rect">
            <a:avLst/>
          </a:prstGeom>
        </p:spPr>
        <p:txBody>
          <a:bodyPr vert="horz" lIns="93316" tIns="46658" rIns="93316" bIns="46658" rtlCol="0"/>
          <a:lstStyle>
            <a:lvl1pPr algn="r">
              <a:defRPr sz="1200"/>
            </a:lvl1pPr>
          </a:lstStyle>
          <a:p>
            <a:fld id="{86D84332-0D5A-4418-84A5-24DB13115E09}" type="datetimeFigureOut">
              <a:rPr lang="en-US" smtClean="0"/>
              <a:t>3/14/2018</a:t>
            </a:fld>
            <a:endParaRPr lang="en-US"/>
          </a:p>
        </p:txBody>
      </p:sp>
      <p:sp>
        <p:nvSpPr>
          <p:cNvPr id="4" name="Footer Placeholder 3"/>
          <p:cNvSpPr>
            <a:spLocks noGrp="1"/>
          </p:cNvSpPr>
          <p:nvPr>
            <p:ph type="ftr" sz="quarter" idx="2"/>
          </p:nvPr>
        </p:nvSpPr>
        <p:spPr>
          <a:xfrm>
            <a:off x="0" y="6670726"/>
            <a:ext cx="4033944" cy="352374"/>
          </a:xfrm>
          <a:prstGeom prst="rect">
            <a:avLst/>
          </a:prstGeom>
        </p:spPr>
        <p:txBody>
          <a:bodyPr vert="horz" lIns="93316" tIns="46658" rIns="93316" bIns="46658" rtlCol="0" anchor="b"/>
          <a:lstStyle>
            <a:lvl1pPr algn="l">
              <a:defRPr sz="1200"/>
            </a:lvl1pPr>
          </a:lstStyle>
          <a:p>
            <a:endParaRPr lang="en-US"/>
          </a:p>
        </p:txBody>
      </p:sp>
      <p:sp>
        <p:nvSpPr>
          <p:cNvPr id="5" name="Slide Number Placeholder 4"/>
          <p:cNvSpPr>
            <a:spLocks noGrp="1"/>
          </p:cNvSpPr>
          <p:nvPr>
            <p:ph type="sldNum" sz="quarter" idx="3"/>
          </p:nvPr>
        </p:nvSpPr>
        <p:spPr>
          <a:xfrm>
            <a:off x="5273002" y="6670726"/>
            <a:ext cx="4033944" cy="352374"/>
          </a:xfrm>
          <a:prstGeom prst="rect">
            <a:avLst/>
          </a:prstGeom>
        </p:spPr>
        <p:txBody>
          <a:bodyPr vert="horz" lIns="93316" tIns="46658" rIns="93316" bIns="46658" rtlCol="0" anchor="b"/>
          <a:lstStyle>
            <a:lvl1pPr algn="r">
              <a:defRPr sz="1200"/>
            </a:lvl1pPr>
          </a:lstStyle>
          <a:p>
            <a:fld id="{87462924-E58C-482D-B009-6180D76A0AA6}" type="slidenum">
              <a:rPr lang="en-US" smtClean="0"/>
              <a:t>‹#›</a:t>
            </a:fld>
            <a:endParaRPr lang="en-US"/>
          </a:p>
        </p:txBody>
      </p:sp>
    </p:spTree>
    <p:extLst>
      <p:ext uri="{BB962C8B-B14F-4D97-AF65-F5344CB8AC3E}">
        <p14:creationId xmlns:p14="http://schemas.microsoft.com/office/powerpoint/2010/main" val="5056399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33944" cy="352375"/>
          </a:xfrm>
          <a:prstGeom prst="rect">
            <a:avLst/>
          </a:prstGeom>
        </p:spPr>
        <p:txBody>
          <a:bodyPr vert="horz" lIns="93316" tIns="46658" rIns="93316" bIns="46658" rtlCol="0"/>
          <a:lstStyle>
            <a:lvl1pPr algn="l">
              <a:defRPr sz="1200"/>
            </a:lvl1pPr>
          </a:lstStyle>
          <a:p>
            <a:endParaRPr lang="en-US"/>
          </a:p>
        </p:txBody>
      </p:sp>
      <p:sp>
        <p:nvSpPr>
          <p:cNvPr id="3" name="Date Placeholder 2"/>
          <p:cNvSpPr>
            <a:spLocks noGrp="1"/>
          </p:cNvSpPr>
          <p:nvPr>
            <p:ph type="dt" idx="1"/>
          </p:nvPr>
        </p:nvSpPr>
        <p:spPr>
          <a:xfrm>
            <a:off x="5273002" y="0"/>
            <a:ext cx="4033944" cy="352375"/>
          </a:xfrm>
          <a:prstGeom prst="rect">
            <a:avLst/>
          </a:prstGeom>
        </p:spPr>
        <p:txBody>
          <a:bodyPr vert="horz" lIns="93316" tIns="46658" rIns="93316" bIns="46658" rtlCol="0"/>
          <a:lstStyle>
            <a:lvl1pPr algn="r">
              <a:defRPr sz="1200"/>
            </a:lvl1pPr>
          </a:lstStyle>
          <a:p>
            <a:fld id="{52B27BF3-33E5-4091-9E60-E84C3C492B45}" type="datetimeFigureOut">
              <a:rPr lang="en-US" smtClean="0"/>
              <a:t>3/14/2018</a:t>
            </a:fld>
            <a:endParaRPr lang="en-US"/>
          </a:p>
        </p:txBody>
      </p:sp>
      <p:sp>
        <p:nvSpPr>
          <p:cNvPr id="4" name="Slide Image Placeholder 3"/>
          <p:cNvSpPr>
            <a:spLocks noGrp="1" noRot="1" noChangeAspect="1"/>
          </p:cNvSpPr>
          <p:nvPr>
            <p:ph type="sldImg" idx="2"/>
          </p:nvPr>
        </p:nvSpPr>
        <p:spPr>
          <a:xfrm>
            <a:off x="2549525" y="879475"/>
            <a:ext cx="4210050" cy="2368550"/>
          </a:xfrm>
          <a:prstGeom prst="rect">
            <a:avLst/>
          </a:prstGeom>
          <a:noFill/>
          <a:ln w="12700">
            <a:solidFill>
              <a:prstClr val="black"/>
            </a:solidFill>
          </a:ln>
        </p:spPr>
        <p:txBody>
          <a:bodyPr vert="horz" lIns="93316" tIns="46658" rIns="93316" bIns="46658" rtlCol="0" anchor="ctr"/>
          <a:lstStyle/>
          <a:p>
            <a:endParaRPr lang="en-US"/>
          </a:p>
        </p:txBody>
      </p:sp>
      <p:sp>
        <p:nvSpPr>
          <p:cNvPr id="5" name="Notes Placeholder 4"/>
          <p:cNvSpPr>
            <a:spLocks noGrp="1"/>
          </p:cNvSpPr>
          <p:nvPr>
            <p:ph type="body" sz="quarter" idx="3"/>
          </p:nvPr>
        </p:nvSpPr>
        <p:spPr>
          <a:xfrm>
            <a:off x="930910" y="3379866"/>
            <a:ext cx="7447280" cy="2765346"/>
          </a:xfrm>
          <a:prstGeom prst="rect">
            <a:avLst/>
          </a:prstGeom>
        </p:spPr>
        <p:txBody>
          <a:bodyPr vert="horz" lIns="93316" tIns="46658" rIns="93316" bIns="4665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670726"/>
            <a:ext cx="4033944" cy="352374"/>
          </a:xfrm>
          <a:prstGeom prst="rect">
            <a:avLst/>
          </a:prstGeom>
        </p:spPr>
        <p:txBody>
          <a:bodyPr vert="horz" lIns="93316" tIns="46658" rIns="93316" bIns="46658" rtlCol="0" anchor="b"/>
          <a:lstStyle>
            <a:lvl1pPr algn="l">
              <a:defRPr sz="1200"/>
            </a:lvl1pPr>
          </a:lstStyle>
          <a:p>
            <a:endParaRPr lang="en-US"/>
          </a:p>
        </p:txBody>
      </p:sp>
      <p:sp>
        <p:nvSpPr>
          <p:cNvPr id="7" name="Slide Number Placeholder 6"/>
          <p:cNvSpPr>
            <a:spLocks noGrp="1"/>
          </p:cNvSpPr>
          <p:nvPr>
            <p:ph type="sldNum" sz="quarter" idx="5"/>
          </p:nvPr>
        </p:nvSpPr>
        <p:spPr>
          <a:xfrm>
            <a:off x="5273002" y="6670726"/>
            <a:ext cx="4033944" cy="352374"/>
          </a:xfrm>
          <a:prstGeom prst="rect">
            <a:avLst/>
          </a:prstGeom>
        </p:spPr>
        <p:txBody>
          <a:bodyPr vert="horz" lIns="93316" tIns="46658" rIns="93316" bIns="46658" rtlCol="0" anchor="b"/>
          <a:lstStyle>
            <a:lvl1pPr algn="r">
              <a:defRPr sz="1200"/>
            </a:lvl1pPr>
          </a:lstStyle>
          <a:p>
            <a:fld id="{0B2FF3BF-DF2E-4A6F-AE04-3C3981505558}" type="slidenum">
              <a:rPr lang="en-US" smtClean="0"/>
              <a:t>‹#›</a:t>
            </a:fld>
            <a:endParaRPr lang="en-US"/>
          </a:p>
        </p:txBody>
      </p:sp>
    </p:spTree>
    <p:extLst>
      <p:ext uri="{BB962C8B-B14F-4D97-AF65-F5344CB8AC3E}">
        <p14:creationId xmlns:p14="http://schemas.microsoft.com/office/powerpoint/2010/main" val="29310435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Foams closest to the origin</a:t>
            </a:r>
            <a:r>
              <a:rPr lang="en-US" baseline="0" dirty="0" smtClean="0"/>
              <a:t> show the most potential for firefighting applications. 502W solution is the closest, but as seen from the other data presented, its fuel transport rate is still 8 times faster than the ref AFFF and its degradation is 4 times faster. Structural differences between 501W and 502W show that this change in head length effects transport and degradation. More systematic changes in surfactant structure may allude to how subtle changes effect transport and degradation to move solution properties closer to the origin. </a:t>
            </a:r>
            <a:endParaRPr lang="en-US" dirty="0"/>
          </a:p>
        </p:txBody>
      </p:sp>
      <p:sp>
        <p:nvSpPr>
          <p:cNvPr id="4" name="Slide Number Placeholder 3"/>
          <p:cNvSpPr>
            <a:spLocks noGrp="1"/>
          </p:cNvSpPr>
          <p:nvPr>
            <p:ph type="sldNum" sz="quarter" idx="10"/>
          </p:nvPr>
        </p:nvSpPr>
        <p:spPr/>
        <p:txBody>
          <a:bodyPr/>
          <a:lstStyle/>
          <a:p>
            <a:fld id="{0B2FF3BF-DF2E-4A6F-AE04-3C3981505558}" type="slidenum">
              <a:rPr lang="en-US" smtClean="0"/>
              <a:t>10</a:t>
            </a:fld>
            <a:endParaRPr lang="en-US"/>
          </a:p>
        </p:txBody>
      </p:sp>
    </p:spTree>
    <p:extLst>
      <p:ext uri="{BB962C8B-B14F-4D97-AF65-F5344CB8AC3E}">
        <p14:creationId xmlns:p14="http://schemas.microsoft.com/office/powerpoint/2010/main" val="37380929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2F8E7FC-0D06-5746-ACD2-382B85715E82}" type="datetimeFigureOut">
              <a:rPr lang="en-US" smtClean="0">
                <a:solidFill>
                  <a:srgbClr val="172A56">
                    <a:tint val="75000"/>
                  </a:srgbClr>
                </a:solidFill>
              </a:rPr>
              <a:pPr/>
              <a:t>3/14/2018</a:t>
            </a:fld>
            <a:endParaRPr lang="en-US">
              <a:solidFill>
                <a:srgbClr val="172A56">
                  <a:tint val="75000"/>
                </a:srgbClr>
              </a:solidFill>
            </a:endParaRPr>
          </a:p>
        </p:txBody>
      </p:sp>
      <p:sp>
        <p:nvSpPr>
          <p:cNvPr id="5" name="Footer Placeholder 4"/>
          <p:cNvSpPr>
            <a:spLocks noGrp="1"/>
          </p:cNvSpPr>
          <p:nvPr>
            <p:ph type="ftr" sz="quarter" idx="11"/>
          </p:nvPr>
        </p:nvSpPr>
        <p:spPr/>
        <p:txBody>
          <a:bodyPr/>
          <a:lstStyle/>
          <a:p>
            <a:endParaRPr lang="en-US">
              <a:solidFill>
                <a:srgbClr val="172A56">
                  <a:tint val="75000"/>
                </a:srgbClr>
              </a:solidFill>
            </a:endParaRPr>
          </a:p>
        </p:txBody>
      </p:sp>
      <p:sp>
        <p:nvSpPr>
          <p:cNvPr id="6" name="Slide Number Placeholder 5"/>
          <p:cNvSpPr>
            <a:spLocks noGrp="1"/>
          </p:cNvSpPr>
          <p:nvPr>
            <p:ph type="sldNum" sz="quarter" idx="12"/>
          </p:nvPr>
        </p:nvSpPr>
        <p:spPr/>
        <p:txBody>
          <a:bodyPr/>
          <a:lstStyle/>
          <a:p>
            <a:fld id="{1A7383EF-49D2-1B41-8C7D-9D347A7E21C1}" type="slidenum">
              <a:rPr lang="en-US" smtClean="0">
                <a:solidFill>
                  <a:srgbClr val="172A56">
                    <a:tint val="75000"/>
                  </a:srgbClr>
                </a:solidFill>
              </a:rPr>
              <a:pPr/>
              <a:t>‹#›</a:t>
            </a:fld>
            <a:endParaRPr lang="en-US">
              <a:solidFill>
                <a:srgbClr val="172A56">
                  <a:tint val="75000"/>
                </a:srgbClr>
              </a:solidFill>
            </a:endParaRPr>
          </a:p>
        </p:txBody>
      </p:sp>
    </p:spTree>
    <p:extLst>
      <p:ext uri="{BB962C8B-B14F-4D97-AF65-F5344CB8AC3E}">
        <p14:creationId xmlns:p14="http://schemas.microsoft.com/office/powerpoint/2010/main" val="725349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F8E7FC-0D06-5746-ACD2-382B85715E82}" type="datetimeFigureOut">
              <a:rPr lang="en-US" smtClean="0">
                <a:solidFill>
                  <a:srgbClr val="172A56">
                    <a:tint val="75000"/>
                  </a:srgbClr>
                </a:solidFill>
              </a:rPr>
              <a:pPr/>
              <a:t>3/14/2018</a:t>
            </a:fld>
            <a:endParaRPr lang="en-US">
              <a:solidFill>
                <a:srgbClr val="172A56">
                  <a:tint val="75000"/>
                </a:srgbClr>
              </a:solidFill>
            </a:endParaRPr>
          </a:p>
        </p:txBody>
      </p:sp>
      <p:sp>
        <p:nvSpPr>
          <p:cNvPr id="5" name="Footer Placeholder 4"/>
          <p:cNvSpPr>
            <a:spLocks noGrp="1"/>
          </p:cNvSpPr>
          <p:nvPr>
            <p:ph type="ftr" sz="quarter" idx="11"/>
          </p:nvPr>
        </p:nvSpPr>
        <p:spPr/>
        <p:txBody>
          <a:bodyPr/>
          <a:lstStyle/>
          <a:p>
            <a:endParaRPr lang="en-US">
              <a:solidFill>
                <a:srgbClr val="172A56">
                  <a:tint val="75000"/>
                </a:srgbClr>
              </a:solidFill>
            </a:endParaRPr>
          </a:p>
        </p:txBody>
      </p:sp>
      <p:sp>
        <p:nvSpPr>
          <p:cNvPr id="6" name="Slide Number Placeholder 5"/>
          <p:cNvSpPr>
            <a:spLocks noGrp="1"/>
          </p:cNvSpPr>
          <p:nvPr>
            <p:ph type="sldNum" sz="quarter" idx="12"/>
          </p:nvPr>
        </p:nvSpPr>
        <p:spPr/>
        <p:txBody>
          <a:bodyPr/>
          <a:lstStyle/>
          <a:p>
            <a:fld id="{1A7383EF-49D2-1B41-8C7D-9D347A7E21C1}" type="slidenum">
              <a:rPr lang="en-US" smtClean="0">
                <a:solidFill>
                  <a:srgbClr val="172A56">
                    <a:tint val="75000"/>
                  </a:srgbClr>
                </a:solidFill>
              </a:rPr>
              <a:pPr/>
              <a:t>‹#›</a:t>
            </a:fld>
            <a:endParaRPr lang="en-US">
              <a:solidFill>
                <a:srgbClr val="172A56">
                  <a:tint val="75000"/>
                </a:srgbClr>
              </a:solidFill>
            </a:endParaRPr>
          </a:p>
        </p:txBody>
      </p:sp>
    </p:spTree>
    <p:extLst>
      <p:ext uri="{BB962C8B-B14F-4D97-AF65-F5344CB8AC3E}">
        <p14:creationId xmlns:p14="http://schemas.microsoft.com/office/powerpoint/2010/main" val="14522179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06375"/>
            <a:ext cx="2743200" cy="438785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06375"/>
            <a:ext cx="8026400" cy="43878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F8E7FC-0D06-5746-ACD2-382B85715E82}" type="datetimeFigureOut">
              <a:rPr lang="en-US" smtClean="0">
                <a:solidFill>
                  <a:srgbClr val="172A56">
                    <a:tint val="75000"/>
                  </a:srgbClr>
                </a:solidFill>
              </a:rPr>
              <a:pPr/>
              <a:t>3/14/2018</a:t>
            </a:fld>
            <a:endParaRPr lang="en-US">
              <a:solidFill>
                <a:srgbClr val="172A56">
                  <a:tint val="75000"/>
                </a:srgbClr>
              </a:solidFill>
            </a:endParaRPr>
          </a:p>
        </p:txBody>
      </p:sp>
      <p:sp>
        <p:nvSpPr>
          <p:cNvPr id="5" name="Footer Placeholder 4"/>
          <p:cNvSpPr>
            <a:spLocks noGrp="1"/>
          </p:cNvSpPr>
          <p:nvPr>
            <p:ph type="ftr" sz="quarter" idx="11"/>
          </p:nvPr>
        </p:nvSpPr>
        <p:spPr/>
        <p:txBody>
          <a:bodyPr/>
          <a:lstStyle/>
          <a:p>
            <a:endParaRPr lang="en-US">
              <a:solidFill>
                <a:srgbClr val="172A56">
                  <a:tint val="75000"/>
                </a:srgbClr>
              </a:solidFill>
            </a:endParaRPr>
          </a:p>
        </p:txBody>
      </p:sp>
      <p:sp>
        <p:nvSpPr>
          <p:cNvPr id="6" name="Slide Number Placeholder 5"/>
          <p:cNvSpPr>
            <a:spLocks noGrp="1"/>
          </p:cNvSpPr>
          <p:nvPr>
            <p:ph type="sldNum" sz="quarter" idx="12"/>
          </p:nvPr>
        </p:nvSpPr>
        <p:spPr/>
        <p:txBody>
          <a:bodyPr/>
          <a:lstStyle/>
          <a:p>
            <a:fld id="{1A7383EF-49D2-1B41-8C7D-9D347A7E21C1}" type="slidenum">
              <a:rPr lang="en-US" smtClean="0">
                <a:solidFill>
                  <a:srgbClr val="172A56">
                    <a:tint val="75000"/>
                  </a:srgbClr>
                </a:solidFill>
              </a:rPr>
              <a:pPr/>
              <a:t>‹#›</a:t>
            </a:fld>
            <a:endParaRPr lang="en-US">
              <a:solidFill>
                <a:srgbClr val="172A56">
                  <a:tint val="75000"/>
                </a:srgbClr>
              </a:solidFill>
            </a:endParaRPr>
          </a:p>
        </p:txBody>
      </p:sp>
    </p:spTree>
    <p:extLst>
      <p:ext uri="{BB962C8B-B14F-4D97-AF65-F5344CB8AC3E}">
        <p14:creationId xmlns:p14="http://schemas.microsoft.com/office/powerpoint/2010/main" val="329397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F8E7FC-0D06-5746-ACD2-382B85715E82}" type="datetimeFigureOut">
              <a:rPr lang="en-US" smtClean="0">
                <a:solidFill>
                  <a:srgbClr val="172A56">
                    <a:tint val="75000"/>
                  </a:srgbClr>
                </a:solidFill>
              </a:rPr>
              <a:pPr/>
              <a:t>3/14/2018</a:t>
            </a:fld>
            <a:endParaRPr lang="en-US">
              <a:solidFill>
                <a:srgbClr val="172A56">
                  <a:tint val="75000"/>
                </a:srgbClr>
              </a:solidFill>
            </a:endParaRPr>
          </a:p>
        </p:txBody>
      </p:sp>
      <p:sp>
        <p:nvSpPr>
          <p:cNvPr id="5" name="Footer Placeholder 4"/>
          <p:cNvSpPr>
            <a:spLocks noGrp="1"/>
          </p:cNvSpPr>
          <p:nvPr>
            <p:ph type="ftr" sz="quarter" idx="11"/>
          </p:nvPr>
        </p:nvSpPr>
        <p:spPr/>
        <p:txBody>
          <a:bodyPr/>
          <a:lstStyle/>
          <a:p>
            <a:endParaRPr lang="en-US">
              <a:solidFill>
                <a:srgbClr val="172A56">
                  <a:tint val="75000"/>
                </a:srgbClr>
              </a:solidFill>
            </a:endParaRPr>
          </a:p>
        </p:txBody>
      </p:sp>
      <p:sp>
        <p:nvSpPr>
          <p:cNvPr id="6" name="Slide Number Placeholder 5"/>
          <p:cNvSpPr>
            <a:spLocks noGrp="1"/>
          </p:cNvSpPr>
          <p:nvPr>
            <p:ph type="sldNum" sz="quarter" idx="12"/>
          </p:nvPr>
        </p:nvSpPr>
        <p:spPr/>
        <p:txBody>
          <a:bodyPr/>
          <a:lstStyle/>
          <a:p>
            <a:fld id="{1A7383EF-49D2-1B41-8C7D-9D347A7E21C1}" type="slidenum">
              <a:rPr lang="en-US" smtClean="0">
                <a:solidFill>
                  <a:srgbClr val="172A56">
                    <a:tint val="75000"/>
                  </a:srgbClr>
                </a:solidFill>
              </a:rPr>
              <a:pPr/>
              <a:t>‹#›</a:t>
            </a:fld>
            <a:endParaRPr lang="en-US">
              <a:solidFill>
                <a:srgbClr val="172A56">
                  <a:tint val="75000"/>
                </a:srgbClr>
              </a:solidFill>
            </a:endParaRPr>
          </a:p>
        </p:txBody>
      </p:sp>
    </p:spTree>
    <p:extLst>
      <p:ext uri="{BB962C8B-B14F-4D97-AF65-F5344CB8AC3E}">
        <p14:creationId xmlns:p14="http://schemas.microsoft.com/office/powerpoint/2010/main" val="28273967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2F8E7FC-0D06-5746-ACD2-382B85715E82}" type="datetimeFigureOut">
              <a:rPr lang="en-US" smtClean="0">
                <a:solidFill>
                  <a:srgbClr val="172A56">
                    <a:tint val="75000"/>
                  </a:srgbClr>
                </a:solidFill>
              </a:rPr>
              <a:pPr/>
              <a:t>3/14/2018</a:t>
            </a:fld>
            <a:endParaRPr lang="en-US">
              <a:solidFill>
                <a:srgbClr val="172A56">
                  <a:tint val="75000"/>
                </a:srgbClr>
              </a:solidFill>
            </a:endParaRPr>
          </a:p>
        </p:txBody>
      </p:sp>
      <p:sp>
        <p:nvSpPr>
          <p:cNvPr id="5" name="Footer Placeholder 4"/>
          <p:cNvSpPr>
            <a:spLocks noGrp="1"/>
          </p:cNvSpPr>
          <p:nvPr>
            <p:ph type="ftr" sz="quarter" idx="11"/>
          </p:nvPr>
        </p:nvSpPr>
        <p:spPr/>
        <p:txBody>
          <a:bodyPr/>
          <a:lstStyle/>
          <a:p>
            <a:endParaRPr lang="en-US">
              <a:solidFill>
                <a:srgbClr val="172A56">
                  <a:tint val="75000"/>
                </a:srgbClr>
              </a:solidFill>
            </a:endParaRPr>
          </a:p>
        </p:txBody>
      </p:sp>
      <p:sp>
        <p:nvSpPr>
          <p:cNvPr id="6" name="Slide Number Placeholder 5"/>
          <p:cNvSpPr>
            <a:spLocks noGrp="1"/>
          </p:cNvSpPr>
          <p:nvPr>
            <p:ph type="sldNum" sz="quarter" idx="12"/>
          </p:nvPr>
        </p:nvSpPr>
        <p:spPr/>
        <p:txBody>
          <a:bodyPr/>
          <a:lstStyle/>
          <a:p>
            <a:fld id="{1A7383EF-49D2-1B41-8C7D-9D347A7E21C1}" type="slidenum">
              <a:rPr lang="en-US" smtClean="0">
                <a:solidFill>
                  <a:srgbClr val="172A56">
                    <a:tint val="75000"/>
                  </a:srgbClr>
                </a:solidFill>
              </a:rPr>
              <a:pPr/>
              <a:t>‹#›</a:t>
            </a:fld>
            <a:endParaRPr lang="en-US">
              <a:solidFill>
                <a:srgbClr val="172A56">
                  <a:tint val="75000"/>
                </a:srgbClr>
              </a:solidFill>
            </a:endParaRPr>
          </a:p>
        </p:txBody>
      </p:sp>
    </p:spTree>
    <p:extLst>
      <p:ext uri="{BB962C8B-B14F-4D97-AF65-F5344CB8AC3E}">
        <p14:creationId xmlns:p14="http://schemas.microsoft.com/office/powerpoint/2010/main" val="39330695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200151"/>
            <a:ext cx="5384800" cy="339407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200151"/>
            <a:ext cx="5384800" cy="339407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2F8E7FC-0D06-5746-ACD2-382B85715E82}" type="datetimeFigureOut">
              <a:rPr lang="en-US" smtClean="0">
                <a:solidFill>
                  <a:srgbClr val="172A56">
                    <a:tint val="75000"/>
                  </a:srgbClr>
                </a:solidFill>
              </a:rPr>
              <a:pPr/>
              <a:t>3/14/2018</a:t>
            </a:fld>
            <a:endParaRPr lang="en-US">
              <a:solidFill>
                <a:srgbClr val="172A56">
                  <a:tint val="75000"/>
                </a:srgbClr>
              </a:solidFill>
            </a:endParaRPr>
          </a:p>
        </p:txBody>
      </p:sp>
      <p:sp>
        <p:nvSpPr>
          <p:cNvPr id="6" name="Footer Placeholder 5"/>
          <p:cNvSpPr>
            <a:spLocks noGrp="1"/>
          </p:cNvSpPr>
          <p:nvPr>
            <p:ph type="ftr" sz="quarter" idx="11"/>
          </p:nvPr>
        </p:nvSpPr>
        <p:spPr/>
        <p:txBody>
          <a:bodyPr/>
          <a:lstStyle/>
          <a:p>
            <a:endParaRPr lang="en-US">
              <a:solidFill>
                <a:srgbClr val="172A56">
                  <a:tint val="75000"/>
                </a:srgbClr>
              </a:solidFill>
            </a:endParaRPr>
          </a:p>
        </p:txBody>
      </p:sp>
      <p:sp>
        <p:nvSpPr>
          <p:cNvPr id="7" name="Slide Number Placeholder 6"/>
          <p:cNvSpPr>
            <a:spLocks noGrp="1"/>
          </p:cNvSpPr>
          <p:nvPr>
            <p:ph type="sldNum" sz="quarter" idx="12"/>
          </p:nvPr>
        </p:nvSpPr>
        <p:spPr/>
        <p:txBody>
          <a:bodyPr/>
          <a:lstStyle/>
          <a:p>
            <a:fld id="{1A7383EF-49D2-1B41-8C7D-9D347A7E21C1}" type="slidenum">
              <a:rPr lang="en-US" smtClean="0">
                <a:solidFill>
                  <a:srgbClr val="172A56">
                    <a:tint val="75000"/>
                  </a:srgbClr>
                </a:solidFill>
              </a:rPr>
              <a:pPr/>
              <a:t>‹#›</a:t>
            </a:fld>
            <a:endParaRPr lang="en-US">
              <a:solidFill>
                <a:srgbClr val="172A56">
                  <a:tint val="75000"/>
                </a:srgbClr>
              </a:solidFill>
            </a:endParaRPr>
          </a:p>
        </p:txBody>
      </p:sp>
    </p:spTree>
    <p:extLst>
      <p:ext uri="{BB962C8B-B14F-4D97-AF65-F5344CB8AC3E}">
        <p14:creationId xmlns:p14="http://schemas.microsoft.com/office/powerpoint/2010/main" val="17768018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smtClean="0"/>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2F8E7FC-0D06-5746-ACD2-382B85715E82}" type="datetimeFigureOut">
              <a:rPr lang="en-US" smtClean="0">
                <a:solidFill>
                  <a:srgbClr val="172A56">
                    <a:tint val="75000"/>
                  </a:srgbClr>
                </a:solidFill>
              </a:rPr>
              <a:pPr/>
              <a:t>3/14/2018</a:t>
            </a:fld>
            <a:endParaRPr lang="en-US">
              <a:solidFill>
                <a:srgbClr val="172A56">
                  <a:tint val="75000"/>
                </a:srgbClr>
              </a:solidFill>
            </a:endParaRPr>
          </a:p>
        </p:txBody>
      </p:sp>
      <p:sp>
        <p:nvSpPr>
          <p:cNvPr id="8" name="Footer Placeholder 7"/>
          <p:cNvSpPr>
            <a:spLocks noGrp="1"/>
          </p:cNvSpPr>
          <p:nvPr>
            <p:ph type="ftr" sz="quarter" idx="11"/>
          </p:nvPr>
        </p:nvSpPr>
        <p:spPr/>
        <p:txBody>
          <a:bodyPr/>
          <a:lstStyle/>
          <a:p>
            <a:endParaRPr lang="en-US">
              <a:solidFill>
                <a:srgbClr val="172A56">
                  <a:tint val="75000"/>
                </a:srgbClr>
              </a:solidFill>
            </a:endParaRPr>
          </a:p>
        </p:txBody>
      </p:sp>
      <p:sp>
        <p:nvSpPr>
          <p:cNvPr id="9" name="Slide Number Placeholder 8"/>
          <p:cNvSpPr>
            <a:spLocks noGrp="1"/>
          </p:cNvSpPr>
          <p:nvPr>
            <p:ph type="sldNum" sz="quarter" idx="12"/>
          </p:nvPr>
        </p:nvSpPr>
        <p:spPr/>
        <p:txBody>
          <a:bodyPr/>
          <a:lstStyle/>
          <a:p>
            <a:fld id="{1A7383EF-49D2-1B41-8C7D-9D347A7E21C1}" type="slidenum">
              <a:rPr lang="en-US" smtClean="0">
                <a:solidFill>
                  <a:srgbClr val="172A56">
                    <a:tint val="75000"/>
                  </a:srgbClr>
                </a:solidFill>
              </a:rPr>
              <a:pPr/>
              <a:t>‹#›</a:t>
            </a:fld>
            <a:endParaRPr lang="en-US">
              <a:solidFill>
                <a:srgbClr val="172A56">
                  <a:tint val="75000"/>
                </a:srgbClr>
              </a:solidFill>
            </a:endParaRPr>
          </a:p>
        </p:txBody>
      </p:sp>
    </p:spTree>
    <p:extLst>
      <p:ext uri="{BB962C8B-B14F-4D97-AF65-F5344CB8AC3E}">
        <p14:creationId xmlns:p14="http://schemas.microsoft.com/office/powerpoint/2010/main" val="13075384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2F8E7FC-0D06-5746-ACD2-382B85715E82}" type="datetimeFigureOut">
              <a:rPr lang="en-US" smtClean="0">
                <a:solidFill>
                  <a:srgbClr val="172A56">
                    <a:tint val="75000"/>
                  </a:srgbClr>
                </a:solidFill>
              </a:rPr>
              <a:pPr/>
              <a:t>3/14/2018</a:t>
            </a:fld>
            <a:endParaRPr lang="en-US">
              <a:solidFill>
                <a:srgbClr val="172A56">
                  <a:tint val="75000"/>
                </a:srgbClr>
              </a:solidFill>
            </a:endParaRPr>
          </a:p>
        </p:txBody>
      </p:sp>
      <p:sp>
        <p:nvSpPr>
          <p:cNvPr id="4" name="Footer Placeholder 3"/>
          <p:cNvSpPr>
            <a:spLocks noGrp="1"/>
          </p:cNvSpPr>
          <p:nvPr>
            <p:ph type="ftr" sz="quarter" idx="11"/>
          </p:nvPr>
        </p:nvSpPr>
        <p:spPr/>
        <p:txBody>
          <a:bodyPr/>
          <a:lstStyle/>
          <a:p>
            <a:endParaRPr lang="en-US">
              <a:solidFill>
                <a:srgbClr val="172A56">
                  <a:tint val="75000"/>
                </a:srgbClr>
              </a:solidFill>
            </a:endParaRPr>
          </a:p>
        </p:txBody>
      </p:sp>
      <p:sp>
        <p:nvSpPr>
          <p:cNvPr id="5" name="Slide Number Placeholder 4"/>
          <p:cNvSpPr>
            <a:spLocks noGrp="1"/>
          </p:cNvSpPr>
          <p:nvPr>
            <p:ph type="sldNum" sz="quarter" idx="12"/>
          </p:nvPr>
        </p:nvSpPr>
        <p:spPr/>
        <p:txBody>
          <a:bodyPr/>
          <a:lstStyle/>
          <a:p>
            <a:fld id="{1A7383EF-49D2-1B41-8C7D-9D347A7E21C1}" type="slidenum">
              <a:rPr lang="en-US" smtClean="0">
                <a:solidFill>
                  <a:srgbClr val="172A56">
                    <a:tint val="75000"/>
                  </a:srgbClr>
                </a:solidFill>
              </a:rPr>
              <a:pPr/>
              <a:t>‹#›</a:t>
            </a:fld>
            <a:endParaRPr lang="en-US">
              <a:solidFill>
                <a:srgbClr val="172A56">
                  <a:tint val="75000"/>
                </a:srgbClr>
              </a:solidFill>
            </a:endParaRPr>
          </a:p>
        </p:txBody>
      </p:sp>
    </p:spTree>
    <p:extLst>
      <p:ext uri="{BB962C8B-B14F-4D97-AF65-F5344CB8AC3E}">
        <p14:creationId xmlns:p14="http://schemas.microsoft.com/office/powerpoint/2010/main" val="25747328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F8E7FC-0D06-5746-ACD2-382B85715E82}" type="datetimeFigureOut">
              <a:rPr lang="en-US" smtClean="0">
                <a:solidFill>
                  <a:srgbClr val="172A56">
                    <a:tint val="75000"/>
                  </a:srgbClr>
                </a:solidFill>
              </a:rPr>
              <a:pPr/>
              <a:t>3/14/2018</a:t>
            </a:fld>
            <a:endParaRPr lang="en-US">
              <a:solidFill>
                <a:srgbClr val="172A56">
                  <a:tint val="75000"/>
                </a:srgbClr>
              </a:solidFill>
            </a:endParaRPr>
          </a:p>
        </p:txBody>
      </p:sp>
      <p:sp>
        <p:nvSpPr>
          <p:cNvPr id="3" name="Footer Placeholder 2"/>
          <p:cNvSpPr>
            <a:spLocks noGrp="1"/>
          </p:cNvSpPr>
          <p:nvPr>
            <p:ph type="ftr" sz="quarter" idx="11"/>
          </p:nvPr>
        </p:nvSpPr>
        <p:spPr/>
        <p:txBody>
          <a:bodyPr/>
          <a:lstStyle/>
          <a:p>
            <a:endParaRPr lang="en-US">
              <a:solidFill>
                <a:srgbClr val="172A56">
                  <a:tint val="75000"/>
                </a:srgbClr>
              </a:solidFill>
            </a:endParaRPr>
          </a:p>
        </p:txBody>
      </p:sp>
      <p:sp>
        <p:nvSpPr>
          <p:cNvPr id="4" name="Slide Number Placeholder 3"/>
          <p:cNvSpPr>
            <a:spLocks noGrp="1"/>
          </p:cNvSpPr>
          <p:nvPr>
            <p:ph type="sldNum" sz="quarter" idx="12"/>
          </p:nvPr>
        </p:nvSpPr>
        <p:spPr/>
        <p:txBody>
          <a:bodyPr/>
          <a:lstStyle/>
          <a:p>
            <a:fld id="{1A7383EF-49D2-1B41-8C7D-9D347A7E21C1}" type="slidenum">
              <a:rPr lang="en-US" smtClean="0">
                <a:solidFill>
                  <a:srgbClr val="172A56">
                    <a:tint val="75000"/>
                  </a:srgbClr>
                </a:solidFill>
              </a:rPr>
              <a:pPr/>
              <a:t>‹#›</a:t>
            </a:fld>
            <a:endParaRPr lang="en-US">
              <a:solidFill>
                <a:srgbClr val="172A56">
                  <a:tint val="75000"/>
                </a:srgbClr>
              </a:solidFill>
            </a:endParaRPr>
          </a:p>
        </p:txBody>
      </p:sp>
    </p:spTree>
    <p:extLst>
      <p:ext uri="{BB962C8B-B14F-4D97-AF65-F5344CB8AC3E}">
        <p14:creationId xmlns:p14="http://schemas.microsoft.com/office/powerpoint/2010/main" val="42568595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smtClean="0"/>
              <a:t>Click to edit Master title style</a:t>
            </a:r>
            <a:endParaRPr lang="en-US"/>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F8E7FC-0D06-5746-ACD2-382B85715E82}" type="datetimeFigureOut">
              <a:rPr lang="en-US" smtClean="0">
                <a:solidFill>
                  <a:srgbClr val="172A56">
                    <a:tint val="75000"/>
                  </a:srgbClr>
                </a:solidFill>
              </a:rPr>
              <a:pPr/>
              <a:t>3/14/2018</a:t>
            </a:fld>
            <a:endParaRPr lang="en-US">
              <a:solidFill>
                <a:srgbClr val="172A56">
                  <a:tint val="75000"/>
                </a:srgbClr>
              </a:solidFill>
            </a:endParaRPr>
          </a:p>
        </p:txBody>
      </p:sp>
      <p:sp>
        <p:nvSpPr>
          <p:cNvPr id="6" name="Footer Placeholder 5"/>
          <p:cNvSpPr>
            <a:spLocks noGrp="1"/>
          </p:cNvSpPr>
          <p:nvPr>
            <p:ph type="ftr" sz="quarter" idx="11"/>
          </p:nvPr>
        </p:nvSpPr>
        <p:spPr/>
        <p:txBody>
          <a:bodyPr/>
          <a:lstStyle/>
          <a:p>
            <a:endParaRPr lang="en-US">
              <a:solidFill>
                <a:srgbClr val="172A56">
                  <a:tint val="75000"/>
                </a:srgbClr>
              </a:solidFill>
            </a:endParaRPr>
          </a:p>
        </p:txBody>
      </p:sp>
      <p:sp>
        <p:nvSpPr>
          <p:cNvPr id="7" name="Slide Number Placeholder 6"/>
          <p:cNvSpPr>
            <a:spLocks noGrp="1"/>
          </p:cNvSpPr>
          <p:nvPr>
            <p:ph type="sldNum" sz="quarter" idx="12"/>
          </p:nvPr>
        </p:nvSpPr>
        <p:spPr/>
        <p:txBody>
          <a:bodyPr/>
          <a:lstStyle/>
          <a:p>
            <a:fld id="{1A7383EF-49D2-1B41-8C7D-9D347A7E21C1}" type="slidenum">
              <a:rPr lang="en-US" smtClean="0">
                <a:solidFill>
                  <a:srgbClr val="172A56">
                    <a:tint val="75000"/>
                  </a:srgbClr>
                </a:solidFill>
              </a:rPr>
              <a:pPr/>
              <a:t>‹#›</a:t>
            </a:fld>
            <a:endParaRPr lang="en-US">
              <a:solidFill>
                <a:srgbClr val="172A56">
                  <a:tint val="75000"/>
                </a:srgbClr>
              </a:solidFill>
            </a:endParaRPr>
          </a:p>
        </p:txBody>
      </p:sp>
    </p:spTree>
    <p:extLst>
      <p:ext uri="{BB962C8B-B14F-4D97-AF65-F5344CB8AC3E}">
        <p14:creationId xmlns:p14="http://schemas.microsoft.com/office/powerpoint/2010/main" val="36866754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F8E7FC-0D06-5746-ACD2-382B85715E82}" type="datetimeFigureOut">
              <a:rPr lang="en-US" smtClean="0">
                <a:solidFill>
                  <a:srgbClr val="172A56">
                    <a:tint val="75000"/>
                  </a:srgbClr>
                </a:solidFill>
              </a:rPr>
              <a:pPr/>
              <a:t>3/14/2018</a:t>
            </a:fld>
            <a:endParaRPr lang="en-US">
              <a:solidFill>
                <a:srgbClr val="172A56">
                  <a:tint val="75000"/>
                </a:srgbClr>
              </a:solidFill>
            </a:endParaRPr>
          </a:p>
        </p:txBody>
      </p:sp>
      <p:sp>
        <p:nvSpPr>
          <p:cNvPr id="6" name="Footer Placeholder 5"/>
          <p:cNvSpPr>
            <a:spLocks noGrp="1"/>
          </p:cNvSpPr>
          <p:nvPr>
            <p:ph type="ftr" sz="quarter" idx="11"/>
          </p:nvPr>
        </p:nvSpPr>
        <p:spPr/>
        <p:txBody>
          <a:bodyPr/>
          <a:lstStyle/>
          <a:p>
            <a:endParaRPr lang="en-US">
              <a:solidFill>
                <a:srgbClr val="172A56">
                  <a:tint val="75000"/>
                </a:srgbClr>
              </a:solidFill>
            </a:endParaRPr>
          </a:p>
        </p:txBody>
      </p:sp>
      <p:sp>
        <p:nvSpPr>
          <p:cNvPr id="7" name="Slide Number Placeholder 6"/>
          <p:cNvSpPr>
            <a:spLocks noGrp="1"/>
          </p:cNvSpPr>
          <p:nvPr>
            <p:ph type="sldNum" sz="quarter" idx="12"/>
          </p:nvPr>
        </p:nvSpPr>
        <p:spPr/>
        <p:txBody>
          <a:bodyPr/>
          <a:lstStyle/>
          <a:p>
            <a:fld id="{1A7383EF-49D2-1B41-8C7D-9D347A7E21C1}" type="slidenum">
              <a:rPr lang="en-US" smtClean="0">
                <a:solidFill>
                  <a:srgbClr val="172A56">
                    <a:tint val="75000"/>
                  </a:srgbClr>
                </a:solidFill>
              </a:rPr>
              <a:pPr/>
              <a:t>‹#›</a:t>
            </a:fld>
            <a:endParaRPr lang="en-US">
              <a:solidFill>
                <a:srgbClr val="172A56">
                  <a:tint val="75000"/>
                </a:srgbClr>
              </a:solidFill>
            </a:endParaRPr>
          </a:p>
        </p:txBody>
      </p:sp>
    </p:spTree>
    <p:extLst>
      <p:ext uri="{BB962C8B-B14F-4D97-AF65-F5344CB8AC3E}">
        <p14:creationId xmlns:p14="http://schemas.microsoft.com/office/powerpoint/2010/main" val="20484905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pPr defTabSz="609585"/>
            <a:fld id="{12F8E7FC-0D06-5746-ACD2-382B85715E82}" type="datetimeFigureOut">
              <a:rPr lang="en-US" smtClean="0">
                <a:solidFill>
                  <a:srgbClr val="172A56">
                    <a:tint val="75000"/>
                  </a:srgbClr>
                </a:solidFill>
              </a:rPr>
              <a:pPr defTabSz="609585"/>
              <a:t>3/14/2018</a:t>
            </a:fld>
            <a:endParaRPr lang="en-US">
              <a:solidFill>
                <a:srgbClr val="172A56">
                  <a:tint val="75000"/>
                </a:srgb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pPr defTabSz="609585"/>
            <a:endParaRPr lang="en-US">
              <a:solidFill>
                <a:srgbClr val="172A56">
                  <a:tint val="75000"/>
                </a:srgb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pPr defTabSz="609585"/>
            <a:fld id="{1A7383EF-49D2-1B41-8C7D-9D347A7E21C1}" type="slidenum">
              <a:rPr lang="en-US" smtClean="0">
                <a:solidFill>
                  <a:srgbClr val="172A56">
                    <a:tint val="75000"/>
                  </a:srgbClr>
                </a:solidFill>
              </a:rPr>
              <a:pPr defTabSz="609585"/>
              <a:t>‹#›</a:t>
            </a:fld>
            <a:endParaRPr lang="en-US">
              <a:solidFill>
                <a:srgbClr val="172A56">
                  <a:tint val="75000"/>
                </a:srgbClr>
              </a:solidFill>
            </a:endParaRPr>
          </a:p>
        </p:txBody>
      </p:sp>
    </p:spTree>
    <p:extLst>
      <p:ext uri="{BB962C8B-B14F-4D97-AF65-F5344CB8AC3E}">
        <p14:creationId xmlns:p14="http://schemas.microsoft.com/office/powerpoint/2010/main" val="29759828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image" Target="../media/image10.pn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chart" Target="../charts/chart2.xml"/><Relationship Id="rId4" Type="http://schemas.openxmlformats.org/officeDocument/2006/relationships/chart" Target="../charts/chart1.xml"/></Relationships>
</file>

<file path=ppt/slides/_rels/slide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chart" Target="../charts/chart4.xml"/><Relationship Id="rId4" Type="http://schemas.openxmlformats.org/officeDocument/2006/relationships/chart" Target="../charts/chart3.xml"/></Relationships>
</file>

<file path=ppt/slides/_rels/slide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17979" y="2503369"/>
            <a:ext cx="11740243" cy="1470025"/>
          </a:xfrm>
        </p:spPr>
        <p:txBody>
          <a:bodyPr>
            <a:noAutofit/>
          </a:bodyPr>
          <a:lstStyle/>
          <a:p>
            <a:r>
              <a:rPr lang="en-US" sz="3600" b="1" dirty="0" smtClean="0">
                <a:solidFill>
                  <a:schemeClr val="accent1"/>
                </a:solidFill>
                <a:latin typeface="Arial"/>
                <a:cs typeface="Arial"/>
              </a:rPr>
              <a:t>Evaluating Foam Degradation and Fuel Transport Rates through Novel Surfactant Firefighting Foams for the Purpose of AFFF Perfluorocarbon Replacement</a:t>
            </a:r>
            <a:endParaRPr lang="en-US" sz="3600" b="1" dirty="0">
              <a:solidFill>
                <a:schemeClr val="accent1"/>
              </a:solidFill>
              <a:latin typeface="Arial"/>
              <a:cs typeface="Arial"/>
            </a:endParaRPr>
          </a:p>
        </p:txBody>
      </p:sp>
      <p:sp>
        <p:nvSpPr>
          <p:cNvPr id="3" name="Subtitle 2"/>
          <p:cNvSpPr>
            <a:spLocks noGrp="1"/>
          </p:cNvSpPr>
          <p:nvPr>
            <p:ph type="subTitle" idx="1"/>
          </p:nvPr>
        </p:nvSpPr>
        <p:spPr>
          <a:xfrm>
            <a:off x="969562" y="4316397"/>
            <a:ext cx="10237076" cy="1752600"/>
          </a:xfrm>
        </p:spPr>
        <p:txBody>
          <a:bodyPr>
            <a:normAutofit/>
          </a:bodyPr>
          <a:lstStyle/>
          <a:p>
            <a:r>
              <a:rPr lang="en-US" sz="2667" dirty="0">
                <a:solidFill>
                  <a:schemeClr val="bg1"/>
                </a:solidFill>
                <a:latin typeface="Arial"/>
                <a:cs typeface="Arial"/>
              </a:rPr>
              <a:t>Katherine Hinnant, Art Snow, </a:t>
            </a:r>
            <a:r>
              <a:rPr lang="en-US" sz="2667" dirty="0" smtClean="0">
                <a:solidFill>
                  <a:schemeClr val="bg1"/>
                </a:solidFill>
                <a:latin typeface="Arial"/>
                <a:cs typeface="Arial"/>
              </a:rPr>
              <a:t>Spencer </a:t>
            </a:r>
            <a:r>
              <a:rPr lang="en-US" sz="2667" dirty="0">
                <a:solidFill>
                  <a:schemeClr val="bg1"/>
                </a:solidFill>
                <a:latin typeface="Arial"/>
                <a:cs typeface="Arial"/>
              </a:rPr>
              <a:t>Giles</a:t>
            </a:r>
            <a:r>
              <a:rPr lang="en-US" sz="2667" dirty="0" smtClean="0">
                <a:solidFill>
                  <a:schemeClr val="bg1"/>
                </a:solidFill>
                <a:latin typeface="Arial"/>
                <a:cs typeface="Arial"/>
              </a:rPr>
              <a:t>, Xiao Zhuang</a:t>
            </a:r>
            <a:r>
              <a:rPr lang="en-US" sz="2667" baseline="30000" dirty="0" smtClean="0">
                <a:solidFill>
                  <a:schemeClr val="bg1"/>
                </a:solidFill>
                <a:latin typeface="Arial"/>
                <a:cs typeface="Arial"/>
              </a:rPr>
              <a:t>1</a:t>
            </a:r>
            <a:r>
              <a:rPr lang="en-US" sz="2667" dirty="0" smtClean="0">
                <a:solidFill>
                  <a:schemeClr val="bg1"/>
                </a:solidFill>
                <a:latin typeface="Arial"/>
                <a:cs typeface="Arial"/>
              </a:rPr>
              <a:t> </a:t>
            </a:r>
            <a:r>
              <a:rPr lang="en-US" sz="2667" dirty="0">
                <a:solidFill>
                  <a:schemeClr val="bg1"/>
                </a:solidFill>
                <a:latin typeface="Arial"/>
                <a:cs typeface="Arial"/>
              </a:rPr>
              <a:t>and Ramagopal Ananth</a:t>
            </a:r>
            <a:br>
              <a:rPr lang="en-US" sz="2667" dirty="0">
                <a:solidFill>
                  <a:schemeClr val="bg1"/>
                </a:solidFill>
                <a:latin typeface="Arial"/>
                <a:cs typeface="Arial"/>
              </a:rPr>
            </a:br>
            <a:r>
              <a:rPr lang="en-US" sz="2200" dirty="0">
                <a:solidFill>
                  <a:schemeClr val="bg1"/>
                </a:solidFill>
                <a:latin typeface="Arial"/>
                <a:cs typeface="Arial"/>
              </a:rPr>
              <a:t>Chemistry Division, U.S. Naval Research </a:t>
            </a:r>
            <a:r>
              <a:rPr lang="en-US" sz="2200" dirty="0" smtClean="0">
                <a:solidFill>
                  <a:schemeClr val="bg1"/>
                </a:solidFill>
                <a:latin typeface="Arial"/>
                <a:cs typeface="Arial"/>
              </a:rPr>
              <a:t>Laboratory</a:t>
            </a:r>
          </a:p>
          <a:p>
            <a:r>
              <a:rPr lang="en-US" sz="2200" baseline="30000" dirty="0" smtClean="0">
                <a:solidFill>
                  <a:schemeClr val="bg1"/>
                </a:solidFill>
                <a:latin typeface="Arial"/>
                <a:cs typeface="Arial"/>
              </a:rPr>
              <a:t>1</a:t>
            </a:r>
            <a:r>
              <a:rPr lang="en-US" sz="2200" dirty="0" smtClean="0">
                <a:solidFill>
                  <a:schemeClr val="bg1"/>
                </a:solidFill>
                <a:latin typeface="Arial"/>
                <a:cs typeface="Arial"/>
              </a:rPr>
              <a:t>ASEE Post-Doc, Chemistry Division, U.S. Naval Research Laboratory</a:t>
            </a:r>
            <a:endParaRPr lang="en-US" sz="2200" baseline="30000" dirty="0">
              <a:solidFill>
                <a:schemeClr val="bg1"/>
              </a:solidFill>
              <a:latin typeface="Arial"/>
              <a:cs typeface="Arial"/>
            </a:endParaRPr>
          </a:p>
          <a:p>
            <a:endParaRPr lang="en-US" sz="2667" dirty="0">
              <a:solidFill>
                <a:schemeClr val="bg1"/>
              </a:solidFill>
              <a:latin typeface="Arial"/>
              <a:cs typeface="Arial"/>
            </a:endParaRPr>
          </a:p>
          <a:p>
            <a:endParaRPr lang="en-US" sz="2667" dirty="0">
              <a:solidFill>
                <a:schemeClr val="bg1"/>
              </a:solidFill>
              <a:latin typeface="Arial"/>
              <a:cs typeface="Arial"/>
            </a:endParaRPr>
          </a:p>
          <a:p>
            <a:endParaRPr lang="en-US" sz="2667" dirty="0">
              <a:solidFill>
                <a:schemeClr val="bg1"/>
              </a:solidFill>
              <a:latin typeface="Arial"/>
              <a:cs typeface="Arial"/>
            </a:endParaRPr>
          </a:p>
        </p:txBody>
      </p:sp>
      <p:pic>
        <p:nvPicPr>
          <p:cNvPr id="4" name="Picture 3" descr="NRL_logo_Reverse.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75721" y="473431"/>
            <a:ext cx="1824763" cy="1219200"/>
          </a:xfrm>
          <a:prstGeom prst="rect">
            <a:avLst/>
          </a:prstGeom>
        </p:spPr>
      </p:pic>
      <p:sp>
        <p:nvSpPr>
          <p:cNvPr id="5" name="TextBox 4"/>
          <p:cNvSpPr txBox="1"/>
          <p:nvPr/>
        </p:nvSpPr>
        <p:spPr>
          <a:xfrm>
            <a:off x="1008796" y="5859976"/>
            <a:ext cx="10158608" cy="830997"/>
          </a:xfrm>
          <a:prstGeom prst="rect">
            <a:avLst/>
          </a:prstGeom>
          <a:noFill/>
        </p:spPr>
        <p:txBody>
          <a:bodyPr wrap="square" rtlCol="0">
            <a:spAutoFit/>
          </a:bodyPr>
          <a:lstStyle/>
          <a:p>
            <a:pPr algn="ctr" defTabSz="609585"/>
            <a:r>
              <a:rPr lang="en-US" sz="2400" dirty="0" smtClean="0">
                <a:solidFill>
                  <a:prstClr val="white"/>
                </a:solidFill>
              </a:rPr>
              <a:t>Spring Technical Meeting Eastern States Section of the Combustion Institute</a:t>
            </a:r>
          </a:p>
          <a:p>
            <a:pPr algn="ctr" defTabSz="609585"/>
            <a:r>
              <a:rPr lang="en-US" sz="2400" dirty="0" smtClean="0">
                <a:solidFill>
                  <a:prstClr val="white"/>
                </a:solidFill>
              </a:rPr>
              <a:t>State College, PA March 4-7 2018 </a:t>
            </a:r>
            <a:endParaRPr lang="en-US" sz="2400" dirty="0">
              <a:solidFill>
                <a:prstClr val="white"/>
              </a:solidFill>
            </a:endParaRPr>
          </a:p>
        </p:txBody>
      </p:sp>
    </p:spTree>
    <p:extLst>
      <p:ext uri="{BB962C8B-B14F-4D97-AF65-F5344CB8AC3E}">
        <p14:creationId xmlns:p14="http://schemas.microsoft.com/office/powerpoint/2010/main" val="8165460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NRL_fractal_pattern(10x1).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909"/>
            <a:ext cx="12192000" cy="1219200"/>
          </a:xfrm>
          <a:prstGeom prst="rect">
            <a:avLst/>
          </a:prstGeom>
        </p:spPr>
      </p:pic>
      <p:sp>
        <p:nvSpPr>
          <p:cNvPr id="2" name="Title 1"/>
          <p:cNvSpPr>
            <a:spLocks noGrp="1"/>
          </p:cNvSpPr>
          <p:nvPr>
            <p:ph type="ctrTitle"/>
          </p:nvPr>
        </p:nvSpPr>
        <p:spPr>
          <a:xfrm>
            <a:off x="1720349" y="194042"/>
            <a:ext cx="10263041" cy="409649"/>
          </a:xfrm>
        </p:spPr>
        <p:txBody>
          <a:bodyPr>
            <a:normAutofit fontScale="90000"/>
          </a:bodyPr>
          <a:lstStyle/>
          <a:p>
            <a:pPr algn="l"/>
            <a:r>
              <a:rPr lang="en-US" sz="2000" b="1" dirty="0">
                <a:solidFill>
                  <a:schemeClr val="accent1"/>
                </a:solidFill>
                <a:latin typeface="Arial"/>
                <a:cs typeface="Arial"/>
              </a:rPr>
              <a:t>Evaluating Foam Degradation and Fuel Transport Rates through Novel Surfactant Firefighting Foams for the Purpose of AFFF Perfluorocarbon Replacement</a:t>
            </a:r>
            <a:endParaRPr lang="en-US" sz="1867" b="1" dirty="0">
              <a:solidFill>
                <a:srgbClr val="FBBE08"/>
              </a:solidFill>
              <a:latin typeface="Arial"/>
              <a:cs typeface="Arial"/>
            </a:endParaRPr>
          </a:p>
        </p:txBody>
      </p:sp>
      <p:sp>
        <p:nvSpPr>
          <p:cNvPr id="3" name="Subtitle 2"/>
          <p:cNvSpPr>
            <a:spLocks noGrp="1"/>
          </p:cNvSpPr>
          <p:nvPr>
            <p:ph type="subTitle" idx="1"/>
          </p:nvPr>
        </p:nvSpPr>
        <p:spPr>
          <a:xfrm>
            <a:off x="1720349" y="690487"/>
            <a:ext cx="8534400" cy="474771"/>
          </a:xfrm>
        </p:spPr>
        <p:txBody>
          <a:bodyPr>
            <a:noAutofit/>
          </a:bodyPr>
          <a:lstStyle/>
          <a:p>
            <a:pPr algn="l"/>
            <a:r>
              <a:rPr lang="en-US" sz="1333" dirty="0">
                <a:solidFill>
                  <a:schemeClr val="bg1"/>
                </a:solidFill>
                <a:latin typeface="Arial"/>
                <a:cs typeface="Arial"/>
              </a:rPr>
              <a:t>Katherine Hinnant, Art Snow</a:t>
            </a:r>
            <a:r>
              <a:rPr lang="en-US" sz="1333" dirty="0" smtClean="0">
                <a:solidFill>
                  <a:schemeClr val="bg1"/>
                </a:solidFill>
                <a:latin typeface="Arial"/>
                <a:cs typeface="Arial"/>
              </a:rPr>
              <a:t>, </a:t>
            </a:r>
            <a:r>
              <a:rPr lang="en-US" sz="1333" dirty="0">
                <a:solidFill>
                  <a:schemeClr val="bg1"/>
                </a:solidFill>
                <a:latin typeface="Arial"/>
                <a:cs typeface="Arial"/>
              </a:rPr>
              <a:t>Spencer Giles</a:t>
            </a:r>
            <a:r>
              <a:rPr lang="en-US" sz="1333" dirty="0" smtClean="0">
                <a:solidFill>
                  <a:schemeClr val="bg1"/>
                </a:solidFill>
                <a:latin typeface="Arial"/>
                <a:cs typeface="Arial"/>
              </a:rPr>
              <a:t>, Xiao Zhuang, </a:t>
            </a:r>
            <a:r>
              <a:rPr lang="en-US" sz="1333" dirty="0">
                <a:solidFill>
                  <a:schemeClr val="bg1"/>
                </a:solidFill>
                <a:latin typeface="Arial"/>
                <a:cs typeface="Arial"/>
              </a:rPr>
              <a:t>and Ramagopal Ananth</a:t>
            </a:r>
            <a:br>
              <a:rPr lang="en-US" sz="1333" dirty="0">
                <a:solidFill>
                  <a:schemeClr val="bg1"/>
                </a:solidFill>
                <a:latin typeface="Arial"/>
                <a:cs typeface="Arial"/>
              </a:rPr>
            </a:br>
            <a:r>
              <a:rPr lang="en-US" sz="1333" dirty="0">
                <a:solidFill>
                  <a:schemeClr val="bg1"/>
                </a:solidFill>
                <a:latin typeface="Arial"/>
                <a:cs typeface="Arial"/>
              </a:rPr>
              <a:t>Chemistry Division, U.S. Naval Research Laboratory</a:t>
            </a:r>
          </a:p>
        </p:txBody>
      </p:sp>
      <p:cxnSp>
        <p:nvCxnSpPr>
          <p:cNvPr id="6" name="Straight Connector 5"/>
          <p:cNvCxnSpPr/>
          <p:nvPr/>
        </p:nvCxnSpPr>
        <p:spPr>
          <a:xfrm>
            <a:off x="0" y="1221191"/>
            <a:ext cx="12192000" cy="0"/>
          </a:xfrm>
          <a:prstGeom prst="line">
            <a:avLst/>
          </a:prstGeom>
          <a:ln>
            <a:solidFill>
              <a:srgbClr val="FBBE08"/>
            </a:solidFill>
          </a:ln>
        </p:spPr>
        <p:style>
          <a:lnRef idx="2">
            <a:schemeClr val="accent1"/>
          </a:lnRef>
          <a:fillRef idx="0">
            <a:schemeClr val="accent1"/>
          </a:fillRef>
          <a:effectRef idx="1">
            <a:schemeClr val="accent1"/>
          </a:effectRef>
          <a:fontRef idx="minor">
            <a:schemeClr val="tx1"/>
          </a:fontRef>
        </p:style>
      </p:cxnSp>
      <p:pic>
        <p:nvPicPr>
          <p:cNvPr id="7" name="Picture 6" descr="NRL_logo_Reverse.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7550" y="162773"/>
            <a:ext cx="1368572" cy="914400"/>
          </a:xfrm>
          <a:prstGeom prst="rect">
            <a:avLst/>
          </a:prstGeom>
        </p:spPr>
      </p:pic>
      <p:sp>
        <p:nvSpPr>
          <p:cNvPr id="9" name="TextBox 8"/>
          <p:cNvSpPr txBox="1"/>
          <p:nvPr/>
        </p:nvSpPr>
        <p:spPr>
          <a:xfrm>
            <a:off x="373711" y="1645920"/>
            <a:ext cx="3434964" cy="4524315"/>
          </a:xfrm>
          <a:prstGeom prst="rect">
            <a:avLst/>
          </a:prstGeom>
          <a:noFill/>
        </p:spPr>
        <p:txBody>
          <a:bodyPr wrap="square" rtlCol="0">
            <a:spAutoFit/>
          </a:bodyPr>
          <a:lstStyle/>
          <a:p>
            <a:pPr marL="285750" indent="-285750">
              <a:buFont typeface="Arial" panose="020B0604020202020204" pitchFamily="34" charset="0"/>
              <a:buChar char="•"/>
            </a:pPr>
            <a:r>
              <a:rPr lang="en-US" dirty="0" smtClean="0"/>
              <a:t>Fuel transport is dependent on foam degradation and both may influence the behavior of the other</a:t>
            </a:r>
          </a:p>
          <a:p>
            <a:endParaRPr lang="en-US" dirty="0" smtClean="0"/>
          </a:p>
          <a:p>
            <a:pPr marL="285750" indent="-285750">
              <a:buFont typeface="Arial" panose="020B0604020202020204" pitchFamily="34" charset="0"/>
              <a:buChar char="•"/>
            </a:pPr>
            <a:r>
              <a:rPr lang="en-US" dirty="0" smtClean="0"/>
              <a:t>Ref AFFF properties are at the origin: foams farther right degrade faster than the reference, foams farther up have faster fuel transport</a:t>
            </a:r>
          </a:p>
          <a:p>
            <a:endParaRPr lang="en-US" dirty="0" smtClean="0"/>
          </a:p>
          <a:p>
            <a:pPr marL="285750" indent="-285750">
              <a:buFont typeface="Arial" panose="020B0604020202020204" pitchFamily="34" charset="0"/>
              <a:buChar char="•"/>
            </a:pPr>
            <a:r>
              <a:rPr lang="en-US" dirty="0" smtClean="0"/>
              <a:t>Siloxane A formulation has smaller transport and degradation than </a:t>
            </a:r>
            <a:r>
              <a:rPr lang="en-US" i="1" dirty="0" smtClean="0"/>
              <a:t>individually</a:t>
            </a:r>
          </a:p>
          <a:p>
            <a:endParaRPr lang="en-US" dirty="0"/>
          </a:p>
          <a:p>
            <a:endParaRPr lang="en-US" dirty="0"/>
          </a:p>
        </p:txBody>
      </p:sp>
      <p:pic>
        <p:nvPicPr>
          <p:cNvPr id="1026" name="Picture 2" descr="image0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36498" y="1413242"/>
            <a:ext cx="8007351" cy="529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19519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NRL_fractal_pattern(10x1).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909"/>
            <a:ext cx="12192000" cy="1219200"/>
          </a:xfrm>
          <a:prstGeom prst="rect">
            <a:avLst/>
          </a:prstGeom>
        </p:spPr>
      </p:pic>
      <p:sp>
        <p:nvSpPr>
          <p:cNvPr id="2" name="Title 1"/>
          <p:cNvSpPr>
            <a:spLocks noGrp="1"/>
          </p:cNvSpPr>
          <p:nvPr>
            <p:ph type="ctrTitle"/>
          </p:nvPr>
        </p:nvSpPr>
        <p:spPr>
          <a:xfrm>
            <a:off x="1720349" y="194042"/>
            <a:ext cx="10263041" cy="409649"/>
          </a:xfrm>
        </p:spPr>
        <p:txBody>
          <a:bodyPr>
            <a:normAutofit fontScale="90000"/>
          </a:bodyPr>
          <a:lstStyle/>
          <a:p>
            <a:pPr algn="l"/>
            <a:r>
              <a:rPr lang="en-US" sz="2000" b="1" dirty="0">
                <a:solidFill>
                  <a:schemeClr val="accent1"/>
                </a:solidFill>
                <a:latin typeface="Arial"/>
                <a:cs typeface="Arial"/>
              </a:rPr>
              <a:t>Evaluating Foam Degradation and Fuel Transport Rates through Novel Surfactant Firefighting Foams for the Purpose of AFFF Perfluorocarbon Replacement</a:t>
            </a:r>
            <a:endParaRPr lang="en-US" sz="1867" b="1" dirty="0">
              <a:solidFill>
                <a:srgbClr val="FBBE08"/>
              </a:solidFill>
              <a:latin typeface="Arial"/>
              <a:cs typeface="Arial"/>
            </a:endParaRPr>
          </a:p>
        </p:txBody>
      </p:sp>
      <p:sp>
        <p:nvSpPr>
          <p:cNvPr id="3" name="Subtitle 2"/>
          <p:cNvSpPr>
            <a:spLocks noGrp="1"/>
          </p:cNvSpPr>
          <p:nvPr>
            <p:ph type="subTitle" idx="1"/>
          </p:nvPr>
        </p:nvSpPr>
        <p:spPr>
          <a:xfrm>
            <a:off x="1720349" y="690487"/>
            <a:ext cx="8534400" cy="474771"/>
          </a:xfrm>
        </p:spPr>
        <p:txBody>
          <a:bodyPr>
            <a:noAutofit/>
          </a:bodyPr>
          <a:lstStyle/>
          <a:p>
            <a:pPr algn="l"/>
            <a:r>
              <a:rPr lang="en-US" sz="1333" dirty="0">
                <a:solidFill>
                  <a:schemeClr val="bg1"/>
                </a:solidFill>
                <a:latin typeface="Arial"/>
                <a:cs typeface="Arial"/>
              </a:rPr>
              <a:t>Katherine Hinnant, Art Snow</a:t>
            </a:r>
            <a:r>
              <a:rPr lang="en-US" sz="1333" dirty="0" smtClean="0">
                <a:solidFill>
                  <a:schemeClr val="bg1"/>
                </a:solidFill>
                <a:latin typeface="Arial"/>
                <a:cs typeface="Arial"/>
              </a:rPr>
              <a:t>, </a:t>
            </a:r>
            <a:r>
              <a:rPr lang="en-US" sz="1333" dirty="0">
                <a:solidFill>
                  <a:schemeClr val="bg1"/>
                </a:solidFill>
                <a:latin typeface="Arial"/>
                <a:cs typeface="Arial"/>
              </a:rPr>
              <a:t>Spencer Giles</a:t>
            </a:r>
            <a:r>
              <a:rPr lang="en-US" sz="1333" dirty="0" smtClean="0">
                <a:solidFill>
                  <a:schemeClr val="bg1"/>
                </a:solidFill>
                <a:latin typeface="Arial"/>
                <a:cs typeface="Arial"/>
              </a:rPr>
              <a:t>, Xiao Zhuang, </a:t>
            </a:r>
            <a:r>
              <a:rPr lang="en-US" sz="1333" dirty="0">
                <a:solidFill>
                  <a:schemeClr val="bg1"/>
                </a:solidFill>
                <a:latin typeface="Arial"/>
                <a:cs typeface="Arial"/>
              </a:rPr>
              <a:t>and Ramagopal Ananth</a:t>
            </a:r>
            <a:br>
              <a:rPr lang="en-US" sz="1333" dirty="0">
                <a:solidFill>
                  <a:schemeClr val="bg1"/>
                </a:solidFill>
                <a:latin typeface="Arial"/>
                <a:cs typeface="Arial"/>
              </a:rPr>
            </a:br>
            <a:r>
              <a:rPr lang="en-US" sz="1333" dirty="0">
                <a:solidFill>
                  <a:schemeClr val="bg1"/>
                </a:solidFill>
                <a:latin typeface="Arial"/>
                <a:cs typeface="Arial"/>
              </a:rPr>
              <a:t>Chemistry Division, U.S. Naval Research Laboratory</a:t>
            </a:r>
          </a:p>
        </p:txBody>
      </p:sp>
      <p:cxnSp>
        <p:nvCxnSpPr>
          <p:cNvPr id="6" name="Straight Connector 5"/>
          <p:cNvCxnSpPr/>
          <p:nvPr/>
        </p:nvCxnSpPr>
        <p:spPr>
          <a:xfrm>
            <a:off x="0" y="1221191"/>
            <a:ext cx="12192000" cy="0"/>
          </a:xfrm>
          <a:prstGeom prst="line">
            <a:avLst/>
          </a:prstGeom>
          <a:ln>
            <a:solidFill>
              <a:srgbClr val="FBBE08"/>
            </a:solidFill>
          </a:ln>
        </p:spPr>
        <p:style>
          <a:lnRef idx="2">
            <a:schemeClr val="accent1"/>
          </a:lnRef>
          <a:fillRef idx="0">
            <a:schemeClr val="accent1"/>
          </a:fillRef>
          <a:effectRef idx="1">
            <a:schemeClr val="accent1"/>
          </a:effectRef>
          <a:fontRef idx="minor">
            <a:schemeClr val="tx1"/>
          </a:fontRef>
        </p:style>
      </p:cxnSp>
      <p:pic>
        <p:nvPicPr>
          <p:cNvPr id="7" name="Picture 6" descr="NRL_logo_Reverse.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7550" y="162773"/>
            <a:ext cx="1368572" cy="914400"/>
          </a:xfrm>
          <a:prstGeom prst="rect">
            <a:avLst/>
          </a:prstGeom>
        </p:spPr>
      </p:pic>
      <p:sp>
        <p:nvSpPr>
          <p:cNvPr id="4" name="TextBox 3"/>
          <p:cNvSpPr txBox="1"/>
          <p:nvPr/>
        </p:nvSpPr>
        <p:spPr>
          <a:xfrm>
            <a:off x="327542" y="1277125"/>
            <a:ext cx="6257816" cy="5447645"/>
          </a:xfrm>
          <a:prstGeom prst="rect">
            <a:avLst/>
          </a:prstGeom>
          <a:noFill/>
        </p:spPr>
        <p:txBody>
          <a:bodyPr wrap="square" rtlCol="0">
            <a:spAutoFit/>
          </a:bodyPr>
          <a:lstStyle/>
          <a:p>
            <a:r>
              <a:rPr lang="en-US" sz="2400" b="1" dirty="0"/>
              <a:t>Background</a:t>
            </a:r>
          </a:p>
          <a:p>
            <a:pPr marL="380990" indent="-380990">
              <a:buFont typeface="Arial" panose="020B0604020202020204" pitchFamily="34" charset="0"/>
              <a:buChar char="•"/>
            </a:pPr>
            <a:r>
              <a:rPr lang="en-US" sz="2000" dirty="0" smtClean="0"/>
              <a:t>AFFF, used to fight Class B fires, contain fluorocarbon surfactants, harmful to the environment and humans</a:t>
            </a:r>
          </a:p>
          <a:p>
            <a:pPr marL="380990" indent="-380990">
              <a:buFont typeface="Arial" panose="020B0604020202020204" pitchFamily="34" charset="0"/>
              <a:buChar char="•"/>
            </a:pPr>
            <a:r>
              <a:rPr lang="en-US" sz="2000" dirty="0" smtClean="0"/>
              <a:t>Regulated efforts to reduce environmental impact have aimed at reducing the fluorocarbon tail of the surfactant, whose biodegradation is not well understood</a:t>
            </a:r>
          </a:p>
          <a:p>
            <a:pPr marL="380990" indent="-380990">
              <a:buFont typeface="Arial" panose="020B0604020202020204" pitchFamily="34" charset="0"/>
              <a:buChar char="•"/>
            </a:pPr>
            <a:r>
              <a:rPr lang="en-US" sz="2000" dirty="0" smtClean="0"/>
              <a:t>Our research is aimed at </a:t>
            </a:r>
            <a:r>
              <a:rPr lang="en-US" sz="2000" i="1" dirty="0" smtClean="0"/>
              <a:t>eliminating </a:t>
            </a:r>
            <a:r>
              <a:rPr lang="en-US" sz="2000" dirty="0" smtClean="0"/>
              <a:t>fluorinated compounds from AFFF</a:t>
            </a:r>
            <a:r>
              <a:rPr lang="en-US" sz="2000" i="1" dirty="0" smtClean="0"/>
              <a:t> </a:t>
            </a:r>
            <a:endParaRPr lang="en-US" sz="2000" dirty="0"/>
          </a:p>
          <a:p>
            <a:endParaRPr lang="en-US" sz="2000" dirty="0" smtClean="0"/>
          </a:p>
          <a:p>
            <a:r>
              <a:rPr lang="en-US" sz="2400" b="1" dirty="0" smtClean="0"/>
              <a:t>Important Mechanisms of Fire Suppression</a:t>
            </a:r>
          </a:p>
          <a:p>
            <a:pPr marL="342900" indent="-342900">
              <a:buFont typeface="Arial" panose="020B0604020202020204" pitchFamily="34" charset="0"/>
              <a:buChar char="•"/>
            </a:pPr>
            <a:r>
              <a:rPr lang="en-US" sz="2000" dirty="0" smtClean="0"/>
              <a:t>Previous research aimed at understanding the role of fluorocarbon surfactants in AFFF</a:t>
            </a:r>
          </a:p>
          <a:p>
            <a:pPr marL="342900" indent="-342900">
              <a:buFont typeface="Arial" panose="020B0604020202020204" pitchFamily="34" charset="0"/>
              <a:buChar char="•"/>
            </a:pPr>
            <a:r>
              <a:rPr lang="en-US" sz="2000" dirty="0" smtClean="0"/>
              <a:t>Demonstrated importance of foam to maintain coverage of the pool surface (foam degradation) and reduce transport of fuel vapors through the foam (fuel transport)</a:t>
            </a:r>
            <a:endParaRPr lang="en-US" sz="2000" dirty="0"/>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63296" y="1522485"/>
            <a:ext cx="4520094" cy="2638338"/>
          </a:xfrm>
          <a:prstGeom prst="rect">
            <a:avLst/>
          </a:prstGeom>
        </p:spPr>
      </p:pic>
      <p:pic>
        <p:nvPicPr>
          <p:cNvPr id="12" name="Picture 11"/>
          <p:cNvPicPr>
            <a:picLocks noChangeAspect="1"/>
          </p:cNvPicPr>
          <p:nvPr/>
        </p:nvPicPr>
        <p:blipFill>
          <a:blip r:embed="rId5"/>
          <a:stretch>
            <a:fillRect/>
          </a:stretch>
        </p:blipFill>
        <p:spPr>
          <a:xfrm>
            <a:off x="6644244" y="3440016"/>
            <a:ext cx="2944373" cy="3045112"/>
          </a:xfrm>
          <a:prstGeom prst="rect">
            <a:avLst/>
          </a:prstGeom>
        </p:spPr>
      </p:pic>
      <p:pic>
        <p:nvPicPr>
          <p:cNvPr id="9" name="Picture 2" descr="Perfluorooctanesulfonic acid structure.sv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016260" y="5311632"/>
            <a:ext cx="2786407" cy="879918"/>
          </a:xfrm>
          <a:prstGeom prst="rect">
            <a:avLst/>
          </a:prstGeom>
          <a:solidFill>
            <a:schemeClr val="bg1"/>
          </a:solidFill>
          <a:extLst/>
        </p:spPr>
      </p:pic>
      <p:sp>
        <p:nvSpPr>
          <p:cNvPr id="10" name="TextBox 9"/>
          <p:cNvSpPr txBox="1"/>
          <p:nvPr/>
        </p:nvSpPr>
        <p:spPr>
          <a:xfrm>
            <a:off x="9016260" y="4984028"/>
            <a:ext cx="2813122" cy="369332"/>
          </a:xfrm>
          <a:prstGeom prst="rect">
            <a:avLst/>
          </a:prstGeom>
          <a:solidFill>
            <a:schemeClr val="bg1"/>
          </a:solidFill>
        </p:spPr>
        <p:txBody>
          <a:bodyPr wrap="square" rtlCol="0">
            <a:spAutoFit/>
          </a:bodyPr>
          <a:lstStyle/>
          <a:p>
            <a:r>
              <a:rPr lang="en-US" dirty="0"/>
              <a:t>Fluorocarbon surfactant:</a:t>
            </a:r>
          </a:p>
        </p:txBody>
      </p:sp>
    </p:spTree>
    <p:extLst>
      <p:ext uri="{BB962C8B-B14F-4D97-AF65-F5344CB8AC3E}">
        <p14:creationId xmlns:p14="http://schemas.microsoft.com/office/powerpoint/2010/main" val="21927404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NRL_fractal_pattern(10x1).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909"/>
            <a:ext cx="12192000" cy="1219200"/>
          </a:xfrm>
          <a:prstGeom prst="rect">
            <a:avLst/>
          </a:prstGeom>
        </p:spPr>
      </p:pic>
      <p:sp>
        <p:nvSpPr>
          <p:cNvPr id="2" name="Title 1"/>
          <p:cNvSpPr>
            <a:spLocks noGrp="1"/>
          </p:cNvSpPr>
          <p:nvPr>
            <p:ph type="ctrTitle"/>
          </p:nvPr>
        </p:nvSpPr>
        <p:spPr>
          <a:xfrm>
            <a:off x="1720349" y="194042"/>
            <a:ext cx="10263041" cy="409649"/>
          </a:xfrm>
        </p:spPr>
        <p:txBody>
          <a:bodyPr>
            <a:normAutofit fontScale="90000"/>
          </a:bodyPr>
          <a:lstStyle/>
          <a:p>
            <a:pPr algn="l"/>
            <a:r>
              <a:rPr lang="en-US" sz="2000" b="1" dirty="0">
                <a:solidFill>
                  <a:schemeClr val="accent1"/>
                </a:solidFill>
                <a:latin typeface="Arial"/>
                <a:cs typeface="Arial"/>
              </a:rPr>
              <a:t>Evaluating Foam Degradation and Fuel Transport Rates through Novel Surfactant Firefighting Foams for the Purpose of AFFF Perfluorocarbon Replacement</a:t>
            </a:r>
            <a:endParaRPr lang="en-US" sz="1867" b="1" dirty="0">
              <a:solidFill>
                <a:srgbClr val="FBBE08"/>
              </a:solidFill>
              <a:latin typeface="Arial"/>
              <a:cs typeface="Arial"/>
            </a:endParaRPr>
          </a:p>
        </p:txBody>
      </p:sp>
      <p:sp>
        <p:nvSpPr>
          <p:cNvPr id="3" name="Subtitle 2"/>
          <p:cNvSpPr>
            <a:spLocks noGrp="1"/>
          </p:cNvSpPr>
          <p:nvPr>
            <p:ph type="subTitle" idx="1"/>
          </p:nvPr>
        </p:nvSpPr>
        <p:spPr>
          <a:xfrm>
            <a:off x="1720349" y="690487"/>
            <a:ext cx="8534400" cy="474771"/>
          </a:xfrm>
        </p:spPr>
        <p:txBody>
          <a:bodyPr>
            <a:noAutofit/>
          </a:bodyPr>
          <a:lstStyle/>
          <a:p>
            <a:pPr algn="l"/>
            <a:r>
              <a:rPr lang="en-US" sz="1333" dirty="0">
                <a:solidFill>
                  <a:schemeClr val="bg1"/>
                </a:solidFill>
                <a:latin typeface="Arial"/>
                <a:cs typeface="Arial"/>
              </a:rPr>
              <a:t>Katherine Hinnant, Art Snow</a:t>
            </a:r>
            <a:r>
              <a:rPr lang="en-US" sz="1333" dirty="0" smtClean="0">
                <a:solidFill>
                  <a:schemeClr val="bg1"/>
                </a:solidFill>
                <a:latin typeface="Arial"/>
                <a:cs typeface="Arial"/>
              </a:rPr>
              <a:t>, </a:t>
            </a:r>
            <a:r>
              <a:rPr lang="en-US" sz="1333" dirty="0">
                <a:solidFill>
                  <a:schemeClr val="bg1"/>
                </a:solidFill>
                <a:latin typeface="Arial"/>
                <a:cs typeface="Arial"/>
              </a:rPr>
              <a:t>Spencer Giles</a:t>
            </a:r>
            <a:r>
              <a:rPr lang="en-US" sz="1333" dirty="0" smtClean="0">
                <a:solidFill>
                  <a:schemeClr val="bg1"/>
                </a:solidFill>
                <a:latin typeface="Arial"/>
                <a:cs typeface="Arial"/>
              </a:rPr>
              <a:t>, Xiao Zhuang, </a:t>
            </a:r>
            <a:r>
              <a:rPr lang="en-US" sz="1333" dirty="0">
                <a:solidFill>
                  <a:schemeClr val="bg1"/>
                </a:solidFill>
                <a:latin typeface="Arial"/>
                <a:cs typeface="Arial"/>
              </a:rPr>
              <a:t>and Ramagopal Ananth</a:t>
            </a:r>
            <a:br>
              <a:rPr lang="en-US" sz="1333" dirty="0">
                <a:solidFill>
                  <a:schemeClr val="bg1"/>
                </a:solidFill>
                <a:latin typeface="Arial"/>
                <a:cs typeface="Arial"/>
              </a:rPr>
            </a:br>
            <a:r>
              <a:rPr lang="en-US" sz="1333" dirty="0">
                <a:solidFill>
                  <a:schemeClr val="bg1"/>
                </a:solidFill>
                <a:latin typeface="Arial"/>
                <a:cs typeface="Arial"/>
              </a:rPr>
              <a:t>Chemistry Division, U.S. Naval Research Laboratory</a:t>
            </a:r>
          </a:p>
        </p:txBody>
      </p:sp>
      <p:cxnSp>
        <p:nvCxnSpPr>
          <p:cNvPr id="6" name="Straight Connector 5"/>
          <p:cNvCxnSpPr/>
          <p:nvPr/>
        </p:nvCxnSpPr>
        <p:spPr>
          <a:xfrm>
            <a:off x="0" y="1221191"/>
            <a:ext cx="12192000" cy="0"/>
          </a:xfrm>
          <a:prstGeom prst="line">
            <a:avLst/>
          </a:prstGeom>
          <a:ln>
            <a:solidFill>
              <a:srgbClr val="FBBE08"/>
            </a:solidFill>
          </a:ln>
        </p:spPr>
        <p:style>
          <a:lnRef idx="2">
            <a:schemeClr val="accent1"/>
          </a:lnRef>
          <a:fillRef idx="0">
            <a:schemeClr val="accent1"/>
          </a:fillRef>
          <a:effectRef idx="1">
            <a:schemeClr val="accent1"/>
          </a:effectRef>
          <a:fontRef idx="minor">
            <a:schemeClr val="tx1"/>
          </a:fontRef>
        </p:style>
      </p:cxnSp>
      <p:pic>
        <p:nvPicPr>
          <p:cNvPr id="7" name="Picture 6" descr="NRL_logo_Reverse.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7550" y="162773"/>
            <a:ext cx="1368572" cy="914400"/>
          </a:xfrm>
          <a:prstGeom prst="rect">
            <a:avLst/>
          </a:prstGeom>
        </p:spPr>
      </p:pic>
      <p:sp>
        <p:nvSpPr>
          <p:cNvPr id="4" name="TextBox 3"/>
          <p:cNvSpPr txBox="1"/>
          <p:nvPr/>
        </p:nvSpPr>
        <p:spPr>
          <a:xfrm>
            <a:off x="327542" y="1660583"/>
            <a:ext cx="11536916" cy="4154984"/>
          </a:xfrm>
          <a:prstGeom prst="rect">
            <a:avLst/>
          </a:prstGeom>
          <a:noFill/>
        </p:spPr>
        <p:txBody>
          <a:bodyPr wrap="square" rtlCol="0">
            <a:spAutoFit/>
          </a:bodyPr>
          <a:lstStyle/>
          <a:p>
            <a:r>
              <a:rPr lang="en-US" sz="2400" b="1" dirty="0"/>
              <a:t>Focus on Extinction </a:t>
            </a:r>
            <a:r>
              <a:rPr lang="en-US" sz="2400" b="1" i="1" dirty="0"/>
              <a:t>Mechanisms</a:t>
            </a:r>
            <a:r>
              <a:rPr lang="en-US" sz="2400" b="1" dirty="0"/>
              <a:t> </a:t>
            </a:r>
          </a:p>
          <a:p>
            <a:pPr marL="342900" indent="-342900">
              <a:buFont typeface="Arial" panose="020B0604020202020204" pitchFamily="34" charset="0"/>
              <a:buChar char="•"/>
            </a:pPr>
            <a:r>
              <a:rPr lang="en-US" sz="2400" dirty="0" smtClean="0"/>
              <a:t>Novel commercial surfactants are not designed for firefighting, but can be used to relate surfactant structure to mechanisms of fire suppression  </a:t>
            </a:r>
          </a:p>
          <a:p>
            <a:endParaRPr lang="en-US" sz="2400" b="1" dirty="0"/>
          </a:p>
          <a:p>
            <a:pPr marL="342900" indent="-342900">
              <a:buFont typeface="Arial" panose="020B0604020202020204" pitchFamily="34" charset="0"/>
              <a:buChar char="•"/>
            </a:pPr>
            <a:r>
              <a:rPr lang="en-US" sz="2400" dirty="0" smtClean="0"/>
              <a:t>To better distinguish potential surfactants useful for firefighting, we must focus on mechanisms of fire suppression that impact extinction: foam degradation and fuel transport through the foam</a:t>
            </a:r>
          </a:p>
          <a:p>
            <a:endParaRPr lang="en-US" sz="2400" dirty="0" smtClean="0"/>
          </a:p>
          <a:p>
            <a:pPr marL="342900" indent="-342900">
              <a:buFont typeface="Arial" panose="020B0604020202020204" pitchFamily="34" charset="0"/>
              <a:buChar char="•"/>
            </a:pPr>
            <a:r>
              <a:rPr lang="en-US" sz="2400" dirty="0" smtClean="0"/>
              <a:t>We evaluated two commercial siloxane surfactants and two hydrocarbon surfactants with different head lengths and tail structure. Evaluated as a single surfactant and in a formulation</a:t>
            </a:r>
            <a:r>
              <a:rPr lang="en-US" sz="2400" baseline="30000" dirty="0" smtClean="0"/>
              <a:t>1 </a:t>
            </a:r>
            <a:r>
              <a:rPr lang="en-US" sz="2400" dirty="0"/>
              <a:t> </a:t>
            </a:r>
            <a:r>
              <a:rPr lang="en-US" sz="2400" dirty="0" smtClean="0"/>
              <a:t>mixed with a solvent and a hydrocarbon surfactant</a:t>
            </a:r>
          </a:p>
        </p:txBody>
      </p:sp>
    </p:spTree>
    <p:extLst>
      <p:ext uri="{BB962C8B-B14F-4D97-AF65-F5344CB8AC3E}">
        <p14:creationId xmlns:p14="http://schemas.microsoft.com/office/powerpoint/2010/main" val="29487033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NRL_fractal_pattern(10x1).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909"/>
            <a:ext cx="12192000" cy="1219200"/>
          </a:xfrm>
          <a:prstGeom prst="rect">
            <a:avLst/>
          </a:prstGeom>
        </p:spPr>
      </p:pic>
      <p:sp>
        <p:nvSpPr>
          <p:cNvPr id="2" name="Title 1"/>
          <p:cNvSpPr>
            <a:spLocks noGrp="1"/>
          </p:cNvSpPr>
          <p:nvPr>
            <p:ph type="ctrTitle"/>
          </p:nvPr>
        </p:nvSpPr>
        <p:spPr>
          <a:xfrm>
            <a:off x="1720349" y="194042"/>
            <a:ext cx="10263041" cy="409649"/>
          </a:xfrm>
        </p:spPr>
        <p:txBody>
          <a:bodyPr>
            <a:normAutofit fontScale="90000"/>
          </a:bodyPr>
          <a:lstStyle/>
          <a:p>
            <a:pPr algn="l"/>
            <a:r>
              <a:rPr lang="en-US" sz="2000" b="1" dirty="0">
                <a:solidFill>
                  <a:schemeClr val="accent1"/>
                </a:solidFill>
                <a:latin typeface="Arial"/>
                <a:cs typeface="Arial"/>
              </a:rPr>
              <a:t>Evaluating Foam Degradation and Fuel Transport Rates through Novel Surfactant Firefighting Foams for the Purpose of AFFF Perfluorocarbon Replacement</a:t>
            </a:r>
            <a:endParaRPr lang="en-US" sz="1867" b="1" dirty="0">
              <a:solidFill>
                <a:srgbClr val="FBBE08"/>
              </a:solidFill>
              <a:latin typeface="Arial"/>
              <a:cs typeface="Arial"/>
            </a:endParaRPr>
          </a:p>
        </p:txBody>
      </p:sp>
      <p:sp>
        <p:nvSpPr>
          <p:cNvPr id="3" name="Subtitle 2"/>
          <p:cNvSpPr>
            <a:spLocks noGrp="1"/>
          </p:cNvSpPr>
          <p:nvPr>
            <p:ph type="subTitle" idx="1"/>
          </p:nvPr>
        </p:nvSpPr>
        <p:spPr>
          <a:xfrm>
            <a:off x="1720349" y="690487"/>
            <a:ext cx="8534400" cy="474771"/>
          </a:xfrm>
        </p:spPr>
        <p:txBody>
          <a:bodyPr>
            <a:noAutofit/>
          </a:bodyPr>
          <a:lstStyle/>
          <a:p>
            <a:pPr algn="l"/>
            <a:r>
              <a:rPr lang="en-US" sz="1333" dirty="0">
                <a:solidFill>
                  <a:schemeClr val="bg1"/>
                </a:solidFill>
                <a:latin typeface="Arial"/>
                <a:cs typeface="Arial"/>
              </a:rPr>
              <a:t>Katherine Hinnant, Art Snow</a:t>
            </a:r>
            <a:r>
              <a:rPr lang="en-US" sz="1333" dirty="0" smtClean="0">
                <a:solidFill>
                  <a:schemeClr val="bg1"/>
                </a:solidFill>
                <a:latin typeface="Arial"/>
                <a:cs typeface="Arial"/>
              </a:rPr>
              <a:t>, </a:t>
            </a:r>
            <a:r>
              <a:rPr lang="en-US" sz="1333" dirty="0">
                <a:solidFill>
                  <a:schemeClr val="bg1"/>
                </a:solidFill>
                <a:latin typeface="Arial"/>
                <a:cs typeface="Arial"/>
              </a:rPr>
              <a:t>Spencer Giles</a:t>
            </a:r>
            <a:r>
              <a:rPr lang="en-US" sz="1333" dirty="0" smtClean="0">
                <a:solidFill>
                  <a:schemeClr val="bg1"/>
                </a:solidFill>
                <a:latin typeface="Arial"/>
                <a:cs typeface="Arial"/>
              </a:rPr>
              <a:t>, Xiao Zhuang, </a:t>
            </a:r>
            <a:r>
              <a:rPr lang="en-US" sz="1333" dirty="0">
                <a:solidFill>
                  <a:schemeClr val="bg1"/>
                </a:solidFill>
                <a:latin typeface="Arial"/>
                <a:cs typeface="Arial"/>
              </a:rPr>
              <a:t>and Ramagopal Ananth</a:t>
            </a:r>
            <a:br>
              <a:rPr lang="en-US" sz="1333" dirty="0">
                <a:solidFill>
                  <a:schemeClr val="bg1"/>
                </a:solidFill>
                <a:latin typeface="Arial"/>
                <a:cs typeface="Arial"/>
              </a:rPr>
            </a:br>
            <a:r>
              <a:rPr lang="en-US" sz="1333" dirty="0">
                <a:solidFill>
                  <a:schemeClr val="bg1"/>
                </a:solidFill>
                <a:latin typeface="Arial"/>
                <a:cs typeface="Arial"/>
              </a:rPr>
              <a:t>Chemistry Division, U.S. Naval Research Laboratory</a:t>
            </a:r>
          </a:p>
        </p:txBody>
      </p:sp>
      <p:cxnSp>
        <p:nvCxnSpPr>
          <p:cNvPr id="6" name="Straight Connector 5"/>
          <p:cNvCxnSpPr/>
          <p:nvPr/>
        </p:nvCxnSpPr>
        <p:spPr>
          <a:xfrm>
            <a:off x="0" y="1221191"/>
            <a:ext cx="12192000" cy="0"/>
          </a:xfrm>
          <a:prstGeom prst="line">
            <a:avLst/>
          </a:prstGeom>
          <a:ln>
            <a:solidFill>
              <a:srgbClr val="FBBE08"/>
            </a:solidFill>
          </a:ln>
        </p:spPr>
        <p:style>
          <a:lnRef idx="2">
            <a:schemeClr val="accent1"/>
          </a:lnRef>
          <a:fillRef idx="0">
            <a:schemeClr val="accent1"/>
          </a:fillRef>
          <a:effectRef idx="1">
            <a:schemeClr val="accent1"/>
          </a:effectRef>
          <a:fontRef idx="minor">
            <a:schemeClr val="tx1"/>
          </a:fontRef>
        </p:style>
      </p:cxnSp>
      <p:pic>
        <p:nvPicPr>
          <p:cNvPr id="7" name="Picture 6" descr="NRL_logo_Reverse.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7550" y="162773"/>
            <a:ext cx="1368572" cy="914400"/>
          </a:xfrm>
          <a:prstGeom prst="rect">
            <a:avLst/>
          </a:prstGeom>
        </p:spPr>
      </p:pic>
      <p:sp>
        <p:nvSpPr>
          <p:cNvPr id="4" name="TextBox 3"/>
          <p:cNvSpPr txBox="1"/>
          <p:nvPr/>
        </p:nvSpPr>
        <p:spPr>
          <a:xfrm>
            <a:off x="332722" y="3598881"/>
            <a:ext cx="6960937" cy="3046988"/>
          </a:xfrm>
          <a:prstGeom prst="rect">
            <a:avLst/>
          </a:prstGeom>
          <a:noFill/>
        </p:spPr>
        <p:txBody>
          <a:bodyPr wrap="square" rtlCol="0">
            <a:spAutoFit/>
          </a:bodyPr>
          <a:lstStyle/>
          <a:p>
            <a:endParaRPr lang="en-US" sz="2400" dirty="0"/>
          </a:p>
          <a:p>
            <a:endParaRPr lang="en-US" sz="2400" dirty="0" smtClean="0"/>
          </a:p>
          <a:p>
            <a:r>
              <a:rPr lang="en-US" sz="2400" b="1" dirty="0" smtClean="0"/>
              <a:t>Fuel Transport Experiments</a:t>
            </a:r>
          </a:p>
          <a:p>
            <a:pPr marL="342900" indent="-342900">
              <a:buFont typeface="Arial" panose="020B0604020202020204" pitchFamily="34" charset="0"/>
              <a:buChar char="•"/>
            </a:pPr>
            <a:r>
              <a:rPr lang="en-US" sz="2000" dirty="0" smtClean="0"/>
              <a:t>Manufactured glass fuel transport apparatus</a:t>
            </a:r>
          </a:p>
          <a:p>
            <a:pPr marL="342900" indent="-342900">
              <a:buFont typeface="Arial" panose="020B0604020202020204" pitchFamily="34" charset="0"/>
              <a:buChar char="•"/>
            </a:pPr>
            <a:r>
              <a:rPr lang="en-US" sz="2000" dirty="0" smtClean="0"/>
              <a:t>Open: fuel heated with a water bath surrounded by heating tape, 4 cm of foam generated on top of heated pool</a:t>
            </a:r>
          </a:p>
          <a:p>
            <a:pPr marL="342900" indent="-342900">
              <a:buFont typeface="Arial" panose="020B0604020202020204" pitchFamily="34" charset="0"/>
              <a:buChar char="•"/>
            </a:pPr>
            <a:r>
              <a:rPr lang="en-US" sz="2000" dirty="0" smtClean="0"/>
              <a:t>Closed: sealed with a gasket, </a:t>
            </a:r>
            <a:r>
              <a:rPr lang="en-US" sz="2000" dirty="0" err="1" smtClean="0"/>
              <a:t>sparger</a:t>
            </a:r>
            <a:r>
              <a:rPr lang="en-US" sz="2000" dirty="0" smtClean="0"/>
              <a:t> flowing nitrogen to surface of foam, sweeping nitrogen and fuel vapors to an FTIR</a:t>
            </a:r>
          </a:p>
          <a:p>
            <a:pPr marL="342900" indent="-342900">
              <a:buFont typeface="Arial" panose="020B0604020202020204" pitchFamily="34" charset="0"/>
              <a:buChar char="•"/>
            </a:pPr>
            <a:r>
              <a:rPr lang="en-US" sz="2000" dirty="0" smtClean="0"/>
              <a:t>Trials repeated three times for precision</a:t>
            </a:r>
            <a:endParaRPr lang="en-US" sz="2000" dirty="0"/>
          </a:p>
        </p:txBody>
      </p:sp>
      <p:pic>
        <p:nvPicPr>
          <p:cNvPr id="9" name="Picture 8"/>
          <p:cNvPicPr/>
          <p:nvPr/>
        </p:nvPicPr>
        <p:blipFill>
          <a:blip r:embed="rId4"/>
          <a:stretch>
            <a:fillRect/>
          </a:stretch>
        </p:blipFill>
        <p:spPr>
          <a:xfrm>
            <a:off x="7184843" y="3758877"/>
            <a:ext cx="3975652" cy="2886992"/>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94351" y="1700234"/>
            <a:ext cx="1930509" cy="1485726"/>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536178" y="1700234"/>
            <a:ext cx="2048053" cy="1485726"/>
          </a:xfrm>
          <a:prstGeom prst="rect">
            <a:avLst/>
          </a:prstGeom>
        </p:spPr>
      </p:pic>
      <p:sp>
        <p:nvSpPr>
          <p:cNvPr id="11" name="Rectangle 10"/>
          <p:cNvSpPr/>
          <p:nvPr/>
        </p:nvSpPr>
        <p:spPr>
          <a:xfrm>
            <a:off x="332722" y="1413242"/>
            <a:ext cx="4907188" cy="2616101"/>
          </a:xfrm>
          <a:prstGeom prst="rect">
            <a:avLst/>
          </a:prstGeom>
        </p:spPr>
        <p:txBody>
          <a:bodyPr wrap="square">
            <a:spAutoFit/>
          </a:bodyPr>
          <a:lstStyle/>
          <a:p>
            <a:r>
              <a:rPr lang="en-US" sz="2400" b="1" dirty="0" smtClean="0"/>
              <a:t>Foam Degradation Experiments</a:t>
            </a:r>
            <a:r>
              <a:rPr lang="en-US" sz="2400" b="1" baseline="30000" dirty="0" smtClean="0"/>
              <a:t>2</a:t>
            </a:r>
            <a:endParaRPr lang="en-US" sz="2400" b="1" dirty="0" smtClean="0"/>
          </a:p>
          <a:p>
            <a:pPr marL="342900" indent="-342900">
              <a:buFont typeface="Arial" panose="020B0604020202020204" pitchFamily="34" charset="0"/>
              <a:buChar char="•"/>
            </a:pPr>
            <a:r>
              <a:rPr lang="en-US" sz="2000" dirty="0" smtClean="0"/>
              <a:t>4 cm of foam generated onto a heated n-heptane pool (60°C)</a:t>
            </a:r>
          </a:p>
          <a:p>
            <a:pPr marL="342900" indent="-342900">
              <a:buFont typeface="Arial" panose="020B0604020202020204" pitchFamily="34" charset="0"/>
              <a:buChar char="•"/>
            </a:pPr>
            <a:r>
              <a:rPr lang="en-US" sz="2000" dirty="0" smtClean="0"/>
              <a:t>Heptane heated with a water bath surrounded by heating tape</a:t>
            </a:r>
          </a:p>
          <a:p>
            <a:pPr marL="342900" indent="-342900">
              <a:buFont typeface="Arial" panose="020B0604020202020204" pitchFamily="34" charset="0"/>
              <a:buChar char="•"/>
            </a:pPr>
            <a:r>
              <a:rPr lang="en-US" sz="2000" dirty="0" smtClean="0"/>
              <a:t>Camera monitored change in foam height over time</a:t>
            </a:r>
          </a:p>
          <a:p>
            <a:pPr marL="342900" indent="-342900">
              <a:buFont typeface="Arial" panose="020B0604020202020204" pitchFamily="34" charset="0"/>
              <a:buChar char="•"/>
            </a:pPr>
            <a:r>
              <a:rPr lang="en-US" sz="2000" dirty="0" smtClean="0"/>
              <a:t>Trials repeated three times for precision</a:t>
            </a:r>
          </a:p>
        </p:txBody>
      </p:sp>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695549" y="1700234"/>
            <a:ext cx="2016722" cy="1490782"/>
          </a:xfrm>
          <a:prstGeom prst="rect">
            <a:avLst/>
          </a:prstGeom>
        </p:spPr>
      </p:pic>
      <p:sp>
        <p:nvSpPr>
          <p:cNvPr id="13" name="TextBox 12"/>
          <p:cNvSpPr txBox="1"/>
          <p:nvPr/>
        </p:nvSpPr>
        <p:spPr>
          <a:xfrm>
            <a:off x="5693134" y="3202523"/>
            <a:ext cx="5541902" cy="369332"/>
          </a:xfrm>
          <a:prstGeom prst="rect">
            <a:avLst/>
          </a:prstGeom>
          <a:noFill/>
        </p:spPr>
        <p:txBody>
          <a:bodyPr wrap="none" rtlCol="0">
            <a:spAutoFit/>
          </a:bodyPr>
          <a:lstStyle/>
          <a:p>
            <a:r>
              <a:rPr lang="en-US" dirty="0" smtClean="0"/>
              <a:t>Time: 0 min	             3 min		    4 min</a:t>
            </a:r>
            <a:endParaRPr lang="en-US" dirty="0"/>
          </a:p>
        </p:txBody>
      </p:sp>
    </p:spTree>
    <p:extLst>
      <p:ext uri="{BB962C8B-B14F-4D97-AF65-F5344CB8AC3E}">
        <p14:creationId xmlns:p14="http://schemas.microsoft.com/office/powerpoint/2010/main" val="4185663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NRL_fractal_pattern(10x1).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909"/>
            <a:ext cx="12192000" cy="1219200"/>
          </a:xfrm>
          <a:prstGeom prst="rect">
            <a:avLst/>
          </a:prstGeom>
        </p:spPr>
      </p:pic>
      <p:sp>
        <p:nvSpPr>
          <p:cNvPr id="2" name="Title 1"/>
          <p:cNvSpPr>
            <a:spLocks noGrp="1"/>
          </p:cNvSpPr>
          <p:nvPr>
            <p:ph type="ctrTitle"/>
          </p:nvPr>
        </p:nvSpPr>
        <p:spPr>
          <a:xfrm>
            <a:off x="1720349" y="194042"/>
            <a:ext cx="10263041" cy="409649"/>
          </a:xfrm>
        </p:spPr>
        <p:txBody>
          <a:bodyPr>
            <a:normAutofit fontScale="90000"/>
          </a:bodyPr>
          <a:lstStyle/>
          <a:p>
            <a:pPr algn="l"/>
            <a:r>
              <a:rPr lang="en-US" sz="2000" b="1" dirty="0">
                <a:solidFill>
                  <a:schemeClr val="accent1"/>
                </a:solidFill>
                <a:latin typeface="Arial"/>
                <a:cs typeface="Arial"/>
              </a:rPr>
              <a:t>Evaluating Foam Degradation and Fuel Transport Rates through Novel Surfactant Firefighting Foams for the Purpose of AFFF Perfluorocarbon Replacement</a:t>
            </a:r>
            <a:endParaRPr lang="en-US" sz="1867" b="1" dirty="0">
              <a:solidFill>
                <a:srgbClr val="FBBE08"/>
              </a:solidFill>
              <a:latin typeface="Arial"/>
              <a:cs typeface="Arial"/>
            </a:endParaRPr>
          </a:p>
        </p:txBody>
      </p:sp>
      <p:sp>
        <p:nvSpPr>
          <p:cNvPr id="3" name="Subtitle 2"/>
          <p:cNvSpPr>
            <a:spLocks noGrp="1"/>
          </p:cNvSpPr>
          <p:nvPr>
            <p:ph type="subTitle" idx="1"/>
          </p:nvPr>
        </p:nvSpPr>
        <p:spPr>
          <a:xfrm>
            <a:off x="1720349" y="690487"/>
            <a:ext cx="8534400" cy="474771"/>
          </a:xfrm>
        </p:spPr>
        <p:txBody>
          <a:bodyPr>
            <a:noAutofit/>
          </a:bodyPr>
          <a:lstStyle/>
          <a:p>
            <a:pPr algn="l"/>
            <a:r>
              <a:rPr lang="en-US" sz="1333" dirty="0">
                <a:solidFill>
                  <a:schemeClr val="bg1"/>
                </a:solidFill>
                <a:latin typeface="Arial"/>
                <a:cs typeface="Arial"/>
              </a:rPr>
              <a:t>Katherine Hinnant, Art Snow</a:t>
            </a:r>
            <a:r>
              <a:rPr lang="en-US" sz="1333" dirty="0" smtClean="0">
                <a:solidFill>
                  <a:schemeClr val="bg1"/>
                </a:solidFill>
                <a:latin typeface="Arial"/>
                <a:cs typeface="Arial"/>
              </a:rPr>
              <a:t>, </a:t>
            </a:r>
            <a:r>
              <a:rPr lang="en-US" sz="1333" dirty="0">
                <a:solidFill>
                  <a:schemeClr val="bg1"/>
                </a:solidFill>
                <a:latin typeface="Arial"/>
                <a:cs typeface="Arial"/>
              </a:rPr>
              <a:t>Spencer Giles</a:t>
            </a:r>
            <a:r>
              <a:rPr lang="en-US" sz="1333" dirty="0" smtClean="0">
                <a:solidFill>
                  <a:schemeClr val="bg1"/>
                </a:solidFill>
                <a:latin typeface="Arial"/>
                <a:cs typeface="Arial"/>
              </a:rPr>
              <a:t>, Xiao Zhuang, </a:t>
            </a:r>
            <a:r>
              <a:rPr lang="en-US" sz="1333" dirty="0">
                <a:solidFill>
                  <a:schemeClr val="bg1"/>
                </a:solidFill>
                <a:latin typeface="Arial"/>
                <a:cs typeface="Arial"/>
              </a:rPr>
              <a:t>and Ramagopal Ananth</a:t>
            </a:r>
            <a:br>
              <a:rPr lang="en-US" sz="1333" dirty="0">
                <a:solidFill>
                  <a:schemeClr val="bg1"/>
                </a:solidFill>
                <a:latin typeface="Arial"/>
                <a:cs typeface="Arial"/>
              </a:rPr>
            </a:br>
            <a:r>
              <a:rPr lang="en-US" sz="1333" dirty="0">
                <a:solidFill>
                  <a:schemeClr val="bg1"/>
                </a:solidFill>
                <a:latin typeface="Arial"/>
                <a:cs typeface="Arial"/>
              </a:rPr>
              <a:t>Chemistry Division, U.S. Naval Research Laboratory</a:t>
            </a:r>
          </a:p>
        </p:txBody>
      </p:sp>
      <p:cxnSp>
        <p:nvCxnSpPr>
          <p:cNvPr id="6" name="Straight Connector 5"/>
          <p:cNvCxnSpPr/>
          <p:nvPr/>
        </p:nvCxnSpPr>
        <p:spPr>
          <a:xfrm>
            <a:off x="0" y="1221191"/>
            <a:ext cx="12192000" cy="0"/>
          </a:xfrm>
          <a:prstGeom prst="line">
            <a:avLst/>
          </a:prstGeom>
          <a:ln>
            <a:solidFill>
              <a:srgbClr val="FBBE08"/>
            </a:solidFill>
          </a:ln>
        </p:spPr>
        <p:style>
          <a:lnRef idx="2">
            <a:schemeClr val="accent1"/>
          </a:lnRef>
          <a:fillRef idx="0">
            <a:schemeClr val="accent1"/>
          </a:fillRef>
          <a:effectRef idx="1">
            <a:schemeClr val="accent1"/>
          </a:effectRef>
          <a:fontRef idx="minor">
            <a:schemeClr val="tx1"/>
          </a:fontRef>
        </p:style>
      </p:cxnSp>
      <p:pic>
        <p:nvPicPr>
          <p:cNvPr id="7" name="Picture 6" descr="NRL_logo_Reverse.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7550" y="162773"/>
            <a:ext cx="1368572" cy="914400"/>
          </a:xfrm>
          <a:prstGeom prst="rect">
            <a:avLst/>
          </a:prstGeom>
        </p:spPr>
      </p:pic>
      <p:sp>
        <p:nvSpPr>
          <p:cNvPr id="11" name="TextBox 10"/>
          <p:cNvSpPr txBox="1"/>
          <p:nvPr/>
        </p:nvSpPr>
        <p:spPr>
          <a:xfrm>
            <a:off x="7945120" y="1493520"/>
            <a:ext cx="3749040" cy="1477328"/>
          </a:xfrm>
          <a:prstGeom prst="rect">
            <a:avLst/>
          </a:prstGeom>
          <a:noFill/>
        </p:spPr>
        <p:txBody>
          <a:bodyPr wrap="square" rtlCol="0">
            <a:spAutoFit/>
          </a:bodyPr>
          <a:lstStyle/>
          <a:p>
            <a:pPr marL="285750" indent="-285750">
              <a:buFont typeface="Arial" panose="020B0604020202020204" pitchFamily="34" charset="0"/>
              <a:buChar char="•"/>
            </a:pPr>
            <a:r>
              <a:rPr lang="en-US" dirty="0" smtClean="0"/>
              <a:t>Siloxane A formulation has longest foam lifetime (15 min)</a:t>
            </a:r>
          </a:p>
          <a:p>
            <a:endParaRPr lang="en-US" dirty="0" smtClean="0"/>
          </a:p>
          <a:p>
            <a:pPr marL="285750" indent="-285750">
              <a:buFont typeface="Arial" panose="020B0604020202020204" pitchFamily="34" charset="0"/>
              <a:buChar char="•"/>
            </a:pPr>
            <a:r>
              <a:rPr lang="en-US" dirty="0" smtClean="0"/>
              <a:t>Foam lifetime is improved when surfactant mixed in a formulation</a:t>
            </a:r>
            <a:endParaRPr lang="en-US" dirty="0"/>
          </a:p>
        </p:txBody>
      </p:sp>
      <p:sp>
        <p:nvSpPr>
          <p:cNvPr id="12" name="TextBox 11"/>
          <p:cNvSpPr txBox="1"/>
          <p:nvPr/>
        </p:nvSpPr>
        <p:spPr>
          <a:xfrm>
            <a:off x="197550" y="4815840"/>
            <a:ext cx="4272850" cy="1754326"/>
          </a:xfrm>
          <a:prstGeom prst="rect">
            <a:avLst/>
          </a:prstGeom>
          <a:noFill/>
        </p:spPr>
        <p:txBody>
          <a:bodyPr wrap="square" rtlCol="0">
            <a:spAutoFit/>
          </a:bodyPr>
          <a:lstStyle/>
          <a:p>
            <a:pPr marL="285750" indent="-285750">
              <a:buFont typeface="Arial" panose="020B0604020202020204" pitchFamily="34" charset="0"/>
              <a:buChar char="•"/>
            </a:pPr>
            <a:r>
              <a:rPr lang="en-US" dirty="0" smtClean="0"/>
              <a:t>Siloxane A formulation lifetime much smaller than commercial and Ref AFFF</a:t>
            </a:r>
          </a:p>
          <a:p>
            <a:pPr marL="285750" indent="-285750">
              <a:buFont typeface="Arial" panose="020B0604020202020204" pitchFamily="34" charset="0"/>
              <a:buChar char="•"/>
            </a:pPr>
            <a:r>
              <a:rPr lang="en-US" dirty="0" err="1" smtClean="0"/>
              <a:t>Terg</a:t>
            </a:r>
            <a:r>
              <a:rPr lang="en-US" dirty="0" smtClean="0"/>
              <a:t> 15-S-7 formulation degrades in 7 min, better than the Siloxane B formulation, no conclusions on best surfactant type</a:t>
            </a:r>
            <a:endParaRPr lang="en-US" dirty="0"/>
          </a:p>
        </p:txBody>
      </p:sp>
      <p:graphicFrame>
        <p:nvGraphicFramePr>
          <p:cNvPr id="13" name="Chart 12"/>
          <p:cNvGraphicFramePr>
            <a:graphicFrameLocks/>
          </p:cNvGraphicFramePr>
          <p:nvPr>
            <p:extLst>
              <p:ext uri="{D42A27DB-BD31-4B8C-83A1-F6EECF244321}">
                <p14:modId xmlns:p14="http://schemas.microsoft.com/office/powerpoint/2010/main" val="3469090132"/>
              </p:ext>
            </p:extLst>
          </p:nvPr>
        </p:nvGraphicFramePr>
        <p:xfrm>
          <a:off x="118239" y="1381973"/>
          <a:ext cx="7995920" cy="353871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Chart 9"/>
          <p:cNvGraphicFramePr>
            <a:graphicFrameLocks/>
          </p:cNvGraphicFramePr>
          <p:nvPr>
            <p:extLst>
              <p:ext uri="{D42A27DB-BD31-4B8C-83A1-F6EECF244321}">
                <p14:modId xmlns:p14="http://schemas.microsoft.com/office/powerpoint/2010/main" val="1805307566"/>
              </p:ext>
            </p:extLst>
          </p:nvPr>
        </p:nvGraphicFramePr>
        <p:xfrm>
          <a:off x="4470400" y="3243176"/>
          <a:ext cx="7656818" cy="348615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669411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Graphic spid="10"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NRL_fractal_pattern(10x1).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909"/>
            <a:ext cx="12192000" cy="1219200"/>
          </a:xfrm>
          <a:prstGeom prst="rect">
            <a:avLst/>
          </a:prstGeom>
        </p:spPr>
      </p:pic>
      <p:sp>
        <p:nvSpPr>
          <p:cNvPr id="2" name="Title 1"/>
          <p:cNvSpPr>
            <a:spLocks noGrp="1"/>
          </p:cNvSpPr>
          <p:nvPr>
            <p:ph type="ctrTitle"/>
          </p:nvPr>
        </p:nvSpPr>
        <p:spPr>
          <a:xfrm>
            <a:off x="1720349" y="194042"/>
            <a:ext cx="10263041" cy="409649"/>
          </a:xfrm>
        </p:spPr>
        <p:txBody>
          <a:bodyPr>
            <a:normAutofit fontScale="90000"/>
          </a:bodyPr>
          <a:lstStyle/>
          <a:p>
            <a:pPr algn="l"/>
            <a:r>
              <a:rPr lang="en-US" sz="2000" b="1" dirty="0">
                <a:solidFill>
                  <a:schemeClr val="accent1"/>
                </a:solidFill>
                <a:latin typeface="Arial"/>
                <a:cs typeface="Arial"/>
              </a:rPr>
              <a:t>Evaluating Foam Degradation and Fuel Transport Rates through Novel Surfactant Firefighting Foams for the Purpose of AFFF Perfluorocarbon Replacement</a:t>
            </a:r>
            <a:endParaRPr lang="en-US" sz="1867" b="1" dirty="0">
              <a:solidFill>
                <a:srgbClr val="FBBE08"/>
              </a:solidFill>
              <a:latin typeface="Arial"/>
              <a:cs typeface="Arial"/>
            </a:endParaRPr>
          </a:p>
        </p:txBody>
      </p:sp>
      <p:sp>
        <p:nvSpPr>
          <p:cNvPr id="3" name="Subtitle 2"/>
          <p:cNvSpPr>
            <a:spLocks noGrp="1"/>
          </p:cNvSpPr>
          <p:nvPr>
            <p:ph type="subTitle" idx="1"/>
          </p:nvPr>
        </p:nvSpPr>
        <p:spPr>
          <a:xfrm>
            <a:off x="1720349" y="690487"/>
            <a:ext cx="8534400" cy="474771"/>
          </a:xfrm>
        </p:spPr>
        <p:txBody>
          <a:bodyPr>
            <a:noAutofit/>
          </a:bodyPr>
          <a:lstStyle/>
          <a:p>
            <a:pPr algn="l"/>
            <a:r>
              <a:rPr lang="en-US" sz="1333" dirty="0">
                <a:solidFill>
                  <a:schemeClr val="bg1"/>
                </a:solidFill>
                <a:latin typeface="Arial"/>
                <a:cs typeface="Arial"/>
              </a:rPr>
              <a:t>Katherine Hinnant, Art Snow</a:t>
            </a:r>
            <a:r>
              <a:rPr lang="en-US" sz="1333" dirty="0" smtClean="0">
                <a:solidFill>
                  <a:schemeClr val="bg1"/>
                </a:solidFill>
                <a:latin typeface="Arial"/>
                <a:cs typeface="Arial"/>
              </a:rPr>
              <a:t>, </a:t>
            </a:r>
            <a:r>
              <a:rPr lang="en-US" sz="1333" dirty="0">
                <a:solidFill>
                  <a:schemeClr val="bg1"/>
                </a:solidFill>
                <a:latin typeface="Arial"/>
                <a:cs typeface="Arial"/>
              </a:rPr>
              <a:t>Spencer Giles</a:t>
            </a:r>
            <a:r>
              <a:rPr lang="en-US" sz="1333" dirty="0" smtClean="0">
                <a:solidFill>
                  <a:schemeClr val="bg1"/>
                </a:solidFill>
                <a:latin typeface="Arial"/>
                <a:cs typeface="Arial"/>
              </a:rPr>
              <a:t>, Xiao Zhuang, </a:t>
            </a:r>
            <a:r>
              <a:rPr lang="en-US" sz="1333" dirty="0">
                <a:solidFill>
                  <a:schemeClr val="bg1"/>
                </a:solidFill>
                <a:latin typeface="Arial"/>
                <a:cs typeface="Arial"/>
              </a:rPr>
              <a:t>and Ramagopal Ananth</a:t>
            </a:r>
            <a:br>
              <a:rPr lang="en-US" sz="1333" dirty="0">
                <a:solidFill>
                  <a:schemeClr val="bg1"/>
                </a:solidFill>
                <a:latin typeface="Arial"/>
                <a:cs typeface="Arial"/>
              </a:rPr>
            </a:br>
            <a:r>
              <a:rPr lang="en-US" sz="1333" dirty="0">
                <a:solidFill>
                  <a:schemeClr val="bg1"/>
                </a:solidFill>
                <a:latin typeface="Arial"/>
                <a:cs typeface="Arial"/>
              </a:rPr>
              <a:t>Chemistry Division, U.S. Naval Research Laboratory</a:t>
            </a:r>
          </a:p>
        </p:txBody>
      </p:sp>
      <p:cxnSp>
        <p:nvCxnSpPr>
          <p:cNvPr id="6" name="Straight Connector 5"/>
          <p:cNvCxnSpPr/>
          <p:nvPr/>
        </p:nvCxnSpPr>
        <p:spPr>
          <a:xfrm>
            <a:off x="0" y="1221191"/>
            <a:ext cx="12192000" cy="0"/>
          </a:xfrm>
          <a:prstGeom prst="line">
            <a:avLst/>
          </a:prstGeom>
          <a:ln>
            <a:solidFill>
              <a:srgbClr val="FBBE08"/>
            </a:solidFill>
          </a:ln>
        </p:spPr>
        <p:style>
          <a:lnRef idx="2">
            <a:schemeClr val="accent1"/>
          </a:lnRef>
          <a:fillRef idx="0">
            <a:schemeClr val="accent1"/>
          </a:fillRef>
          <a:effectRef idx="1">
            <a:schemeClr val="accent1"/>
          </a:effectRef>
          <a:fontRef idx="minor">
            <a:schemeClr val="tx1"/>
          </a:fontRef>
        </p:style>
      </p:cxnSp>
      <p:pic>
        <p:nvPicPr>
          <p:cNvPr id="7" name="Picture 6" descr="NRL_logo_Reverse.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7550" y="162773"/>
            <a:ext cx="1368572" cy="914400"/>
          </a:xfrm>
          <a:prstGeom prst="rect">
            <a:avLst/>
          </a:prstGeom>
        </p:spPr>
      </p:pic>
      <p:graphicFrame>
        <p:nvGraphicFramePr>
          <p:cNvPr id="10" name="Chart 9"/>
          <p:cNvGraphicFramePr>
            <a:graphicFrameLocks/>
          </p:cNvGraphicFramePr>
          <p:nvPr>
            <p:extLst>
              <p:ext uri="{D42A27DB-BD31-4B8C-83A1-F6EECF244321}">
                <p14:modId xmlns:p14="http://schemas.microsoft.com/office/powerpoint/2010/main" val="2840674478"/>
              </p:ext>
            </p:extLst>
          </p:nvPr>
        </p:nvGraphicFramePr>
        <p:xfrm>
          <a:off x="0" y="3993699"/>
          <a:ext cx="8042209" cy="2610301"/>
        </p:xfrm>
        <a:graphic>
          <a:graphicData uri="http://schemas.openxmlformats.org/drawingml/2006/chart">
            <c:chart xmlns:c="http://schemas.openxmlformats.org/drawingml/2006/chart" xmlns:r="http://schemas.openxmlformats.org/officeDocument/2006/relationships" r:id="rId4"/>
          </a:graphicData>
        </a:graphic>
      </p:graphicFrame>
      <p:sp>
        <p:nvSpPr>
          <p:cNvPr id="5" name="TextBox 4"/>
          <p:cNvSpPr txBox="1"/>
          <p:nvPr/>
        </p:nvSpPr>
        <p:spPr>
          <a:xfrm>
            <a:off x="7965440" y="1381973"/>
            <a:ext cx="3942079" cy="4801314"/>
          </a:xfrm>
          <a:prstGeom prst="rect">
            <a:avLst/>
          </a:prstGeom>
          <a:noFill/>
        </p:spPr>
        <p:txBody>
          <a:bodyPr wrap="square" rtlCol="0">
            <a:spAutoFit/>
          </a:bodyPr>
          <a:lstStyle/>
          <a:p>
            <a:pPr marL="285750" indent="-285750">
              <a:buFont typeface="Arial" panose="020B0604020202020204" pitchFamily="34" charset="0"/>
              <a:buChar char="•"/>
            </a:pPr>
            <a:r>
              <a:rPr lang="en-US" dirty="0" smtClean="0"/>
              <a:t>Siloxane B surfactant degraded too quickly to take useful measurements (foam lifetime less than 1 min)</a:t>
            </a:r>
          </a:p>
          <a:p>
            <a:endParaRPr lang="en-US" dirty="0" smtClean="0"/>
          </a:p>
          <a:p>
            <a:pPr marL="285750" indent="-285750">
              <a:buFont typeface="Arial" panose="020B0604020202020204" pitchFamily="34" charset="0"/>
              <a:buChar char="•"/>
            </a:pPr>
            <a:r>
              <a:rPr lang="en-US" dirty="0" smtClean="0"/>
              <a:t>Siloxane A outperforms Siloxane B, </a:t>
            </a:r>
            <a:r>
              <a:rPr lang="en-US" dirty="0" err="1" smtClean="0"/>
              <a:t>Terg</a:t>
            </a:r>
            <a:r>
              <a:rPr lang="en-US" dirty="0" smtClean="0"/>
              <a:t> 15-S-7 outperforms </a:t>
            </a:r>
            <a:r>
              <a:rPr lang="en-US" dirty="0" err="1" smtClean="0"/>
              <a:t>Terg</a:t>
            </a:r>
            <a:r>
              <a:rPr lang="en-US" dirty="0" smtClean="0"/>
              <a:t> TMN6 but multiple structural differences could be the cause</a:t>
            </a:r>
          </a:p>
          <a:p>
            <a:endParaRPr lang="en-US" dirty="0" smtClean="0"/>
          </a:p>
          <a:p>
            <a:pPr marL="285750" indent="-285750">
              <a:buFont typeface="Arial" panose="020B0604020202020204" pitchFamily="34" charset="0"/>
              <a:buChar char="•"/>
            </a:pPr>
            <a:r>
              <a:rPr lang="en-US" dirty="0" smtClean="0"/>
              <a:t>Siloxane A formulation has slow fuel transport rates, but is still significantly faster than the Ref AFFF</a:t>
            </a:r>
          </a:p>
          <a:p>
            <a:endParaRPr lang="en-US" dirty="0" smtClean="0"/>
          </a:p>
          <a:p>
            <a:pPr marL="285750" indent="-285750">
              <a:buFont typeface="Arial" panose="020B0604020202020204" pitchFamily="34" charset="0"/>
              <a:buChar char="•"/>
            </a:pPr>
            <a:r>
              <a:rPr lang="en-US" dirty="0" smtClean="0"/>
              <a:t>Surfactants in a formulation have slower fuel transport rates than surfactants alone</a:t>
            </a:r>
          </a:p>
          <a:p>
            <a:endParaRPr lang="en-US" dirty="0"/>
          </a:p>
        </p:txBody>
      </p:sp>
      <p:graphicFrame>
        <p:nvGraphicFramePr>
          <p:cNvPr id="11" name="Chart 10"/>
          <p:cNvGraphicFramePr>
            <a:graphicFrameLocks/>
          </p:cNvGraphicFramePr>
          <p:nvPr>
            <p:extLst>
              <p:ext uri="{D42A27DB-BD31-4B8C-83A1-F6EECF244321}">
                <p14:modId xmlns:p14="http://schemas.microsoft.com/office/powerpoint/2010/main" val="2581031111"/>
              </p:ext>
            </p:extLst>
          </p:nvPr>
        </p:nvGraphicFramePr>
        <p:xfrm>
          <a:off x="-1" y="1413242"/>
          <a:ext cx="8042209" cy="261172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141091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NRL_fractal_pattern(10x1).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909"/>
            <a:ext cx="12192000" cy="1219200"/>
          </a:xfrm>
          <a:prstGeom prst="rect">
            <a:avLst/>
          </a:prstGeom>
        </p:spPr>
      </p:pic>
      <p:sp>
        <p:nvSpPr>
          <p:cNvPr id="2" name="Title 1"/>
          <p:cNvSpPr>
            <a:spLocks noGrp="1"/>
          </p:cNvSpPr>
          <p:nvPr>
            <p:ph type="ctrTitle"/>
          </p:nvPr>
        </p:nvSpPr>
        <p:spPr>
          <a:xfrm>
            <a:off x="1720349" y="194042"/>
            <a:ext cx="10263041" cy="409649"/>
          </a:xfrm>
        </p:spPr>
        <p:txBody>
          <a:bodyPr>
            <a:normAutofit fontScale="90000"/>
          </a:bodyPr>
          <a:lstStyle/>
          <a:p>
            <a:pPr algn="l"/>
            <a:r>
              <a:rPr lang="en-US" sz="2000" b="1" dirty="0">
                <a:solidFill>
                  <a:schemeClr val="accent1"/>
                </a:solidFill>
                <a:latin typeface="Arial"/>
                <a:cs typeface="Arial"/>
              </a:rPr>
              <a:t>Evaluating Foam Degradation and Fuel Transport Rates through Novel Surfactant Firefighting Foams for the Purpose of AFFF Perfluorocarbon Replacement</a:t>
            </a:r>
            <a:endParaRPr lang="en-US" sz="1867" b="1" dirty="0">
              <a:solidFill>
                <a:srgbClr val="FBBE08"/>
              </a:solidFill>
              <a:latin typeface="Arial"/>
              <a:cs typeface="Arial"/>
            </a:endParaRPr>
          </a:p>
        </p:txBody>
      </p:sp>
      <p:sp>
        <p:nvSpPr>
          <p:cNvPr id="3" name="Subtitle 2"/>
          <p:cNvSpPr>
            <a:spLocks noGrp="1"/>
          </p:cNvSpPr>
          <p:nvPr>
            <p:ph type="subTitle" idx="1"/>
          </p:nvPr>
        </p:nvSpPr>
        <p:spPr>
          <a:xfrm>
            <a:off x="1720349" y="690487"/>
            <a:ext cx="8534400" cy="474771"/>
          </a:xfrm>
        </p:spPr>
        <p:txBody>
          <a:bodyPr>
            <a:noAutofit/>
          </a:bodyPr>
          <a:lstStyle/>
          <a:p>
            <a:pPr algn="l"/>
            <a:r>
              <a:rPr lang="en-US" sz="1333" dirty="0">
                <a:solidFill>
                  <a:schemeClr val="bg1"/>
                </a:solidFill>
                <a:latin typeface="Arial"/>
                <a:cs typeface="Arial"/>
              </a:rPr>
              <a:t>Katherine Hinnant, Art Snow</a:t>
            </a:r>
            <a:r>
              <a:rPr lang="en-US" sz="1333" dirty="0" smtClean="0">
                <a:solidFill>
                  <a:schemeClr val="bg1"/>
                </a:solidFill>
                <a:latin typeface="Arial"/>
                <a:cs typeface="Arial"/>
              </a:rPr>
              <a:t>, </a:t>
            </a:r>
            <a:r>
              <a:rPr lang="en-US" sz="1333" dirty="0">
                <a:solidFill>
                  <a:schemeClr val="bg1"/>
                </a:solidFill>
                <a:latin typeface="Arial"/>
                <a:cs typeface="Arial"/>
              </a:rPr>
              <a:t>Spencer Giles</a:t>
            </a:r>
            <a:r>
              <a:rPr lang="en-US" sz="1333" dirty="0" smtClean="0">
                <a:solidFill>
                  <a:schemeClr val="bg1"/>
                </a:solidFill>
                <a:latin typeface="Arial"/>
                <a:cs typeface="Arial"/>
              </a:rPr>
              <a:t>, Xiao Zhuang, </a:t>
            </a:r>
            <a:r>
              <a:rPr lang="en-US" sz="1333" dirty="0">
                <a:solidFill>
                  <a:schemeClr val="bg1"/>
                </a:solidFill>
                <a:latin typeface="Arial"/>
                <a:cs typeface="Arial"/>
              </a:rPr>
              <a:t>and Ramagopal Ananth</a:t>
            </a:r>
            <a:br>
              <a:rPr lang="en-US" sz="1333" dirty="0">
                <a:solidFill>
                  <a:schemeClr val="bg1"/>
                </a:solidFill>
                <a:latin typeface="Arial"/>
                <a:cs typeface="Arial"/>
              </a:rPr>
            </a:br>
            <a:r>
              <a:rPr lang="en-US" sz="1333" dirty="0">
                <a:solidFill>
                  <a:schemeClr val="bg1"/>
                </a:solidFill>
                <a:latin typeface="Arial"/>
                <a:cs typeface="Arial"/>
              </a:rPr>
              <a:t>Chemistry Division, U.S. Naval Research Laboratory</a:t>
            </a:r>
          </a:p>
        </p:txBody>
      </p:sp>
      <p:cxnSp>
        <p:nvCxnSpPr>
          <p:cNvPr id="6" name="Straight Connector 5"/>
          <p:cNvCxnSpPr/>
          <p:nvPr/>
        </p:nvCxnSpPr>
        <p:spPr>
          <a:xfrm>
            <a:off x="0" y="1221191"/>
            <a:ext cx="12192000" cy="0"/>
          </a:xfrm>
          <a:prstGeom prst="line">
            <a:avLst/>
          </a:prstGeom>
          <a:ln>
            <a:solidFill>
              <a:srgbClr val="FBBE08"/>
            </a:solidFill>
          </a:ln>
        </p:spPr>
        <p:style>
          <a:lnRef idx="2">
            <a:schemeClr val="accent1"/>
          </a:lnRef>
          <a:fillRef idx="0">
            <a:schemeClr val="accent1"/>
          </a:fillRef>
          <a:effectRef idx="1">
            <a:schemeClr val="accent1"/>
          </a:effectRef>
          <a:fontRef idx="minor">
            <a:schemeClr val="tx1"/>
          </a:fontRef>
        </p:style>
      </p:cxnSp>
      <p:pic>
        <p:nvPicPr>
          <p:cNvPr id="7" name="Picture 6" descr="NRL_logo_Reverse.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7550" y="162773"/>
            <a:ext cx="1368572" cy="914400"/>
          </a:xfrm>
          <a:prstGeom prst="rect">
            <a:avLst/>
          </a:prstGeom>
        </p:spPr>
      </p:pic>
      <p:sp>
        <p:nvSpPr>
          <p:cNvPr id="4" name="TextBox 3"/>
          <p:cNvSpPr txBox="1"/>
          <p:nvPr/>
        </p:nvSpPr>
        <p:spPr>
          <a:xfrm>
            <a:off x="327542" y="1381973"/>
            <a:ext cx="11536916" cy="4647426"/>
          </a:xfrm>
          <a:prstGeom prst="rect">
            <a:avLst/>
          </a:prstGeom>
          <a:noFill/>
        </p:spPr>
        <p:txBody>
          <a:bodyPr wrap="square" rtlCol="0">
            <a:spAutoFit/>
          </a:bodyPr>
          <a:lstStyle/>
          <a:p>
            <a:r>
              <a:rPr lang="en-US" sz="2400" b="1" dirty="0" smtClean="0"/>
              <a:t>Conclusions</a:t>
            </a:r>
          </a:p>
          <a:p>
            <a:pPr marL="342900" indent="-342900">
              <a:buFont typeface="Arial" panose="020B0604020202020204" pitchFamily="34" charset="0"/>
              <a:buChar char="•"/>
            </a:pPr>
            <a:r>
              <a:rPr lang="en-US" sz="2000" dirty="0" smtClean="0"/>
              <a:t>None of the novel surfactants evaluated matched the foam degradation or fuel transport performance of the reference or commercial AFFF</a:t>
            </a:r>
          </a:p>
          <a:p>
            <a:pPr marL="342900" indent="-342900">
              <a:buFont typeface="Arial" panose="020B0604020202020204" pitchFamily="34" charset="0"/>
              <a:buChar char="•"/>
            </a:pPr>
            <a:r>
              <a:rPr lang="en-US" sz="2000" dirty="0" smtClean="0"/>
              <a:t>Surfactant structure significantly affects both degradation and transport for both siloxane and hydrocarbon surfactants</a:t>
            </a:r>
          </a:p>
          <a:p>
            <a:pPr marL="342900" indent="-342900">
              <a:buFont typeface="Arial" panose="020B0604020202020204" pitchFamily="34" charset="0"/>
              <a:buChar char="•"/>
            </a:pPr>
            <a:r>
              <a:rPr lang="en-US" sz="2000" dirty="0" smtClean="0"/>
              <a:t>Expectation would be that NRL’s siloxane formulation extinguishes faster than the other surfactants evaluated</a:t>
            </a:r>
          </a:p>
          <a:p>
            <a:endParaRPr lang="en-US" sz="2400" dirty="0" smtClean="0"/>
          </a:p>
          <a:p>
            <a:endParaRPr lang="en-US" sz="2400" dirty="0" smtClean="0"/>
          </a:p>
          <a:p>
            <a:r>
              <a:rPr lang="en-US" sz="2400" b="1" dirty="0" smtClean="0"/>
              <a:t>Future Research </a:t>
            </a:r>
          </a:p>
          <a:p>
            <a:r>
              <a:rPr lang="en-US" sz="2000" dirty="0" smtClean="0"/>
              <a:t>We aim to make changes in synthesized surfactants to systematically relate surfactant structure to extinction mechanisms. Synthesis will focus on the most promising surfactant found by NRL: Siloxane A. Emphasis will be put on understanding the siloxane structure in order to optimize foam degradation and fuel transport performance, important for rapid fire extinction. </a:t>
            </a:r>
          </a:p>
        </p:txBody>
      </p:sp>
    </p:spTree>
    <p:extLst>
      <p:ext uri="{BB962C8B-B14F-4D97-AF65-F5344CB8AC3E}">
        <p14:creationId xmlns:p14="http://schemas.microsoft.com/office/powerpoint/2010/main" val="39492481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NRL_fractal_pattern(10x1).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909"/>
            <a:ext cx="12192000" cy="1219200"/>
          </a:xfrm>
          <a:prstGeom prst="rect">
            <a:avLst/>
          </a:prstGeom>
        </p:spPr>
      </p:pic>
      <p:sp>
        <p:nvSpPr>
          <p:cNvPr id="2" name="Title 1"/>
          <p:cNvSpPr>
            <a:spLocks noGrp="1"/>
          </p:cNvSpPr>
          <p:nvPr>
            <p:ph type="ctrTitle"/>
          </p:nvPr>
        </p:nvSpPr>
        <p:spPr>
          <a:xfrm>
            <a:off x="1720349" y="194042"/>
            <a:ext cx="10263041" cy="409649"/>
          </a:xfrm>
        </p:spPr>
        <p:txBody>
          <a:bodyPr>
            <a:normAutofit fontScale="90000"/>
          </a:bodyPr>
          <a:lstStyle/>
          <a:p>
            <a:pPr algn="l"/>
            <a:r>
              <a:rPr lang="en-US" sz="2000" b="1" dirty="0">
                <a:solidFill>
                  <a:schemeClr val="accent1"/>
                </a:solidFill>
                <a:latin typeface="Arial"/>
                <a:cs typeface="Arial"/>
              </a:rPr>
              <a:t>Evaluating Foam Degradation and Fuel Transport Rates through Novel Surfactant Firefighting Foams for the Purpose of AFFF Perfluorocarbon Replacement</a:t>
            </a:r>
            <a:endParaRPr lang="en-US" sz="1867" b="1" dirty="0">
              <a:solidFill>
                <a:srgbClr val="FBBE08"/>
              </a:solidFill>
              <a:latin typeface="Arial"/>
              <a:cs typeface="Arial"/>
            </a:endParaRPr>
          </a:p>
        </p:txBody>
      </p:sp>
      <p:sp>
        <p:nvSpPr>
          <p:cNvPr id="3" name="Subtitle 2"/>
          <p:cNvSpPr>
            <a:spLocks noGrp="1"/>
          </p:cNvSpPr>
          <p:nvPr>
            <p:ph type="subTitle" idx="1"/>
          </p:nvPr>
        </p:nvSpPr>
        <p:spPr>
          <a:xfrm>
            <a:off x="1720349" y="690487"/>
            <a:ext cx="8534400" cy="474771"/>
          </a:xfrm>
        </p:spPr>
        <p:txBody>
          <a:bodyPr>
            <a:noAutofit/>
          </a:bodyPr>
          <a:lstStyle/>
          <a:p>
            <a:pPr algn="l"/>
            <a:r>
              <a:rPr lang="en-US" sz="1333" dirty="0">
                <a:solidFill>
                  <a:schemeClr val="bg1"/>
                </a:solidFill>
                <a:latin typeface="Arial"/>
                <a:cs typeface="Arial"/>
              </a:rPr>
              <a:t>Katherine Hinnant, Art Snow</a:t>
            </a:r>
            <a:r>
              <a:rPr lang="en-US" sz="1333" dirty="0" smtClean="0">
                <a:solidFill>
                  <a:schemeClr val="bg1"/>
                </a:solidFill>
                <a:latin typeface="Arial"/>
                <a:cs typeface="Arial"/>
              </a:rPr>
              <a:t>, </a:t>
            </a:r>
            <a:r>
              <a:rPr lang="en-US" sz="1333" dirty="0">
                <a:solidFill>
                  <a:schemeClr val="bg1"/>
                </a:solidFill>
                <a:latin typeface="Arial"/>
                <a:cs typeface="Arial"/>
              </a:rPr>
              <a:t>Spencer Giles</a:t>
            </a:r>
            <a:r>
              <a:rPr lang="en-US" sz="1333" dirty="0" smtClean="0">
                <a:solidFill>
                  <a:schemeClr val="bg1"/>
                </a:solidFill>
                <a:latin typeface="Arial"/>
                <a:cs typeface="Arial"/>
              </a:rPr>
              <a:t>, Xiao Zhuang, </a:t>
            </a:r>
            <a:r>
              <a:rPr lang="en-US" sz="1333" dirty="0">
                <a:solidFill>
                  <a:schemeClr val="bg1"/>
                </a:solidFill>
                <a:latin typeface="Arial"/>
                <a:cs typeface="Arial"/>
              </a:rPr>
              <a:t>and Ramagopal Ananth</a:t>
            </a:r>
            <a:br>
              <a:rPr lang="en-US" sz="1333" dirty="0">
                <a:solidFill>
                  <a:schemeClr val="bg1"/>
                </a:solidFill>
                <a:latin typeface="Arial"/>
                <a:cs typeface="Arial"/>
              </a:rPr>
            </a:br>
            <a:r>
              <a:rPr lang="en-US" sz="1333" dirty="0">
                <a:solidFill>
                  <a:schemeClr val="bg1"/>
                </a:solidFill>
                <a:latin typeface="Arial"/>
                <a:cs typeface="Arial"/>
              </a:rPr>
              <a:t>Chemistry Division, U.S. Naval Research Laboratory</a:t>
            </a:r>
          </a:p>
        </p:txBody>
      </p:sp>
      <p:cxnSp>
        <p:nvCxnSpPr>
          <p:cNvPr id="6" name="Straight Connector 5"/>
          <p:cNvCxnSpPr/>
          <p:nvPr/>
        </p:nvCxnSpPr>
        <p:spPr>
          <a:xfrm>
            <a:off x="0" y="1221191"/>
            <a:ext cx="12192000" cy="0"/>
          </a:xfrm>
          <a:prstGeom prst="line">
            <a:avLst/>
          </a:prstGeom>
          <a:ln>
            <a:solidFill>
              <a:srgbClr val="FBBE08"/>
            </a:solidFill>
          </a:ln>
        </p:spPr>
        <p:style>
          <a:lnRef idx="2">
            <a:schemeClr val="accent1"/>
          </a:lnRef>
          <a:fillRef idx="0">
            <a:schemeClr val="accent1"/>
          </a:fillRef>
          <a:effectRef idx="1">
            <a:schemeClr val="accent1"/>
          </a:effectRef>
          <a:fontRef idx="minor">
            <a:schemeClr val="tx1"/>
          </a:fontRef>
        </p:style>
      </p:cxnSp>
      <p:pic>
        <p:nvPicPr>
          <p:cNvPr id="7" name="Picture 6" descr="NRL_logo_Reverse.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7550" y="162773"/>
            <a:ext cx="1368572" cy="914400"/>
          </a:xfrm>
          <a:prstGeom prst="rect">
            <a:avLst/>
          </a:prstGeom>
        </p:spPr>
      </p:pic>
      <p:sp>
        <p:nvSpPr>
          <p:cNvPr id="4" name="TextBox 3"/>
          <p:cNvSpPr txBox="1"/>
          <p:nvPr/>
        </p:nvSpPr>
        <p:spPr>
          <a:xfrm>
            <a:off x="327542" y="1872020"/>
            <a:ext cx="11536916" cy="4985980"/>
          </a:xfrm>
          <a:prstGeom prst="rect">
            <a:avLst/>
          </a:prstGeom>
          <a:noFill/>
        </p:spPr>
        <p:txBody>
          <a:bodyPr wrap="square" rtlCol="0">
            <a:spAutoFit/>
          </a:bodyPr>
          <a:lstStyle/>
          <a:p>
            <a:pPr algn="ctr"/>
            <a:r>
              <a:rPr lang="en-US" sz="7200" b="1" dirty="0" smtClean="0"/>
              <a:t>Thank you!</a:t>
            </a:r>
          </a:p>
          <a:p>
            <a:pPr algn="ctr"/>
            <a:endParaRPr lang="en-US" sz="7200" b="1" dirty="0" smtClean="0"/>
          </a:p>
          <a:p>
            <a:pPr algn="ctr"/>
            <a:endParaRPr lang="en-US" sz="2400" dirty="0"/>
          </a:p>
          <a:p>
            <a:pPr algn="ctr"/>
            <a:r>
              <a:rPr lang="en-US" dirty="0"/>
              <a:t> This research was funded by the Office of Naval Research (ONR) through a 6.2 research program and the Strategic Environmental Research and Development Program (SERDP) under grant WP2739. We also acknowledge Dr. James Fleming for advising in this research. </a:t>
            </a:r>
            <a:endParaRPr lang="en-US" dirty="0" smtClean="0"/>
          </a:p>
          <a:p>
            <a:pPr algn="ctr"/>
            <a:endParaRPr lang="en-US" dirty="0"/>
          </a:p>
          <a:p>
            <a:pPr algn="ctr"/>
            <a:r>
              <a:rPr lang="en-US" dirty="0" smtClean="0"/>
              <a:t>References:</a:t>
            </a:r>
          </a:p>
          <a:p>
            <a:pPr algn="ctr"/>
            <a:r>
              <a:rPr lang="en-US" sz="1400" dirty="0" smtClean="0"/>
              <a:t>1. K. Hinnant, S. Giles, A. Snow, J. Farley, J. Fleming, R. Ananth, “An Analytically Defined Fire </a:t>
            </a:r>
            <a:r>
              <a:rPr lang="en-US" sz="1400" dirty="0" err="1" smtClean="0"/>
              <a:t>Suppresing</a:t>
            </a:r>
            <a:r>
              <a:rPr lang="en-US" sz="1400" dirty="0" smtClean="0"/>
              <a:t> Foam Formulation for the Evaluation of </a:t>
            </a:r>
            <a:r>
              <a:rPr lang="en-US" sz="1400" dirty="0" err="1" smtClean="0"/>
              <a:t>Fluorosurfactant</a:t>
            </a:r>
            <a:r>
              <a:rPr lang="en-US" sz="1400" dirty="0" smtClean="0"/>
              <a:t> Replacement” Journal of Surfactants and Detergents, Submitted. </a:t>
            </a:r>
          </a:p>
          <a:p>
            <a:pPr algn="ctr"/>
            <a:r>
              <a:rPr lang="en-US" sz="1400" dirty="0" smtClean="0"/>
              <a:t>2. K. Hinnant, M. Conroy, R. Ananth, “Influence of fuel on foam degradation for fluorinated and fluorine-free foams” Colloids and Surfaces A, 522(2017), 1-17.</a:t>
            </a:r>
          </a:p>
          <a:p>
            <a:pPr algn="ctr"/>
            <a:endParaRPr lang="en-US" dirty="0" smtClean="0"/>
          </a:p>
        </p:txBody>
      </p:sp>
    </p:spTree>
    <p:extLst>
      <p:ext uri="{BB962C8B-B14F-4D97-AF65-F5344CB8AC3E}">
        <p14:creationId xmlns:p14="http://schemas.microsoft.com/office/powerpoint/2010/main" val="3917992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NRL_fractal_pattern(10x1).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909"/>
            <a:ext cx="12192000" cy="1219200"/>
          </a:xfrm>
          <a:prstGeom prst="rect">
            <a:avLst/>
          </a:prstGeom>
        </p:spPr>
      </p:pic>
      <p:sp>
        <p:nvSpPr>
          <p:cNvPr id="2" name="Title 1"/>
          <p:cNvSpPr>
            <a:spLocks noGrp="1"/>
          </p:cNvSpPr>
          <p:nvPr>
            <p:ph type="ctrTitle"/>
          </p:nvPr>
        </p:nvSpPr>
        <p:spPr>
          <a:xfrm>
            <a:off x="1720349" y="194042"/>
            <a:ext cx="10263041" cy="409649"/>
          </a:xfrm>
        </p:spPr>
        <p:txBody>
          <a:bodyPr>
            <a:normAutofit fontScale="90000"/>
          </a:bodyPr>
          <a:lstStyle/>
          <a:p>
            <a:pPr algn="l"/>
            <a:r>
              <a:rPr lang="en-US" sz="2000" b="1" dirty="0">
                <a:solidFill>
                  <a:schemeClr val="accent1"/>
                </a:solidFill>
                <a:latin typeface="Arial"/>
                <a:cs typeface="Arial"/>
              </a:rPr>
              <a:t>Evaluating Foam Degradation and Fuel Transport Rates through Novel Surfactant Firefighting Foams for the Purpose of AFFF Perfluorocarbon Replacement</a:t>
            </a:r>
            <a:endParaRPr lang="en-US" sz="1867" b="1" dirty="0">
              <a:solidFill>
                <a:srgbClr val="FBBE08"/>
              </a:solidFill>
              <a:latin typeface="Arial"/>
              <a:cs typeface="Arial"/>
            </a:endParaRPr>
          </a:p>
        </p:txBody>
      </p:sp>
      <p:sp>
        <p:nvSpPr>
          <p:cNvPr id="3" name="Subtitle 2"/>
          <p:cNvSpPr>
            <a:spLocks noGrp="1"/>
          </p:cNvSpPr>
          <p:nvPr>
            <p:ph type="subTitle" idx="1"/>
          </p:nvPr>
        </p:nvSpPr>
        <p:spPr>
          <a:xfrm>
            <a:off x="1720349" y="690487"/>
            <a:ext cx="8534400" cy="474771"/>
          </a:xfrm>
        </p:spPr>
        <p:txBody>
          <a:bodyPr>
            <a:noAutofit/>
          </a:bodyPr>
          <a:lstStyle/>
          <a:p>
            <a:pPr algn="l"/>
            <a:r>
              <a:rPr lang="en-US" sz="1333" dirty="0">
                <a:solidFill>
                  <a:schemeClr val="bg1"/>
                </a:solidFill>
                <a:latin typeface="Arial"/>
                <a:cs typeface="Arial"/>
              </a:rPr>
              <a:t>Katherine Hinnant, Art Snow</a:t>
            </a:r>
            <a:r>
              <a:rPr lang="en-US" sz="1333" dirty="0" smtClean="0">
                <a:solidFill>
                  <a:schemeClr val="bg1"/>
                </a:solidFill>
                <a:latin typeface="Arial"/>
                <a:cs typeface="Arial"/>
              </a:rPr>
              <a:t>, </a:t>
            </a:r>
            <a:r>
              <a:rPr lang="en-US" sz="1333" dirty="0">
                <a:solidFill>
                  <a:schemeClr val="bg1"/>
                </a:solidFill>
                <a:latin typeface="Arial"/>
                <a:cs typeface="Arial"/>
              </a:rPr>
              <a:t>Spencer Giles</a:t>
            </a:r>
            <a:r>
              <a:rPr lang="en-US" sz="1333" dirty="0" smtClean="0">
                <a:solidFill>
                  <a:schemeClr val="bg1"/>
                </a:solidFill>
                <a:latin typeface="Arial"/>
                <a:cs typeface="Arial"/>
              </a:rPr>
              <a:t>, Xiao Zhuang, </a:t>
            </a:r>
            <a:r>
              <a:rPr lang="en-US" sz="1333" dirty="0">
                <a:solidFill>
                  <a:schemeClr val="bg1"/>
                </a:solidFill>
                <a:latin typeface="Arial"/>
                <a:cs typeface="Arial"/>
              </a:rPr>
              <a:t>and Ramagopal Ananth</a:t>
            </a:r>
            <a:br>
              <a:rPr lang="en-US" sz="1333" dirty="0">
                <a:solidFill>
                  <a:schemeClr val="bg1"/>
                </a:solidFill>
                <a:latin typeface="Arial"/>
                <a:cs typeface="Arial"/>
              </a:rPr>
            </a:br>
            <a:r>
              <a:rPr lang="en-US" sz="1333" dirty="0">
                <a:solidFill>
                  <a:schemeClr val="bg1"/>
                </a:solidFill>
                <a:latin typeface="Arial"/>
                <a:cs typeface="Arial"/>
              </a:rPr>
              <a:t>Chemistry Division, U.S. Naval Research Laboratory</a:t>
            </a:r>
          </a:p>
        </p:txBody>
      </p:sp>
      <p:cxnSp>
        <p:nvCxnSpPr>
          <p:cNvPr id="6" name="Straight Connector 5"/>
          <p:cNvCxnSpPr/>
          <p:nvPr/>
        </p:nvCxnSpPr>
        <p:spPr>
          <a:xfrm>
            <a:off x="0" y="1221191"/>
            <a:ext cx="12192000" cy="0"/>
          </a:xfrm>
          <a:prstGeom prst="line">
            <a:avLst/>
          </a:prstGeom>
          <a:ln>
            <a:solidFill>
              <a:srgbClr val="FBBE08"/>
            </a:solidFill>
          </a:ln>
        </p:spPr>
        <p:style>
          <a:lnRef idx="2">
            <a:schemeClr val="accent1"/>
          </a:lnRef>
          <a:fillRef idx="0">
            <a:schemeClr val="accent1"/>
          </a:fillRef>
          <a:effectRef idx="1">
            <a:schemeClr val="accent1"/>
          </a:effectRef>
          <a:fontRef idx="minor">
            <a:schemeClr val="tx1"/>
          </a:fontRef>
        </p:style>
      </p:cxnSp>
      <p:pic>
        <p:nvPicPr>
          <p:cNvPr id="7" name="Picture 6" descr="NRL_logo_Reverse.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7550" y="162773"/>
            <a:ext cx="1368572" cy="914400"/>
          </a:xfrm>
          <a:prstGeom prst="rect">
            <a:avLst/>
          </a:prstGeom>
        </p:spPr>
      </p:pic>
      <p:sp>
        <p:nvSpPr>
          <p:cNvPr id="4" name="TextBox 3"/>
          <p:cNvSpPr txBox="1"/>
          <p:nvPr/>
        </p:nvSpPr>
        <p:spPr>
          <a:xfrm>
            <a:off x="327542" y="3050580"/>
            <a:ext cx="11536916" cy="1477328"/>
          </a:xfrm>
          <a:prstGeom prst="rect">
            <a:avLst/>
          </a:prstGeom>
          <a:noFill/>
        </p:spPr>
        <p:txBody>
          <a:bodyPr wrap="square" rtlCol="0">
            <a:spAutoFit/>
          </a:bodyPr>
          <a:lstStyle/>
          <a:p>
            <a:pPr algn="ctr"/>
            <a:r>
              <a:rPr lang="en-US" sz="7200" b="1" dirty="0" smtClean="0"/>
              <a:t>Supplemental Slides</a:t>
            </a:r>
            <a:endParaRPr lang="en-US" sz="1400" dirty="0" smtClean="0"/>
          </a:p>
          <a:p>
            <a:pPr algn="ctr"/>
            <a:endParaRPr lang="en-US" dirty="0" smtClean="0"/>
          </a:p>
        </p:txBody>
      </p:sp>
    </p:spTree>
    <p:extLst>
      <p:ext uri="{BB962C8B-B14F-4D97-AF65-F5344CB8AC3E}">
        <p14:creationId xmlns:p14="http://schemas.microsoft.com/office/powerpoint/2010/main" val="3725815310"/>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NRL Brand">
      <a:dk1>
        <a:srgbClr val="172A56"/>
      </a:dk1>
      <a:lt1>
        <a:sysClr val="window" lastClr="FFFFFF"/>
      </a:lt1>
      <a:dk2>
        <a:srgbClr val="2F5690"/>
      </a:dk2>
      <a:lt2>
        <a:srgbClr val="EEECE1"/>
      </a:lt2>
      <a:accent1>
        <a:srgbClr val="FBBE08"/>
      </a:accent1>
      <a:accent2>
        <a:srgbClr val="6DAAD0"/>
      </a:accent2>
      <a:accent3>
        <a:srgbClr val="4D4F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2879</TotalTime>
  <Words>1204</Words>
  <Application>Microsoft Office PowerPoint</Application>
  <PresentationFormat>Widescreen</PresentationFormat>
  <Paragraphs>96</Paragraphs>
  <Slides>10</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Calibri</vt:lpstr>
      <vt:lpstr>1_Office Theme</vt:lpstr>
      <vt:lpstr>Evaluating Foam Degradation and Fuel Transport Rates through Novel Surfactant Firefighting Foams for the Purpose of AFFF Perfluorocarbon Replacement</vt:lpstr>
      <vt:lpstr>Evaluating Foam Degradation and Fuel Transport Rates through Novel Surfactant Firefighting Foams for the Purpose of AFFF Perfluorocarbon Replacement</vt:lpstr>
      <vt:lpstr>Evaluating Foam Degradation and Fuel Transport Rates through Novel Surfactant Firefighting Foams for the Purpose of AFFF Perfluorocarbon Replacement</vt:lpstr>
      <vt:lpstr>Evaluating Foam Degradation and Fuel Transport Rates through Novel Surfactant Firefighting Foams for the Purpose of AFFF Perfluorocarbon Replacement</vt:lpstr>
      <vt:lpstr>Evaluating Foam Degradation and Fuel Transport Rates through Novel Surfactant Firefighting Foams for the Purpose of AFFF Perfluorocarbon Replacement</vt:lpstr>
      <vt:lpstr>Evaluating Foam Degradation and Fuel Transport Rates through Novel Surfactant Firefighting Foams for the Purpose of AFFF Perfluorocarbon Replacement</vt:lpstr>
      <vt:lpstr>Evaluating Foam Degradation and Fuel Transport Rates through Novel Surfactant Firefighting Foams for the Purpose of AFFF Perfluorocarbon Replacement</vt:lpstr>
      <vt:lpstr>Evaluating Foam Degradation and Fuel Transport Rates through Novel Surfactant Firefighting Foams for the Purpose of AFFF Perfluorocarbon Replacement</vt:lpstr>
      <vt:lpstr>Evaluating Foam Degradation and Fuel Transport Rates through Novel Surfactant Firefighting Foams for the Purpose of AFFF Perfluorocarbon Replacement</vt:lpstr>
      <vt:lpstr>Evaluating Foam Degradation and Fuel Transport Rates through Novel Surfactant Firefighting Foams for the Purpose of AFFF Perfluorocarbon Replacement</vt:lpstr>
    </vt:vector>
  </TitlesOfParts>
  <Company>U.S. Department of Defense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Evaluating Foam Degradation and Fuel Transport Rates through Novel Surfactant Firefighting Foams for the Purpose of AFFF Perfluorocarbon Replacement</dc:title>
  <dc:creator>Katherine M. Hinnant</dc:creator>
  <cp:lastModifiedBy>Katherine M. Hinnant</cp:lastModifiedBy>
  <cp:revision>83</cp:revision>
  <cp:lastPrinted>2018-03-01T20:54:40Z</cp:lastPrinted>
  <dcterms:created xsi:type="dcterms:W3CDTF">2018-02-06T16:08:35Z</dcterms:created>
  <dcterms:modified xsi:type="dcterms:W3CDTF">2018-03-14T19:57:41Z</dcterms:modified>
</cp:coreProperties>
</file>