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4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7" r:id="rId24"/>
    <p:sldId id="348" r:id="rId25"/>
    <p:sldId id="278" r:id="rId26"/>
    <p:sldId id="279" r:id="rId27"/>
    <p:sldId id="280" r:id="rId28"/>
    <p:sldId id="281" r:id="rId29"/>
    <p:sldId id="290" r:id="rId30"/>
    <p:sldId id="291" r:id="rId31"/>
    <p:sldId id="315" r:id="rId32"/>
    <p:sldId id="292" r:id="rId33"/>
    <p:sldId id="293" r:id="rId34"/>
    <p:sldId id="294" r:id="rId35"/>
    <p:sldId id="304" r:id="rId36"/>
    <p:sldId id="295" r:id="rId37"/>
    <p:sldId id="296" r:id="rId38"/>
    <p:sldId id="297" r:id="rId39"/>
    <p:sldId id="298" r:id="rId40"/>
    <p:sldId id="299" r:id="rId41"/>
    <p:sldId id="300" r:id="rId42"/>
    <p:sldId id="316" r:id="rId43"/>
    <p:sldId id="317" r:id="rId44"/>
    <p:sldId id="302" r:id="rId45"/>
    <p:sldId id="303" r:id="rId46"/>
    <p:sldId id="305" r:id="rId47"/>
    <p:sldId id="306" r:id="rId48"/>
    <p:sldId id="307" r:id="rId49"/>
    <p:sldId id="308" r:id="rId50"/>
    <p:sldId id="318" r:id="rId51"/>
    <p:sldId id="311" r:id="rId52"/>
    <p:sldId id="319" r:id="rId53"/>
    <p:sldId id="32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0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A4E6-8158-0744-BFE9-7D035126305A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6BC5-971F-8B40-B95F-9DD354941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6799-FBAC-2342-A7F8-51F24880E8C6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8863-728C-6346-8116-C23F943C0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717-3206-41E7-826E-A5EA4A9419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2717-3206-41E7-826E-A5EA4A9419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8863-728C-6346-8116-C23F943C06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C126-3609-B84D-AD91-023EF6389B22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60CA-7D83-8542-A7C7-2EA731D2334E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AAC4-CD13-0248-AC46-E43CDECFE687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291D-C5F4-374A-8457-A190608C3325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01F8-E50D-3647-8712-173CB0C5F61D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BC57-3F91-F84F-AAE3-31267E2EA762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A2D-DFE2-B742-811F-18817442DC6E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4CB1-59A5-A640-9F01-B145BA935B3A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684B-347E-0B44-A6A6-DBF65866DBF6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83CD-8B52-194C-9334-83200C5E671C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4345-B61E-094D-80C6-8F075260FD31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49BD-0289-D24E-A5ED-28B3E674449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5A36-32E0-8C4E-87A2-20BF96F10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1500" y="2561511"/>
            <a:ext cx="8001000" cy="24247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Introduction to the Oscilloscope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Professor </a:t>
            </a:r>
            <a:r>
              <a:rPr lang="en-US" dirty="0" err="1" smtClean="0"/>
              <a:t>Ahmadi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ECE 002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8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Oscilloscope: Control Panel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589111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section to the right of the screen contains the controls necessary to adjust how the waveform is displayed on the screen. </a:t>
            </a:r>
          </a:p>
          <a:p>
            <a:r>
              <a:rPr lang="en-US" dirty="0"/>
              <a:t>The controls allow you to alter the sweep time, amplitude, and triggering method. (Note, these topics will be discussed later) </a:t>
            </a:r>
          </a:p>
          <a:p>
            <a:endParaRPr lang="en-US" dirty="0"/>
          </a:p>
        </p:txBody>
      </p:sp>
      <p:pic>
        <p:nvPicPr>
          <p:cNvPr id="5" name="Picture 4" descr="73895D5B-0FD2-4D4C-992F-81F4AF5F87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611" y="2649005"/>
            <a:ext cx="4841214" cy="37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1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Oscilloscope: Input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31736"/>
            <a:ext cx="8001000" cy="2809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we get the voltage into the scope? </a:t>
            </a:r>
          </a:p>
          <a:p>
            <a:r>
              <a:rPr lang="en-US" dirty="0"/>
              <a:t>This area is broken into </a:t>
            </a:r>
            <a:r>
              <a:rPr lang="en-US" dirty="0" smtClean="0"/>
              <a:t>four </a:t>
            </a:r>
            <a:r>
              <a:rPr lang="en-US" dirty="0"/>
              <a:t>parts </a:t>
            </a:r>
            <a:r>
              <a:rPr lang="en-US" dirty="0" smtClean="0"/>
              <a:t>–for channel 1 to 4 respectively</a:t>
            </a:r>
          </a:p>
          <a:p>
            <a:r>
              <a:rPr lang="en-US" dirty="0" smtClean="0"/>
              <a:t>Connect the cable to the number you would like to serve </a:t>
            </a:r>
            <a:r>
              <a:rPr lang="en-US" dirty="0"/>
              <a:t>as the input to the scope: 1, 2, </a:t>
            </a:r>
            <a:r>
              <a:rPr lang="en-US" dirty="0" smtClean="0"/>
              <a:t>3 or 4.</a:t>
            </a:r>
            <a:endParaRPr lang="en-US" dirty="0"/>
          </a:p>
          <a:p>
            <a:r>
              <a:rPr lang="en-US" dirty="0"/>
              <a:t>Why would we want more than 1 channel? </a:t>
            </a:r>
          </a:p>
          <a:p>
            <a:endParaRPr lang="en-US" dirty="0"/>
          </a:p>
        </p:txBody>
      </p:sp>
      <p:pic>
        <p:nvPicPr>
          <p:cNvPr id="4" name="Picture 3" descr="91930F6D-D538-4E82-A6B4-F47AD2DDBA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935" y="4297274"/>
            <a:ext cx="5098582" cy="22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9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Setup...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879904"/>
            <a:ext cx="8001000" cy="1750890"/>
          </a:xfrm>
        </p:spPr>
        <p:txBody>
          <a:bodyPr>
            <a:normAutofit/>
          </a:bodyPr>
          <a:lstStyle/>
          <a:p>
            <a:r>
              <a:rPr lang="en-US" sz="2800" dirty="0"/>
              <a:t>In this section, we will power on the oscilloscope and set it up to display a signal connected to the CH1 input.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032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Simple Signals We Can Measure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1199299"/>
          </a:xfrm>
        </p:spPr>
        <p:txBody>
          <a:bodyPr/>
          <a:lstStyle/>
          <a:p>
            <a:r>
              <a:rPr lang="en-US" dirty="0"/>
              <a:t>Is this signal changing over time? </a:t>
            </a:r>
          </a:p>
        </p:txBody>
      </p:sp>
      <p:pic>
        <p:nvPicPr>
          <p:cNvPr id="4" name="Picture 3" descr="F0A92318-F57D-4DB4-BFC0-2C141AB755D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43" y="2455646"/>
            <a:ext cx="6852851" cy="2701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343" y="5554481"/>
            <a:ext cx="683795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What do we call this type of signal?</a:t>
            </a:r>
          </a:p>
          <a:p>
            <a:r>
              <a:rPr lang="en-US" sz="3200" baseline="30000" dirty="0"/>
              <a:t>If we made a chart at the different time intervals...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75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Turning on the Oscilloscope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00" y="1905000"/>
            <a:ext cx="3964218" cy="44703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Press the POWER button located below the bottom </a:t>
            </a:r>
            <a:r>
              <a:rPr lang="en-US" dirty="0" smtClean="0"/>
              <a:t>left </a:t>
            </a:r>
            <a:r>
              <a:rPr lang="en-US" dirty="0"/>
              <a:t>corner of the Oscilloscope’s screen. </a:t>
            </a:r>
          </a:p>
          <a:p>
            <a:r>
              <a:rPr lang="en-US" dirty="0"/>
              <a:t>Set the Channel Mode to CH1. </a:t>
            </a:r>
          </a:p>
          <a:p>
            <a:r>
              <a:rPr lang="en-US" dirty="0"/>
              <a:t>Set the Trigger </a:t>
            </a:r>
            <a:r>
              <a:rPr lang="en-US" dirty="0" smtClean="0"/>
              <a:t>Mode. </a:t>
            </a:r>
            <a:endParaRPr lang="en-US" dirty="0"/>
          </a:p>
          <a:p>
            <a:r>
              <a:rPr lang="en-US" dirty="0"/>
              <a:t>A green line or dot should appear on the screen. </a:t>
            </a:r>
          </a:p>
          <a:p>
            <a:r>
              <a:rPr lang="en-US" dirty="0"/>
              <a:t>If not, try adjusting the Intensity or Position dials. </a:t>
            </a:r>
          </a:p>
          <a:p>
            <a:endParaRPr lang="en-US" dirty="0"/>
          </a:p>
        </p:txBody>
      </p:sp>
      <p:pic>
        <p:nvPicPr>
          <p:cNvPr id="4" name="Picture 3" descr="94A7478D-DAE2-47AB-9328-8EF28FD25E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339" y="3443854"/>
            <a:ext cx="4871882" cy="31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5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will use three types of connecters in this lab.</a:t>
            </a:r>
          </a:p>
          <a:p>
            <a:pPr lvl="1"/>
            <a:r>
              <a:rPr lang="en-US" dirty="0" smtClean="0"/>
              <a:t>BNC</a:t>
            </a:r>
          </a:p>
          <a:p>
            <a:pPr lvl="1"/>
            <a:r>
              <a:rPr lang="en-US" dirty="0" smtClean="0"/>
              <a:t>Banana</a:t>
            </a:r>
          </a:p>
          <a:p>
            <a:pPr lvl="1"/>
            <a:r>
              <a:rPr lang="en-US" dirty="0" smtClean="0"/>
              <a:t>Mini-Grabber</a:t>
            </a:r>
          </a:p>
        </p:txBody>
      </p:sp>
      <p:pic>
        <p:nvPicPr>
          <p:cNvPr id="5" name="Content Placeholder 4" descr="cables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flipV="1">
            <a:off x="4648200" y="2556211"/>
            <a:ext cx="4038600" cy="261394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2362200" y="3454400"/>
            <a:ext cx="4178300" cy="20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3124200" y="3810000"/>
            <a:ext cx="2362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1828800" y="2895600"/>
            <a:ext cx="28194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Making Your First Connection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905000"/>
            <a:ext cx="7728981" cy="17252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Obtain a BNC cable</a:t>
            </a:r>
            <a:r>
              <a:rPr lang="en-US" dirty="0"/>
              <a:t>, Mini-Grabber attachment and connection them together. </a:t>
            </a:r>
          </a:p>
          <a:p>
            <a:r>
              <a:rPr lang="en-US" dirty="0" smtClean="0"/>
              <a:t>Connect </a:t>
            </a:r>
            <a:r>
              <a:rPr lang="en-US" dirty="0"/>
              <a:t>the free end of the BNC cable to CH1 on the oscilloscope </a:t>
            </a:r>
          </a:p>
          <a:p>
            <a:endParaRPr lang="en-US" dirty="0"/>
          </a:p>
        </p:txBody>
      </p:sp>
      <p:pic>
        <p:nvPicPr>
          <p:cNvPr id="5" name="Picture 4" descr="D471DDB9-A035-4D4D-BDC2-3E92AAE4F0D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967" y="3745684"/>
            <a:ext cx="6769100" cy="25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6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 Division Dial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264426" cy="46499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Find the Time/</a:t>
            </a:r>
            <a:r>
              <a:rPr lang="en-US" dirty="0" err="1"/>
              <a:t>Div</a:t>
            </a:r>
            <a:r>
              <a:rPr lang="en-US" dirty="0"/>
              <a:t> dial on the oscilloscope. This dial controls the amount of time per centimeter division. </a:t>
            </a:r>
          </a:p>
          <a:p>
            <a:r>
              <a:rPr lang="en-US" dirty="0"/>
              <a:t>Adjust to dial to 2 milliseconds per centimeter. </a:t>
            </a:r>
          </a:p>
          <a:p>
            <a:endParaRPr lang="en-US" dirty="0"/>
          </a:p>
        </p:txBody>
      </p:sp>
      <p:pic>
        <p:nvPicPr>
          <p:cNvPr id="4" name="Picture 3" descr="5AFBF2C0-97DD-42E8-B310-FB3AC2E85A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926" y="2302658"/>
            <a:ext cx="5049217" cy="28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1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the Position dial </a:t>
            </a:r>
            <a:r>
              <a:rPr lang="en-US" dirty="0"/>
              <a:t>for Channel 1 to center the horizontal line. </a:t>
            </a:r>
          </a:p>
          <a:p>
            <a:endParaRPr lang="en-US" dirty="0"/>
          </a:p>
        </p:txBody>
      </p:sp>
      <p:pic>
        <p:nvPicPr>
          <p:cNvPr id="4" name="Picture 3" descr="2F00FF78-F40D-4322-9D8D-FCC8183AA4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402" y="3150988"/>
            <a:ext cx="60706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5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the Display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3982860" cy="42522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the display is difficult or out of focus, </a:t>
            </a:r>
            <a:r>
              <a:rPr lang="en-US" dirty="0" smtClean="0"/>
              <a:t>you can press the DISPLAY button to adjust the intensity and focus. </a:t>
            </a:r>
            <a:endParaRPr lang="en-US" dirty="0"/>
          </a:p>
          <a:p>
            <a:r>
              <a:rPr lang="en-US" dirty="0" smtClean="0"/>
              <a:t>The INTENSITY </a:t>
            </a:r>
            <a:r>
              <a:rPr lang="en-US" dirty="0"/>
              <a:t>controls the brightness of the line. </a:t>
            </a:r>
          </a:p>
          <a:p>
            <a:r>
              <a:rPr lang="en-US" dirty="0"/>
              <a:t>The FOCUS dial controls the sharpness of the line. </a:t>
            </a:r>
          </a:p>
          <a:p>
            <a:r>
              <a:rPr lang="en-US" dirty="0"/>
              <a:t>Take a moment to adjust each one and notice the difference. </a:t>
            </a:r>
          </a:p>
          <a:p>
            <a:endParaRPr lang="en-US" dirty="0"/>
          </a:p>
        </p:txBody>
      </p:sp>
      <p:pic>
        <p:nvPicPr>
          <p:cNvPr id="4" name="Picture 3" descr="51890F35-DD24-40A3-BEF1-117138D5698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2859" y="2382732"/>
            <a:ext cx="5008741" cy="30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5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Safety Review </a:t>
            </a:r>
          </a:p>
          <a:p>
            <a:r>
              <a:rPr lang="en-US" dirty="0" smtClean="0"/>
              <a:t>Electrical </a:t>
            </a:r>
            <a:r>
              <a:rPr lang="en-US" dirty="0"/>
              <a:t>Signals – Quick Overview </a:t>
            </a:r>
          </a:p>
          <a:p>
            <a:r>
              <a:rPr lang="en-US" dirty="0" smtClean="0"/>
              <a:t>Explain </a:t>
            </a:r>
            <a:r>
              <a:rPr lang="en-US" dirty="0"/>
              <a:t>Common Lab Equipment</a:t>
            </a:r>
            <a:br>
              <a:rPr lang="en-US" dirty="0"/>
            </a:br>
            <a:r>
              <a:rPr lang="en-US" dirty="0"/>
              <a:t>– Oscilloscope, Function Generator, etc. </a:t>
            </a:r>
          </a:p>
          <a:p>
            <a:r>
              <a:rPr lang="en-US" dirty="0" smtClean="0"/>
              <a:t>Learn </a:t>
            </a:r>
            <a:r>
              <a:rPr lang="en-US" dirty="0"/>
              <a:t>how to use an Oscilloscope to:</a:t>
            </a:r>
            <a:br>
              <a:rPr lang="en-US" dirty="0"/>
            </a:br>
            <a:r>
              <a:rPr lang="en-US" dirty="0"/>
              <a:t>– Measure D.C. (Direct Current) Voltage</a:t>
            </a:r>
            <a:br>
              <a:rPr lang="en-US" dirty="0"/>
            </a:br>
            <a:r>
              <a:rPr lang="en-US" dirty="0"/>
              <a:t>– Measure A.C. (Alternating Current) Voltage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8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this point...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channel mode should be set to 1. </a:t>
            </a:r>
          </a:p>
          <a:p>
            <a:r>
              <a:rPr lang="en-US" dirty="0"/>
              <a:t>The TIME/DIV should be set to 2mS per centimeter. </a:t>
            </a:r>
          </a:p>
          <a:p>
            <a:r>
              <a:rPr lang="en-US" dirty="0"/>
              <a:t>A BNC cable should be connected to the channel 1 input. The other end should have a free Mini-Grabber connection. </a:t>
            </a:r>
          </a:p>
          <a:p>
            <a:r>
              <a:rPr lang="en-US" dirty="0" smtClean="0"/>
              <a:t>The </a:t>
            </a:r>
            <a:r>
              <a:rPr lang="en-US" dirty="0"/>
              <a:t>Oscilloscope should be ON. </a:t>
            </a:r>
          </a:p>
          <a:p>
            <a:r>
              <a:rPr lang="en-US" dirty="0"/>
              <a:t>The intensity and focus should be adjusted so the line is clear to see. </a:t>
            </a:r>
          </a:p>
          <a:p>
            <a:r>
              <a:rPr lang="en-US" dirty="0"/>
              <a:t>The channel 1 position dial should be adjusted so that the green line is centered on the screen.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a DC signal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790111"/>
            <a:ext cx="8001000" cy="1712407"/>
          </a:xfrm>
        </p:spPr>
        <p:txBody>
          <a:bodyPr/>
          <a:lstStyle/>
          <a:p>
            <a:r>
              <a:rPr lang="en-US" sz="2800" dirty="0"/>
              <a:t>In this section, we will use an external DC POWER SUPPLY to create a DC signal to measure with the oscilloscope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1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Measuring a Direct Current Voltage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4047006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Set the VOLTS/DIV to 1 by adjusting the </a:t>
            </a:r>
            <a:r>
              <a:rPr lang="en-US" dirty="0" smtClean="0"/>
              <a:t>yellow dial corresponding to channel 1 . </a:t>
            </a:r>
            <a:endParaRPr lang="en-US" dirty="0"/>
          </a:p>
          <a:p>
            <a:r>
              <a:rPr lang="en-US" dirty="0" smtClean="0"/>
              <a:t>When you turn right the VOLTS/DIV increases.</a:t>
            </a:r>
          </a:p>
          <a:p>
            <a:r>
              <a:rPr lang="en-US" dirty="0" smtClean="0"/>
              <a:t>When you turn left the VOLTS?DIV decreases.</a:t>
            </a:r>
          </a:p>
          <a:p>
            <a:endParaRPr lang="en-US" dirty="0"/>
          </a:p>
        </p:txBody>
      </p:sp>
      <p:pic>
        <p:nvPicPr>
          <p:cNvPr id="4" name="Picture 3" descr="A079182D-5D68-4B6E-BC3F-30FE5D4A3DD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587036"/>
            <a:ext cx="36195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1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DC </a:t>
            </a:r>
            <a:r>
              <a:rPr lang="en-US" smtClean="0"/>
              <a:t>Power Supply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DC Power supply is capable of generating voltages from </a:t>
            </a:r>
            <a:r>
              <a:rPr lang="en-US" dirty="0" smtClean="0">
                <a:solidFill>
                  <a:srgbClr val="FF0000"/>
                </a:solidFill>
              </a:rPr>
              <a:t>-25V to 25V.</a:t>
            </a:r>
          </a:p>
          <a:p>
            <a:r>
              <a:rPr lang="en-US" dirty="0" smtClean="0"/>
              <a:t>For this lab, we will be using the 6V supply terminals.</a:t>
            </a:r>
          </a:p>
          <a:p>
            <a:r>
              <a:rPr lang="en-US" dirty="0" smtClean="0"/>
              <a:t>First, press the </a:t>
            </a:r>
            <a:r>
              <a:rPr lang="en-US" dirty="0" smtClean="0">
                <a:solidFill>
                  <a:srgbClr val="FF0000"/>
                </a:solidFill>
              </a:rPr>
              <a:t>Power Button </a:t>
            </a:r>
            <a:r>
              <a:rPr lang="en-US" dirty="0" smtClean="0"/>
              <a:t>to turn it on.</a:t>
            </a:r>
            <a:endParaRPr lang="en-US" dirty="0"/>
          </a:p>
        </p:txBody>
      </p:sp>
      <p:pic>
        <p:nvPicPr>
          <p:cNvPr id="5" name="Content Placeholder 4" descr="PowerSupply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490642"/>
            <a:ext cx="4038600" cy="2745079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411480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4114800"/>
            <a:ext cx="2755900" cy="50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3810000" y="4648200"/>
            <a:ext cx="1219200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DC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Press </a:t>
            </a:r>
            <a:r>
              <a:rPr lang="en-US" dirty="0" smtClean="0">
                <a:solidFill>
                  <a:srgbClr val="FF0000"/>
                </a:solidFill>
              </a:rPr>
              <a:t>Output On/Off </a:t>
            </a:r>
            <a:r>
              <a:rPr lang="en-US" dirty="0" smtClean="0"/>
              <a:t>once to turn on the output.</a:t>
            </a:r>
          </a:p>
          <a:p>
            <a:r>
              <a:rPr lang="en-US" dirty="0" smtClean="0"/>
              <a:t>Press the </a:t>
            </a:r>
            <a:r>
              <a:rPr lang="en-US" dirty="0" smtClean="0">
                <a:solidFill>
                  <a:srgbClr val="FF0000"/>
                </a:solidFill>
              </a:rPr>
              <a:t>+6V </a:t>
            </a:r>
            <a:r>
              <a:rPr lang="en-US" dirty="0" smtClean="0"/>
              <a:t>button to tell the power supply that we want to alter the output from the 6V terminals.</a:t>
            </a:r>
          </a:p>
          <a:p>
            <a:r>
              <a:rPr lang="en-US" dirty="0" smtClean="0"/>
              <a:t>Once done, your screen should look the same as it does on this slide.</a:t>
            </a:r>
            <a:endParaRPr lang="en-US" dirty="0"/>
          </a:p>
        </p:txBody>
      </p:sp>
      <p:pic>
        <p:nvPicPr>
          <p:cNvPr id="5" name="Content Placeholder 4" descr="PSStartUp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>
            <a:off x="3962400" y="2133600"/>
            <a:ext cx="3810000" cy="2667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3962400" y="3505200"/>
            <a:ext cx="1066800" cy="685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DC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dial on the right hand side is used to increase and decrease the output value.</a:t>
            </a:r>
          </a:p>
          <a:p>
            <a:r>
              <a:rPr lang="en-US" dirty="0" smtClean="0"/>
              <a:t>The arrows under the dial are used to determine which digit is affected by the dial.</a:t>
            </a:r>
            <a:endParaRPr lang="en-US" dirty="0"/>
          </a:p>
        </p:txBody>
      </p:sp>
      <p:pic>
        <p:nvPicPr>
          <p:cNvPr id="7" name="Content Placeholder 6" descr="PSDia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364756" y="1600200"/>
            <a:ext cx="2605487" cy="452596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886200" y="2514600"/>
            <a:ext cx="18288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4191000" y="3657600"/>
            <a:ext cx="2590800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4191000" y="3657600"/>
            <a:ext cx="1676400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DC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Press the left arrow until the digit to the left of the decimal point is blinking.</a:t>
            </a:r>
          </a:p>
          <a:p>
            <a:r>
              <a:rPr lang="en-US" dirty="0" smtClean="0"/>
              <a:t>Use the dial to increase the display value to </a:t>
            </a:r>
            <a:r>
              <a:rPr lang="en-US" dirty="0" smtClean="0">
                <a:solidFill>
                  <a:srgbClr val="FF0000"/>
                </a:solidFill>
              </a:rPr>
              <a:t>3 volts</a:t>
            </a:r>
            <a:r>
              <a:rPr lang="en-US" dirty="0" smtClean="0"/>
              <a:t> as shown.</a:t>
            </a:r>
          </a:p>
          <a:p>
            <a:r>
              <a:rPr lang="en-US" dirty="0" smtClean="0"/>
              <a:t>Note: You can safely ignore the value of the right most digit for this experiment.</a:t>
            </a:r>
            <a:endParaRPr lang="en-US" dirty="0"/>
          </a:p>
        </p:txBody>
      </p:sp>
      <p:pic>
        <p:nvPicPr>
          <p:cNvPr id="7" name="Content Placeholder 6" descr="PSSetup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447213"/>
            <a:ext cx="4038600" cy="2831937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24107" y="2785706"/>
            <a:ext cx="6769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800882"/>
            <a:ext cx="190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is the digit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 want to adjust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357310" y="3013909"/>
            <a:ext cx="113498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73163" y="1523882"/>
            <a:ext cx="196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Press this arrow to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Select the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desired digit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7466" y="5279150"/>
            <a:ext cx="234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Rotate this dial to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alter the output value.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7114422" y="4240172"/>
            <a:ext cx="1696956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Now it is time to connect the DC Power Supply to the Oscilloscope.</a:t>
            </a:r>
          </a:p>
          <a:p>
            <a:r>
              <a:rPr lang="en-US" dirty="0" smtClean="0"/>
              <a:t>Locate Mini-Grabber connectors on the other end of the cable that was previously attached to the Oscilloscope.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Attach the connecters to the DC Power Supply as shown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Note: You may need to partially unscrew the terminal knobs before connecting the Mini-Grabbers.</a:t>
            </a:r>
            <a:endParaRPr lang="en-US" dirty="0"/>
          </a:p>
        </p:txBody>
      </p:sp>
      <p:pic>
        <p:nvPicPr>
          <p:cNvPr id="5" name="Content Placeholder 4" descr="DSC001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the DC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connected, the line on the Oscilloscope display will move up three divisions.</a:t>
            </a:r>
          </a:p>
          <a:p>
            <a:r>
              <a:rPr lang="en-US" dirty="0" smtClean="0"/>
              <a:t>At 1Volt/Division, this equals 3 Volts.</a:t>
            </a:r>
          </a:p>
          <a:p>
            <a:r>
              <a:rPr lang="en-US" dirty="0" smtClean="0"/>
              <a:t>Adjust the DC Power Supply output and the Volts/Division dial and observe the changes.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247606" y="3429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Content Placeholder 7" descr="IMG_09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362994"/>
            <a:ext cx="4038600" cy="3048000"/>
          </a:xfrm>
        </p:spPr>
      </p:pic>
      <p:cxnSp>
        <p:nvCxnSpPr>
          <p:cNvPr id="13" name="Straight Arrow Connector 12"/>
          <p:cNvCxnSpPr/>
          <p:nvPr/>
        </p:nvCxnSpPr>
        <p:spPr>
          <a:xfrm flipV="1">
            <a:off x="6934200" y="2972594"/>
            <a:ext cx="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Observations at This Point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Volts/Division Dial </a:t>
            </a:r>
          </a:p>
          <a:p>
            <a:pPr lvl="1"/>
            <a:r>
              <a:rPr lang="en-US" dirty="0" smtClean="0"/>
              <a:t>It does not change the voltage.</a:t>
            </a:r>
          </a:p>
          <a:p>
            <a:pPr lvl="1"/>
            <a:r>
              <a:rPr lang="en-US" dirty="0" smtClean="0"/>
              <a:t>It is a sensitivity dial that allows us to measure a wide range of voltages by indicating how many volts are represented by each division.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Lab Safety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Food or Drinks </a:t>
            </a:r>
          </a:p>
          <a:p>
            <a:r>
              <a:rPr lang="en-US" dirty="0" smtClean="0"/>
              <a:t>Use </a:t>
            </a:r>
            <a:r>
              <a:rPr lang="en-US" dirty="0"/>
              <a:t>Common Sense </a:t>
            </a:r>
          </a:p>
          <a:p>
            <a:r>
              <a:rPr lang="en-US" dirty="0" smtClean="0"/>
              <a:t>In </a:t>
            </a:r>
            <a:r>
              <a:rPr lang="en-US" dirty="0"/>
              <a:t>Case of Emergency</a:t>
            </a:r>
            <a:br>
              <a:rPr lang="en-US" dirty="0"/>
            </a:br>
            <a:r>
              <a:rPr lang="en-US" dirty="0"/>
              <a:t>– If electrical, turn off the main circuit breaker – Call UDP at 4-6111</a:t>
            </a:r>
            <a:br>
              <a:rPr lang="en-US" dirty="0"/>
            </a:br>
            <a:r>
              <a:rPr lang="en-US" dirty="0"/>
              <a:t>– Notify the staff in Room 304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3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 the DC Measurements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ahead and…</a:t>
            </a:r>
          </a:p>
          <a:p>
            <a:pPr lvl="1"/>
            <a:r>
              <a:rPr lang="en-US" dirty="0" smtClean="0"/>
              <a:t>Turn off the DC Power Supply</a:t>
            </a:r>
          </a:p>
          <a:p>
            <a:pPr lvl="1"/>
            <a:r>
              <a:rPr lang="en-US" dirty="0" smtClean="0"/>
              <a:t>Disconnect the Mini-Grabbers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Measuring an AC signal</a:t>
            </a:r>
          </a:p>
        </p:txBody>
      </p:sp>
      <p:sp>
        <p:nvSpPr>
          <p:cNvPr id="72709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>
                <a:solidFill>
                  <a:schemeClr val="tx1"/>
                </a:solidFill>
              </a:rPr>
              <a:t>In this section, we will use the built-in FUNCTION GENERATOR to create an AC signal to measure with the oscilloscope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a Time Varying (A.C.)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look at the function generator.</a:t>
            </a:r>
          </a:p>
          <a:p>
            <a:r>
              <a:rPr lang="en-US" dirty="0" smtClean="0"/>
              <a:t>This device produces a voltage that varies over time.</a:t>
            </a:r>
          </a:p>
          <a:p>
            <a:r>
              <a:rPr lang="en-US" dirty="0" smtClean="0"/>
              <a:t>In the upcoming slides we will exam each of the controls that allow us to shape the output.</a:t>
            </a:r>
          </a:p>
        </p:txBody>
      </p:sp>
      <p:pic>
        <p:nvPicPr>
          <p:cNvPr id="19" name="Content Placeholder 18" descr="IMG_08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819400"/>
            <a:ext cx="4038600" cy="2253456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Generator Controls: Wave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important part of a function generator is the shape of the wave it creates.</a:t>
            </a:r>
          </a:p>
          <a:p>
            <a:r>
              <a:rPr lang="en-US" dirty="0" smtClean="0"/>
              <a:t>This function generator can produce a</a:t>
            </a:r>
          </a:p>
          <a:p>
            <a:pPr lvl="1"/>
            <a:r>
              <a:rPr lang="en-US" dirty="0" smtClean="0"/>
              <a:t>Square Wave</a:t>
            </a:r>
          </a:p>
          <a:p>
            <a:pPr lvl="1"/>
            <a:r>
              <a:rPr lang="en-US" dirty="0" smtClean="0"/>
              <a:t>Triangle Wave</a:t>
            </a:r>
          </a:p>
          <a:p>
            <a:pPr lvl="1"/>
            <a:r>
              <a:rPr lang="en-US" dirty="0" smtClean="0"/>
              <a:t>Sine Wave</a:t>
            </a:r>
          </a:p>
          <a:p>
            <a:pPr lvl="1"/>
            <a:r>
              <a:rPr lang="en-US" dirty="0" smtClean="0"/>
              <a:t>Pulse Wave</a:t>
            </a:r>
          </a:p>
          <a:p>
            <a:pPr lvl="1"/>
            <a:r>
              <a:rPr lang="en-US" dirty="0" smtClean="0"/>
              <a:t>Arbitrary Wave</a:t>
            </a:r>
          </a:p>
          <a:p>
            <a:r>
              <a:rPr lang="en-US" dirty="0" smtClean="0"/>
              <a:t>Under </a:t>
            </a:r>
            <a:r>
              <a:rPr lang="en-US" dirty="0" smtClean="0">
                <a:solidFill>
                  <a:srgbClr val="FF0000"/>
                </a:solidFill>
              </a:rPr>
              <a:t>Function,</a:t>
            </a:r>
            <a:r>
              <a:rPr lang="en-US" dirty="0" smtClean="0"/>
              <a:t> push the </a:t>
            </a:r>
            <a:r>
              <a:rPr lang="en-US" dirty="0" smtClean="0">
                <a:solidFill>
                  <a:srgbClr val="FF0000"/>
                </a:solidFill>
              </a:rPr>
              <a:t>Sine</a:t>
            </a:r>
            <a:r>
              <a:rPr lang="en-US" dirty="0" smtClean="0"/>
              <a:t> button to set the output as a </a:t>
            </a:r>
            <a:r>
              <a:rPr lang="en-US" dirty="0" smtClean="0">
                <a:solidFill>
                  <a:srgbClr val="FF0000"/>
                </a:solidFill>
              </a:rPr>
              <a:t>sine wave</a:t>
            </a:r>
            <a:r>
              <a:rPr lang="en-US" dirty="0" smtClean="0"/>
              <a:t>. The button should light up green.</a:t>
            </a:r>
          </a:p>
          <a:p>
            <a:r>
              <a:rPr lang="en-US" dirty="0" smtClean="0"/>
              <a:t>(Note: The Oscilloscope must be on in order to change the this option.) 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pic>
        <p:nvPicPr>
          <p:cNvPr id="14" name="Content Placeholder 13" descr="IMG_08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2036" y="1856997"/>
            <a:ext cx="4226969" cy="3705603"/>
          </a:xfrm>
        </p:spPr>
      </p:pic>
      <p:cxnSp>
        <p:nvCxnSpPr>
          <p:cNvPr id="28" name="Curved Connector 27"/>
          <p:cNvCxnSpPr/>
          <p:nvPr/>
        </p:nvCxnSpPr>
        <p:spPr>
          <a:xfrm rot="5400000" flipH="1" flipV="1">
            <a:off x="3733800" y="2895600"/>
            <a:ext cx="1981200" cy="1066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Generator Controls: Frequency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generator allows you to change the frequency (Cycles per Second) of the output wave.</a:t>
            </a:r>
          </a:p>
          <a:p>
            <a:r>
              <a:rPr lang="en-US" dirty="0" smtClean="0"/>
              <a:t>First, press the </a:t>
            </a:r>
            <a:r>
              <a:rPr lang="en-US" dirty="0" smtClean="0">
                <a:solidFill>
                  <a:srgbClr val="FF0000"/>
                </a:solidFill>
              </a:rPr>
              <a:t>Frequency/Period </a:t>
            </a:r>
            <a:r>
              <a:rPr lang="en-US" dirty="0" smtClean="0"/>
              <a:t>button. The frequency selection should now be highlighted on the display.</a:t>
            </a:r>
          </a:p>
          <a:p>
            <a:r>
              <a:rPr lang="en-US" dirty="0" smtClean="0"/>
              <a:t>Then, turn the </a:t>
            </a:r>
            <a:r>
              <a:rPr lang="en-US" dirty="0" smtClean="0">
                <a:solidFill>
                  <a:srgbClr val="FF0000"/>
                </a:solidFill>
              </a:rPr>
              <a:t>dial </a:t>
            </a:r>
            <a:r>
              <a:rPr lang="en-US" dirty="0" smtClean="0"/>
              <a:t>until it reaches 1 kHz. Use the arrows for digit control.</a:t>
            </a:r>
          </a:p>
          <a:p>
            <a:r>
              <a:rPr lang="en-US" dirty="0" smtClean="0"/>
              <a:t>Turning the dial clockwise (CW) will increase the output frequency and counter-clockwise (CCW) will decrease it.</a:t>
            </a:r>
          </a:p>
          <a:p>
            <a:r>
              <a:rPr lang="en-US" dirty="0" smtClean="0"/>
              <a:t>Press the 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button to output the signal.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6470255" y="3930251"/>
            <a:ext cx="266699" cy="799"/>
          </a:xfrm>
          <a:prstGeom prst="line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Content Placeholder 19" descr="IMG_08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038600" cy="1981200"/>
          </a:xfrm>
        </p:spPr>
      </p:pic>
      <p:cxnSp>
        <p:nvCxnSpPr>
          <p:cNvPr id="35" name="Curved Connector 34"/>
          <p:cNvCxnSpPr/>
          <p:nvPr/>
        </p:nvCxnSpPr>
        <p:spPr>
          <a:xfrm flipV="1">
            <a:off x="1828800" y="2819402"/>
            <a:ext cx="6477000" cy="1244598"/>
          </a:xfrm>
          <a:prstGeom prst="curvedConnector3">
            <a:avLst>
              <a:gd name="adj1" fmla="val 109558"/>
            </a:avLst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4343400" y="2514600"/>
            <a:ext cx="29718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flipV="1">
            <a:off x="2209800" y="4038600"/>
            <a:ext cx="4800600" cy="1600200"/>
          </a:xfrm>
          <a:prstGeom prst="curvedConnector3">
            <a:avLst>
              <a:gd name="adj1" fmla="val 116468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639" y="2165230"/>
            <a:ext cx="3983692" cy="29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65230"/>
            <a:ext cx="3783974" cy="29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343401" y="3200400"/>
            <a:ext cx="609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Generator Controls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5562600"/>
            <a:ext cx="579959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 only can we change the </a:t>
            </a:r>
            <a:r>
              <a:rPr lang="en-US" dirty="0" smtClean="0">
                <a:solidFill>
                  <a:srgbClr val="FF0000"/>
                </a:solidFill>
              </a:rPr>
              <a:t>shape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frequency </a:t>
            </a:r>
            <a:r>
              <a:rPr lang="en-US" dirty="0" smtClean="0"/>
              <a:t>of a wave,</a:t>
            </a:r>
          </a:p>
          <a:p>
            <a:r>
              <a:rPr lang="en-US" dirty="0" smtClean="0"/>
              <a:t> but we can also change the </a:t>
            </a:r>
            <a:r>
              <a:rPr lang="en-US" dirty="0" smtClean="0">
                <a:solidFill>
                  <a:srgbClr val="FF0000"/>
                </a:solidFill>
              </a:rPr>
              <a:t>amplitude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67344" y="3351212"/>
            <a:ext cx="1358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67344" y="4038600"/>
            <a:ext cx="1358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3352800"/>
            <a:ext cx="0" cy="684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8312" y="2554069"/>
            <a:ext cx="140408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Volts </a:t>
            </a:r>
          </a:p>
          <a:p>
            <a:pPr algn="ctr"/>
            <a:r>
              <a:rPr lang="en-US" dirty="0" smtClean="0"/>
              <a:t>Peak-to-Peak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3351212"/>
            <a:ext cx="1358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3732212"/>
            <a:ext cx="1358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71600" y="3351212"/>
            <a:ext cx="0" cy="3906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4040188"/>
            <a:ext cx="116457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Volt </a:t>
            </a:r>
          </a:p>
          <a:p>
            <a:pPr algn="ctr"/>
            <a:r>
              <a:rPr lang="en-US" dirty="0" smtClean="0"/>
              <a:t>Amplitude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239000" y="2894012"/>
            <a:ext cx="1358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39000" y="4418012"/>
            <a:ext cx="13589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87494" y="2895600"/>
            <a:ext cx="0" cy="152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85450" y="2165230"/>
            <a:ext cx="140408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Volts </a:t>
            </a:r>
          </a:p>
          <a:p>
            <a:pPr algn="ctr"/>
            <a:r>
              <a:rPr lang="en-US" dirty="0" smtClean="0"/>
              <a:t>Peak-to-Peak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562600" y="2895600"/>
            <a:ext cx="1028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4189" y="3657600"/>
            <a:ext cx="1027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094411" y="2895600"/>
            <a:ext cx="1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13711" y="3810000"/>
            <a:ext cx="116457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2.5 Volt </a:t>
            </a:r>
          </a:p>
          <a:p>
            <a:pPr algn="ctr"/>
            <a:r>
              <a:rPr lang="en-US" dirty="0" smtClean="0"/>
              <a:t>Amplitude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MG_08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Generator Controls: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Just like for controlling frequency, press the </a:t>
            </a:r>
            <a:r>
              <a:rPr lang="en-US" dirty="0" smtClean="0">
                <a:solidFill>
                  <a:srgbClr val="FF0000"/>
                </a:solidFill>
              </a:rPr>
              <a:t>Amplitude</a:t>
            </a:r>
            <a:r>
              <a:rPr lang="en-US" dirty="0" smtClean="0"/>
              <a:t> button until it lights green.</a:t>
            </a:r>
          </a:p>
          <a:p>
            <a:pPr lvl="1"/>
            <a:r>
              <a:rPr lang="en-US" dirty="0" smtClean="0"/>
              <a:t>The Amplitude selection should now be highlighted on the display.</a:t>
            </a:r>
          </a:p>
          <a:p>
            <a:pPr lvl="1"/>
            <a:r>
              <a:rPr lang="en-US" dirty="0" smtClean="0"/>
              <a:t>Turn the dial as previously, CW to increase and CCW to decrease.</a:t>
            </a:r>
          </a:p>
          <a:p>
            <a:pPr lvl="1"/>
            <a:r>
              <a:rPr lang="en-US" dirty="0" smtClean="0"/>
              <a:t>The same applies for the 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 button.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53159" y="4190998"/>
            <a:ext cx="108613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DC-Offset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0870" y="1794708"/>
            <a:ext cx="116457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Amplitude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Curved Connector 19"/>
          <p:cNvCxnSpPr>
            <a:stCxn id="18" idx="2"/>
          </p:cNvCxnSpPr>
          <p:nvPr/>
        </p:nvCxnSpPr>
        <p:spPr>
          <a:xfrm rot="5400000">
            <a:off x="6597358" y="2315999"/>
            <a:ext cx="807760" cy="5038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4" idx="0"/>
          </p:cNvCxnSpPr>
          <p:nvPr/>
        </p:nvCxnSpPr>
        <p:spPr>
          <a:xfrm rot="16200000" flipV="1">
            <a:off x="7000958" y="3395732"/>
            <a:ext cx="761998" cy="82853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TA ECE 2110\New Scope Photos\IMG_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74726"/>
            <a:ext cx="4038600" cy="2081624"/>
          </a:xfrm>
          <a:prstGeom prst="rect">
            <a:avLst/>
          </a:prstGeom>
          <a:noFill/>
        </p:spPr>
      </p:pic>
      <p:pic>
        <p:nvPicPr>
          <p:cNvPr id="12" name="Content Placeholder 11" descr="IMG_08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785144"/>
            <a:ext cx="4038600" cy="24058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 the Function Generator’s Output.</a:t>
            </a:r>
          </a:p>
          <a:p>
            <a:r>
              <a:rPr lang="en-US" dirty="0" smtClean="0"/>
              <a:t>Using a B.N.C. Cable, Connect the Function Generator’s Output to the CH1 Input.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810000" y="2398006"/>
            <a:ext cx="2971800" cy="12595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3048000" y="4191000"/>
            <a:ext cx="3886200" cy="19351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562" y="1792385"/>
            <a:ext cx="27736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IMG_09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4245092"/>
            <a:ext cx="2826642" cy="21112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Connection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the </a:t>
            </a:r>
            <a:r>
              <a:rPr lang="en-US" dirty="0" smtClean="0">
                <a:solidFill>
                  <a:srgbClr val="FF0000"/>
                </a:solidFill>
              </a:rPr>
              <a:t>Volts/Division to 2</a:t>
            </a:r>
            <a:r>
              <a:rPr lang="en-US" dirty="0" smtClean="0"/>
              <a:t>.  Turn the dial CCW to increase and CW to decrease.</a:t>
            </a:r>
          </a:p>
          <a:p>
            <a:r>
              <a:rPr lang="en-US" dirty="0" smtClean="0"/>
              <a:t>Use the Position dial to raise or lower the image until it is centered on the screen.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rot="16200000" flipH="1">
            <a:off x="3086100" y="2095500"/>
            <a:ext cx="2743200" cy="2667000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2895600" y="3810000"/>
            <a:ext cx="2895600" cy="1752600"/>
          </a:xfrm>
          <a:prstGeom prst="curvedConnector3">
            <a:avLst>
              <a:gd name="adj1" fmla="val 329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615562" y="3675807"/>
            <a:ext cx="712194" cy="26838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27736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Time/Division dial corresponds to the amount of time in each division along the X-direction. Turn CCW to increase and CW to decrease.</a:t>
            </a:r>
          </a:p>
          <a:p>
            <a:r>
              <a:rPr lang="en-US" dirty="0" smtClean="0"/>
              <a:t>Set this dial to </a:t>
            </a:r>
            <a:r>
              <a:rPr lang="en-US" dirty="0" smtClean="0">
                <a:solidFill>
                  <a:srgbClr val="FF0000"/>
                </a:solidFill>
              </a:rPr>
              <a:t>0.5ms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 10 divisions per screen, what is the total time span represented? 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pic>
        <p:nvPicPr>
          <p:cNvPr id="12" name="Content Placeholder 11" descr="IMG_090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1252357"/>
            <a:ext cx="2642392" cy="2167817"/>
          </a:xfrm>
        </p:spPr>
      </p:pic>
      <p:cxnSp>
        <p:nvCxnSpPr>
          <p:cNvPr id="14" name="Elbow Connector 13"/>
          <p:cNvCxnSpPr/>
          <p:nvPr/>
        </p:nvCxnSpPr>
        <p:spPr>
          <a:xfrm flipV="1">
            <a:off x="4038600" y="1493838"/>
            <a:ext cx="2286000" cy="487362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3848226" y="3810000"/>
            <a:ext cx="1942974" cy="6096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Electrical Signal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873960"/>
            <a:ext cx="8001000" cy="21458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Above</a:t>
            </a:r>
            <a:r>
              <a:rPr lang="en-US" dirty="0"/>
              <a:t>, this sine wave represents a voltage that is changing over time </a:t>
            </a:r>
          </a:p>
          <a:p>
            <a:r>
              <a:rPr lang="en-US" dirty="0"/>
              <a:t>So at time=2.5s, what is the voltage? – </a:t>
            </a:r>
            <a:r>
              <a:rPr lang="en-US" dirty="0" smtClean="0"/>
              <a:t>And again at10seconds</a:t>
            </a:r>
            <a:r>
              <a:rPr lang="en-US" dirty="0"/>
              <a:t>?...15seconds? </a:t>
            </a:r>
          </a:p>
          <a:p>
            <a:r>
              <a:rPr lang="en-US" dirty="0"/>
              <a:t>We can see that as time moves forward, the voltage is changing </a:t>
            </a:r>
          </a:p>
          <a:p>
            <a:r>
              <a:rPr lang="en-US" dirty="0"/>
              <a:t>– Is this an AC or DC voltage? What does that mean? </a:t>
            </a:r>
          </a:p>
          <a:p>
            <a:endParaRPr lang="en-US" dirty="0"/>
          </a:p>
        </p:txBody>
      </p:sp>
      <p:pic>
        <p:nvPicPr>
          <p:cNvPr id="4" name="Picture 3" descr="FA9B2633-A551-4451-923F-3BFDF8F24F9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68" y="1417637"/>
            <a:ext cx="6478737" cy="23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3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need to tell the scope when to display the signal.</a:t>
            </a:r>
          </a:p>
          <a:p>
            <a:r>
              <a:rPr lang="en-US" dirty="0" smtClean="0"/>
              <a:t>Electric signals change much faster than we can observe, so we must tell the Oscilloscope when to refresh the display.</a:t>
            </a:r>
          </a:p>
          <a:p>
            <a:r>
              <a:rPr lang="en-US" dirty="0" smtClean="0"/>
              <a:t>We accomplish this by setting a </a:t>
            </a:r>
            <a:r>
              <a:rPr lang="en-US" dirty="0" smtClean="0">
                <a:solidFill>
                  <a:srgbClr val="FF0000"/>
                </a:solidFill>
              </a:rPr>
              <a:t>Triggering Level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2400" y="3124200"/>
            <a:ext cx="15240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8905" y="4800600"/>
            <a:ext cx="194149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Without Triggering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9831" y="4812268"/>
            <a:ext cx="162116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 Triggering</a:t>
            </a:r>
            <a:endParaRPr lang="en-US" dirty="0"/>
          </a:p>
        </p:txBody>
      </p:sp>
      <p:pic>
        <p:nvPicPr>
          <p:cNvPr id="16" name="Content Placeholder 15" descr="IMG_09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393128"/>
            <a:ext cx="2971800" cy="2368696"/>
          </a:xfrm>
        </p:spPr>
      </p:pic>
      <p:pic>
        <p:nvPicPr>
          <p:cNvPr id="18" name="Content Placeholder 17" descr="IMG_092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324776"/>
            <a:ext cx="3124200" cy="2475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Triggering</a:t>
            </a:r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want to tell the oscilliscope when it is the best time for it to “refresh” the display</a:t>
            </a:r>
          </a:p>
          <a:p>
            <a:r>
              <a:rPr lang="en-US"/>
              <a:t>In our wave below, we tell the scope to “trigger” or ‘capture’ the signal when it is going upward AND hits 2.0Volts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423025" y="4876800"/>
            <a:ext cx="1501775" cy="1524000"/>
            <a:chOff x="4159" y="2115"/>
            <a:chExt cx="403" cy="613"/>
          </a:xfrm>
        </p:grpSpPr>
        <p:sp>
          <p:nvSpPr>
            <p:cNvPr id="65542" name="Freeform 10"/>
            <p:cNvSpPr>
              <a:spLocks/>
            </p:cNvSpPr>
            <p:nvPr/>
          </p:nvSpPr>
          <p:spPr bwMode="auto">
            <a:xfrm>
              <a:off x="4159" y="2115"/>
              <a:ext cx="200" cy="302"/>
            </a:xfrm>
            <a:custGeom>
              <a:avLst/>
              <a:gdLst>
                <a:gd name="T0" fmla="*/ 0 w 576"/>
                <a:gd name="T1" fmla="*/ 554 h 562"/>
                <a:gd name="T2" fmla="*/ 284 w 576"/>
                <a:gd name="T3" fmla="*/ 1 h 562"/>
                <a:gd name="T4" fmla="*/ 576 w 576"/>
                <a:gd name="T5" fmla="*/ 562 h 562"/>
                <a:gd name="T6" fmla="*/ 0 60000 65536"/>
                <a:gd name="T7" fmla="*/ 0 60000 65536"/>
                <a:gd name="T8" fmla="*/ 0 60000 65536"/>
                <a:gd name="T9" fmla="*/ 0 w 576"/>
                <a:gd name="T10" fmla="*/ 0 h 562"/>
                <a:gd name="T11" fmla="*/ 576 w 576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562">
                  <a:moveTo>
                    <a:pt x="0" y="554"/>
                  </a:moveTo>
                  <a:cubicBezTo>
                    <a:pt x="47" y="462"/>
                    <a:pt x="188" y="0"/>
                    <a:pt x="284" y="1"/>
                  </a:cubicBezTo>
                  <a:cubicBezTo>
                    <a:pt x="380" y="2"/>
                    <a:pt x="515" y="445"/>
                    <a:pt x="576" y="56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65543" name="Freeform 11"/>
            <p:cNvSpPr>
              <a:spLocks/>
            </p:cNvSpPr>
            <p:nvPr/>
          </p:nvSpPr>
          <p:spPr bwMode="auto">
            <a:xfrm rot="10800000">
              <a:off x="4362" y="2426"/>
              <a:ext cx="200" cy="302"/>
            </a:xfrm>
            <a:custGeom>
              <a:avLst/>
              <a:gdLst>
                <a:gd name="T0" fmla="*/ 0 w 576"/>
                <a:gd name="T1" fmla="*/ 554 h 562"/>
                <a:gd name="T2" fmla="*/ 284 w 576"/>
                <a:gd name="T3" fmla="*/ 1 h 562"/>
                <a:gd name="T4" fmla="*/ 576 w 576"/>
                <a:gd name="T5" fmla="*/ 562 h 562"/>
                <a:gd name="T6" fmla="*/ 0 60000 65536"/>
                <a:gd name="T7" fmla="*/ 0 60000 65536"/>
                <a:gd name="T8" fmla="*/ 0 60000 65536"/>
                <a:gd name="T9" fmla="*/ 0 w 576"/>
                <a:gd name="T10" fmla="*/ 0 h 562"/>
                <a:gd name="T11" fmla="*/ 576 w 576"/>
                <a:gd name="T12" fmla="*/ 562 h 5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562">
                  <a:moveTo>
                    <a:pt x="0" y="554"/>
                  </a:moveTo>
                  <a:cubicBezTo>
                    <a:pt x="47" y="462"/>
                    <a:pt x="188" y="0"/>
                    <a:pt x="284" y="1"/>
                  </a:cubicBezTo>
                  <a:cubicBezTo>
                    <a:pt x="380" y="2"/>
                    <a:pt x="515" y="445"/>
                    <a:pt x="576" y="56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97450" y="5029200"/>
            <a:ext cx="1425575" cy="598488"/>
            <a:chOff x="3148" y="3168"/>
            <a:chExt cx="898" cy="377"/>
          </a:xfrm>
        </p:grpSpPr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3888" y="3168"/>
              <a:ext cx="158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3148" y="3264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/>
                <a:t>Going up!</a:t>
              </a:r>
            </a:p>
          </p:txBody>
        </p:sp>
      </p:grp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6553200" y="5029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876800" y="5857875"/>
            <a:ext cx="4324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 i="1"/>
              <a:t>   AND</a:t>
            </a:r>
          </a:p>
          <a:p>
            <a:pPr defTabSz="914400"/>
            <a:endParaRPr lang="en-US" b="1" i="1"/>
          </a:p>
          <a:p>
            <a:pPr defTabSz="914400"/>
            <a:r>
              <a:rPr lang="en-US"/>
              <a:t>        When at 2.0 Volts on our waveform!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962400" y="4387850"/>
            <a:ext cx="266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SO, ‘trigger’ condition is:</a:t>
            </a:r>
          </a:p>
          <a:p>
            <a:r>
              <a:rPr lang="en-US"/>
              <a:t>When we’re</a:t>
            </a: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V="1">
            <a:off x="6553200" y="5257800"/>
            <a:ext cx="698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Content Placeholder 15" descr="IMG_09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352779"/>
            <a:ext cx="2971800" cy="236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  <p:bldP spid="65547" grpId="0"/>
      <p:bldP spid="655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IMG_0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209800"/>
            <a:ext cx="3380503" cy="2849563"/>
          </a:xfrm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63550" y="274638"/>
            <a:ext cx="8229600" cy="1143000"/>
          </a:xfrm>
        </p:spPr>
        <p:txBody>
          <a:bodyPr/>
          <a:lstStyle/>
          <a:p>
            <a:r>
              <a:rPr lang="en-US" dirty="0"/>
              <a:t>Triggering: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If it isn’t already, set the </a:t>
            </a:r>
            <a:r>
              <a:rPr lang="en-US" sz="2600" dirty="0">
                <a:solidFill>
                  <a:srgbClr val="FF0000"/>
                </a:solidFill>
              </a:rPr>
              <a:t>Trigger Source to CH1</a:t>
            </a:r>
            <a:r>
              <a:rPr lang="en-US" sz="2600" dirty="0" smtClean="0"/>
              <a:t>. The active channel should be lit green.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 smtClean="0"/>
              <a:t>Push the Trigger knob to auto set.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In some cases, this is enough to produce a clear output, but often we will need to adjust the Trigger Level.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If the output is unstable, turn the triggering knob until it stabilizes.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223125" y="430213"/>
            <a:ext cx="1920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i="1" dirty="0">
                <a:solidFill>
                  <a:srgbClr val="FFFF00"/>
                </a:solidFill>
              </a:rPr>
              <a:t>Remember, channel 1 is where our waveform is coming from!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58674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Think of the “Level” as being WHERE on </a:t>
            </a:r>
            <a:r>
              <a:rPr lang="en-US" i="1" dirty="0" smtClean="0">
                <a:solidFill>
                  <a:schemeClr val="accent2"/>
                </a:solidFill>
              </a:rPr>
              <a:t>the</a:t>
            </a:r>
          </a:p>
          <a:p>
            <a:r>
              <a:rPr lang="en-US" i="1" dirty="0">
                <a:solidFill>
                  <a:schemeClr val="accent2"/>
                </a:solidFill>
              </a:rPr>
              <a:t>waveform to trigger, like in our last slide, at 2.0 Volts!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86200" y="1981200"/>
            <a:ext cx="1752600" cy="1981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200400"/>
            <a:ext cx="571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File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81420"/>
            <a:ext cx="4218916" cy="23731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CH1 Position Dial, move the wave until the bottom lines up with one of the division lines.</a:t>
            </a:r>
          </a:p>
          <a:p>
            <a:r>
              <a:rPr lang="en-US" dirty="0" smtClean="0"/>
              <a:t>Measure the number of divisions from the bottom to the top.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21868"/>
            <a:ext cx="5382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Peak to Peak Voltage = (Volts/Division) *(# of Division)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Amplitude = (1/2) * Peak to Peak Voltage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19800" y="4876800"/>
            <a:ext cx="1219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9800" y="3048000"/>
            <a:ext cx="1219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77510" y="3050382"/>
            <a:ext cx="1588" cy="18264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4991" y="1981200"/>
            <a:ext cx="228503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At 2 Volts Per Division,</a:t>
            </a:r>
          </a:p>
          <a:p>
            <a:r>
              <a:rPr lang="en-US" dirty="0" smtClean="0"/>
              <a:t>This wave has an </a:t>
            </a:r>
          </a:p>
          <a:p>
            <a:r>
              <a:rPr lang="en-US" dirty="0" smtClean="0"/>
              <a:t>amplitude of 5V.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NewFile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81221"/>
            <a:ext cx="3810000" cy="21431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Position to wave so that the beginning lines up with one of the vertical division markers.</a:t>
            </a:r>
          </a:p>
          <a:p>
            <a:r>
              <a:rPr lang="en-US" dirty="0" smtClean="0"/>
              <a:t>Count the number of divisions until the beginning of the next wave.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21868"/>
            <a:ext cx="414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Period = (Time/Division) *(# of Division)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Frequency = 1/Period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72200" y="3048000"/>
            <a:ext cx="0" cy="1600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1800" y="3048000"/>
            <a:ext cx="0" cy="16004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3707606"/>
            <a:ext cx="6111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1981200"/>
            <a:ext cx="212521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 0.5ms/division, </a:t>
            </a:r>
          </a:p>
          <a:p>
            <a:r>
              <a:rPr lang="en-US" dirty="0" smtClean="0"/>
              <a:t>this wave has a </a:t>
            </a:r>
          </a:p>
          <a:p>
            <a:r>
              <a:rPr lang="en-US" dirty="0" smtClean="0"/>
              <a:t>frequency of 1kHz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It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Increase the Volts/Division Dial to 5.</a:t>
            </a:r>
          </a:p>
          <a:p>
            <a:r>
              <a:rPr lang="en-US" dirty="0" smtClean="0"/>
              <a:t>Decrease the Time/Division Dial to 0.2ms.</a:t>
            </a:r>
          </a:p>
          <a:p>
            <a:r>
              <a:rPr lang="en-US" dirty="0" smtClean="0"/>
              <a:t>Recalculate the</a:t>
            </a:r>
          </a:p>
          <a:p>
            <a:pPr lvl="1"/>
            <a:r>
              <a:rPr lang="en-US" dirty="0" smtClean="0"/>
              <a:t>Peak to Peak Voltage</a:t>
            </a:r>
          </a:p>
          <a:p>
            <a:pPr lvl="1"/>
            <a:r>
              <a:rPr lang="en-US" dirty="0" smtClean="0"/>
              <a:t>Amplitude</a:t>
            </a:r>
          </a:p>
          <a:p>
            <a:pPr lvl="1"/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Frequency</a:t>
            </a:r>
          </a:p>
          <a:p>
            <a:r>
              <a:rPr lang="en-US" dirty="0" smtClean="0"/>
              <a:t>How do these results compare to the ones you previously measured?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867" y="6183868"/>
            <a:ext cx="79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If the signal becomes unstable, you may need to readjust the triggering level.</a:t>
            </a:r>
            <a:endParaRPr lang="en-US" dirty="0"/>
          </a:p>
        </p:txBody>
      </p:sp>
      <p:pic>
        <p:nvPicPr>
          <p:cNvPr id="9" name="Content Placeholder 8" descr="IMG_0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438400"/>
            <a:ext cx="3581400" cy="2704424"/>
          </a:xfrm>
        </p:spPr>
      </p:pic>
      <p:cxnSp>
        <p:nvCxnSpPr>
          <p:cNvPr id="12" name="Elbow Connector 11"/>
          <p:cNvCxnSpPr/>
          <p:nvPr/>
        </p:nvCxnSpPr>
        <p:spPr>
          <a:xfrm flipV="1">
            <a:off x="1905000" y="2590800"/>
            <a:ext cx="3352800" cy="533400"/>
          </a:xfrm>
          <a:prstGeom prst="bentConnector3">
            <a:avLst>
              <a:gd name="adj1" fmla="val 57102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2286000"/>
            <a:ext cx="1371600" cy="266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Frequency Generator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Now, change the amplitude on the frequency generator.</a:t>
            </a:r>
          </a:p>
          <a:p>
            <a:r>
              <a:rPr lang="en-US" dirty="0" smtClean="0"/>
              <a:t>Note that wave’s height grows and shrinks as this dial is adjusted.</a:t>
            </a:r>
          </a:p>
          <a:p>
            <a:r>
              <a:rPr lang="en-US" dirty="0" smtClean="0"/>
              <a:t>Next, try changing the frequency and the shape of the wave.</a:t>
            </a:r>
          </a:p>
          <a:p>
            <a:r>
              <a:rPr lang="en-US" dirty="0" smtClean="0"/>
              <a:t>Remember that the Volts/Division, Time/Division and Triggering Level may need to be adjusted.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Measuring A.C. Voltage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Turn on the Oscilloscope.</a:t>
            </a:r>
          </a:p>
          <a:p>
            <a:r>
              <a:rPr lang="en-US" dirty="0" smtClean="0"/>
              <a:t>Use the function generator to set the shape, frequency and amplitude of the desired output wave.</a:t>
            </a:r>
          </a:p>
          <a:p>
            <a:r>
              <a:rPr lang="en-US" dirty="0" smtClean="0"/>
              <a:t>Connect the generator’s output to the channel 1 input of the oscilloscope.</a:t>
            </a:r>
          </a:p>
          <a:p>
            <a:r>
              <a:rPr lang="en-US" dirty="0" smtClean="0"/>
              <a:t>Approximate the Time/Division and Volts/Division.</a:t>
            </a:r>
          </a:p>
          <a:p>
            <a:r>
              <a:rPr lang="en-US" dirty="0" smtClean="0"/>
              <a:t>Use the Position Dial to center the wave on the screen.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Measuring AC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Triggering Source to CH1.</a:t>
            </a:r>
          </a:p>
          <a:p>
            <a:r>
              <a:rPr lang="en-US" dirty="0" smtClean="0"/>
              <a:t>Set the Triggering Mode to Auto.</a:t>
            </a:r>
          </a:p>
          <a:p>
            <a:r>
              <a:rPr lang="en-US" dirty="0" smtClean="0"/>
              <a:t>Adjust the Triggering Level until the output wave stabilizes.</a:t>
            </a:r>
          </a:p>
          <a:p>
            <a:r>
              <a:rPr lang="en-US" dirty="0" smtClean="0"/>
              <a:t>Adjust the Volts/Division and Time/Division dials until the desired output is produced.</a:t>
            </a:r>
          </a:p>
          <a:p>
            <a:r>
              <a:rPr lang="en-US" dirty="0" smtClean="0"/>
              <a:t>If needed, use the Focus and Intensity Dials to sharpen the picture displayed.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Theory...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114800"/>
          </a:xfrm>
        </p:spPr>
        <p:txBody>
          <a:bodyPr>
            <a:normAutofit/>
          </a:bodyPr>
          <a:lstStyle/>
          <a:p>
            <a:r>
              <a:rPr lang="en-US" sz="3600" dirty="0"/>
              <a:t>Why do we need an oscilloscope? </a:t>
            </a:r>
          </a:p>
        </p:txBody>
      </p:sp>
    </p:spTree>
    <p:extLst>
      <p:ext uri="{BB962C8B-B14F-4D97-AF65-F5344CB8AC3E}">
        <p14:creationId xmlns:p14="http://schemas.microsoft.com/office/powerpoint/2010/main" xmlns="" val="7466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Your turn…</a:t>
            </a:r>
          </a:p>
        </p:txBody>
      </p:sp>
      <p:sp>
        <p:nvSpPr>
          <p:cNvPr id="74757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solidFill>
                  <a:schemeClr val="tx1"/>
                </a:solidFill>
              </a:rPr>
              <a:t>In this section, you are put to the test!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Oscilloscope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the function generator, create a wave with the following output:</a:t>
            </a:r>
          </a:p>
          <a:p>
            <a:pPr lvl="1"/>
            <a:r>
              <a:rPr lang="en-US" dirty="0" smtClean="0"/>
              <a:t>3 kHz Frequency</a:t>
            </a:r>
          </a:p>
          <a:p>
            <a:pPr lvl="1"/>
            <a:r>
              <a:rPr lang="en-US" dirty="0" smtClean="0"/>
              <a:t>Sinusoidal Shape</a:t>
            </a:r>
          </a:p>
          <a:p>
            <a:pPr lvl="1"/>
            <a:r>
              <a:rPr lang="en-US" dirty="0" smtClean="0"/>
              <a:t>2 Volt Amplitude</a:t>
            </a:r>
          </a:p>
          <a:p>
            <a:r>
              <a:rPr lang="en-US" dirty="0" smtClean="0"/>
              <a:t>Adjust the output so that only 2 complete cycles are showing.</a:t>
            </a:r>
          </a:p>
          <a:p>
            <a:r>
              <a:rPr lang="en-US" dirty="0" smtClean="0"/>
              <a:t>When are you finished, call over your TA to inspect 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Save Your 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your flash drive into the USB 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Press the </a:t>
            </a:r>
            <a:r>
              <a:rPr lang="en-US" dirty="0" smtClean="0">
                <a:solidFill>
                  <a:srgbClr val="FF0000"/>
                </a:solidFill>
              </a:rPr>
              <a:t>Save/Recall</a:t>
            </a:r>
            <a:r>
              <a:rPr lang="en-US" dirty="0" smtClean="0"/>
              <a:t> button on the oscilloscope.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the buttons on the right hand side of the screen, push Storage and turn the “</a:t>
            </a:r>
            <a:r>
              <a:rPr lang="en-US" dirty="0" smtClean="0">
                <a:solidFill>
                  <a:srgbClr val="FF0000"/>
                </a:solidFill>
              </a:rPr>
              <a:t>Push to Select</a:t>
            </a:r>
            <a:r>
              <a:rPr lang="en-US" dirty="0" smtClean="0"/>
              <a:t>” knob to select PNG. Push the button to make the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“</a:t>
            </a:r>
            <a:r>
              <a:rPr lang="en-US" dirty="0" smtClean="0">
                <a:solidFill>
                  <a:srgbClr val="FF0000"/>
                </a:solidFill>
              </a:rPr>
              <a:t>External</a:t>
            </a:r>
            <a:r>
              <a:rPr lang="en-US" dirty="0" smtClean="0"/>
              <a:t>” and then “</a:t>
            </a:r>
            <a:r>
              <a:rPr lang="en-US" dirty="0" smtClean="0">
                <a:solidFill>
                  <a:srgbClr val="FF0000"/>
                </a:solidFill>
              </a:rPr>
              <a:t>New File</a:t>
            </a:r>
            <a:r>
              <a:rPr lang="en-US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it a name and hit “</a:t>
            </a:r>
            <a:r>
              <a:rPr lang="en-US" dirty="0" smtClean="0">
                <a:solidFill>
                  <a:srgbClr val="FF0000"/>
                </a:solidFill>
              </a:rPr>
              <a:t>Save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799" y="1828800"/>
            <a:ext cx="4470401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urved Connector 8"/>
          <p:cNvCxnSpPr/>
          <p:nvPr/>
        </p:nvCxnSpPr>
        <p:spPr>
          <a:xfrm flipV="1">
            <a:off x="3429000" y="2667000"/>
            <a:ext cx="5410200" cy="1600200"/>
          </a:xfrm>
          <a:prstGeom prst="curvedConnector3">
            <a:avLst>
              <a:gd name="adj1" fmla="val 8327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001000" y="2438400"/>
            <a:ext cx="457200" cy="1905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Mismatch Between Function Generator and Oscilloscope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main screen, select </a:t>
            </a:r>
            <a:r>
              <a:rPr lang="en-US" dirty="0" smtClean="0">
                <a:solidFill>
                  <a:srgbClr val="FF0000"/>
                </a:solidFill>
              </a:rPr>
              <a:t>Output Menu </a:t>
            </a:r>
            <a:r>
              <a:rPr lang="en-US" dirty="0" smtClean="0"/>
              <a:t>on the lower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FF0000"/>
                </a:solidFill>
              </a:rPr>
              <a:t>Load Impedance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FF0000"/>
                </a:solidFill>
              </a:rPr>
              <a:t>High 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George Washington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What are the major components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0220"/>
            <a:ext cx="4059835" cy="4249579"/>
          </a:xfrm>
        </p:spPr>
        <p:txBody>
          <a:bodyPr>
            <a:normAutofit/>
          </a:bodyPr>
          <a:lstStyle/>
          <a:p>
            <a:r>
              <a:rPr lang="en-US" dirty="0"/>
              <a:t>Display </a:t>
            </a:r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Displays </a:t>
            </a:r>
            <a:r>
              <a:rPr lang="en-US" dirty="0"/>
              <a:t>an input </a:t>
            </a:r>
            <a:r>
              <a:rPr lang="en-US" dirty="0" smtClean="0"/>
              <a:t>signal </a:t>
            </a:r>
            <a:r>
              <a:rPr lang="en-US" dirty="0"/>
              <a:t>with respect to time. </a:t>
            </a:r>
          </a:p>
          <a:p>
            <a:r>
              <a:rPr lang="en-US" dirty="0" smtClean="0"/>
              <a:t> </a:t>
            </a:r>
            <a:r>
              <a:rPr lang="en-US" dirty="0"/>
              <a:t>Control </a:t>
            </a:r>
            <a:r>
              <a:rPr lang="en-US" dirty="0" smtClean="0"/>
              <a:t>Panel</a:t>
            </a:r>
          </a:p>
          <a:p>
            <a:pPr lvl="1"/>
            <a:r>
              <a:rPr lang="en-US" dirty="0" smtClean="0"/>
              <a:t>Adjusts </a:t>
            </a:r>
            <a:r>
              <a:rPr lang="en-US" dirty="0"/>
              <a:t>how the input signal is displayed. </a:t>
            </a:r>
          </a:p>
          <a:p>
            <a:endParaRPr lang="en-US" dirty="0"/>
          </a:p>
        </p:txBody>
      </p:sp>
      <p:pic>
        <p:nvPicPr>
          <p:cNvPr id="4" name="Picture 3" descr="94A7478D-DAE2-47AB-9328-8EF28FD25E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949" y="4387067"/>
            <a:ext cx="4998271" cy="23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3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What is the purpose of an oscilloscope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1068"/>
            <a:ext cx="8001000" cy="9555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purpose of an oscilloscope is to measure a voltage that changes with time and show it in a graphical format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242" y="2955920"/>
            <a:ext cx="3168808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1) Here is the oscilloscope in our lab</a:t>
            </a:r>
          </a:p>
          <a:p>
            <a:r>
              <a:rPr lang="en-US" sz="3200" baseline="30000" dirty="0"/>
              <a:t>-Notice the X-Y </a:t>
            </a:r>
            <a:r>
              <a:rPr lang="en-US" sz="3200" baseline="30000" dirty="0" smtClean="0"/>
              <a:t>axes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2) Here is our alternating voltage signal from </a:t>
            </a:r>
            <a:r>
              <a:rPr lang="en-US" sz="3200" baseline="30000" dirty="0" smtClean="0"/>
              <a:t>before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3) If we measure our signal with the scope, it would look like this!</a:t>
            </a:r>
            <a:endParaRPr lang="en-US" sz="3200" dirty="0"/>
          </a:p>
        </p:txBody>
      </p:sp>
      <p:pic>
        <p:nvPicPr>
          <p:cNvPr id="7" name="Picture 6" descr="94A7478D-DAE2-47AB-9328-8EF28FD25E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949" y="4438377"/>
            <a:ext cx="4774612" cy="2248911"/>
          </a:xfrm>
          <a:prstGeom prst="rect">
            <a:avLst/>
          </a:prstGeom>
        </p:spPr>
      </p:pic>
      <p:pic>
        <p:nvPicPr>
          <p:cNvPr id="8" name="Picture 7" descr="FA9B2633-A551-4451-923F-3BFDF8F24F9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8949" y="2559300"/>
            <a:ext cx="4774612" cy="1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do we now know about the scope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955" y="4638813"/>
            <a:ext cx="6185845" cy="1304788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must the X-Axis represent?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must the Y-Axis represent?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94A7478D-DAE2-47AB-9328-8EF28FD25E9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792" y="1680426"/>
            <a:ext cx="4998271" cy="23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7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Oscilloscope: Screen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6082"/>
            <a:ext cx="4449381" cy="43137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Notice that the screen has ruled divisions both horizontally and vertically. </a:t>
            </a:r>
          </a:p>
          <a:p>
            <a:r>
              <a:rPr lang="en-US" dirty="0"/>
              <a:t>The axes can be scaled, for example... </a:t>
            </a:r>
          </a:p>
          <a:p>
            <a:r>
              <a:rPr lang="en-US" dirty="0"/>
              <a:t>If each vertical division is worth 5 seconds, what time is represented by this point? </a:t>
            </a:r>
          </a:p>
          <a:p>
            <a:r>
              <a:rPr lang="en-US" dirty="0"/>
              <a:t>If each horizontal line represents 1 volt, what voltage is represented by this point? </a:t>
            </a:r>
          </a:p>
          <a:p>
            <a:endParaRPr lang="en-US" dirty="0"/>
          </a:p>
        </p:txBody>
      </p:sp>
      <p:pic>
        <p:nvPicPr>
          <p:cNvPr id="4" name="Picture 3" descr="IMG_09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111" y="1949808"/>
            <a:ext cx="3476707" cy="43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2730</TotalTime>
  <Words>2512</Words>
  <Application>Microsoft Office PowerPoint</Application>
  <PresentationFormat>On-screen Show (4:3)</PresentationFormat>
  <Paragraphs>349</Paragraphs>
  <Slides>53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    Introduction to the Oscilloscope   Professor Ahmadi ECE 002   </vt:lpstr>
      <vt:lpstr>OBJECTIVES </vt:lpstr>
      <vt:lpstr>Lab Safety  </vt:lpstr>
      <vt:lpstr>Example Electrical Signal </vt:lpstr>
      <vt:lpstr>The Theory... </vt:lpstr>
      <vt:lpstr>What are the major components? </vt:lpstr>
      <vt:lpstr>What is the purpose of an oscilloscope </vt:lpstr>
      <vt:lpstr>What do we now know about the scope? </vt:lpstr>
      <vt:lpstr>Oscilloscope: Screen </vt:lpstr>
      <vt:lpstr>Oscilloscope: Control Panel </vt:lpstr>
      <vt:lpstr>Oscilloscope: Input Channels </vt:lpstr>
      <vt:lpstr>The Setup... </vt:lpstr>
      <vt:lpstr>Simple Signals We Can Measure </vt:lpstr>
      <vt:lpstr>Turning on the Oscilloscope </vt:lpstr>
      <vt:lpstr>Cables</vt:lpstr>
      <vt:lpstr>Making Your First Connection </vt:lpstr>
      <vt:lpstr>Time Per Division Dial </vt:lpstr>
      <vt:lpstr>Horizontal Position </vt:lpstr>
      <vt:lpstr>Adjusting the Display </vt:lpstr>
      <vt:lpstr>At this point... </vt:lpstr>
      <vt:lpstr>Measuring a DC signal </vt:lpstr>
      <vt:lpstr>Measuring a Direct Current Voltage </vt:lpstr>
      <vt:lpstr>Setting Up the DC Power Supply</vt:lpstr>
      <vt:lpstr>Setting Up the DC Power Supply</vt:lpstr>
      <vt:lpstr>Setting Up the DC Power Supply</vt:lpstr>
      <vt:lpstr>Setting Up the DC Power Supply</vt:lpstr>
      <vt:lpstr>Setting Up the Power Supply</vt:lpstr>
      <vt:lpstr>Observing the DC Output</vt:lpstr>
      <vt:lpstr>Important Observations at This Point</vt:lpstr>
      <vt:lpstr>Finishing Up the DC Measurements</vt:lpstr>
      <vt:lpstr>Measuring an AC signal</vt:lpstr>
      <vt:lpstr>Measuring a Time Varying (A.C.) Voltage</vt:lpstr>
      <vt:lpstr>Function Generator Controls: Wave Shape</vt:lpstr>
      <vt:lpstr>Function Generator Controls: Frequency Range</vt:lpstr>
      <vt:lpstr>Function Generator Controls</vt:lpstr>
      <vt:lpstr>Function Generator Controls: Amplitude</vt:lpstr>
      <vt:lpstr>Making the Connection</vt:lpstr>
      <vt:lpstr>Making the Connection </vt:lpstr>
      <vt:lpstr>Making the Connection</vt:lpstr>
      <vt:lpstr>Triggering</vt:lpstr>
      <vt:lpstr>Triggering</vt:lpstr>
      <vt:lpstr>Triggering</vt:lpstr>
      <vt:lpstr>Triggering: Setup</vt:lpstr>
      <vt:lpstr>Measuring the Voltage</vt:lpstr>
      <vt:lpstr>Measuring the Frequency</vt:lpstr>
      <vt:lpstr>Mixing It Up</vt:lpstr>
      <vt:lpstr>Changing the Frequency Generator</vt:lpstr>
      <vt:lpstr>Summary: Measuring A.C. Voltage</vt:lpstr>
      <vt:lpstr>Summary: Measuring AC Voltage</vt:lpstr>
      <vt:lpstr>Your turn…</vt:lpstr>
      <vt:lpstr>Oscilloscope Problem</vt:lpstr>
      <vt:lpstr>How to Save Your Waveforms</vt:lpstr>
      <vt:lpstr>Signal Mismatch Between Function Generator and Oscilloscope</vt:lpstr>
    </vt:vector>
  </TitlesOfParts>
  <Company>GWU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Oscilloscope</dc:title>
  <dc:creator>Robert Proie Jr.</dc:creator>
  <cp:lastModifiedBy>Allan Guan</cp:lastModifiedBy>
  <cp:revision>174</cp:revision>
  <dcterms:created xsi:type="dcterms:W3CDTF">2008-03-13T21:31:02Z</dcterms:created>
  <dcterms:modified xsi:type="dcterms:W3CDTF">2011-10-01T02:26:13Z</dcterms:modified>
</cp:coreProperties>
</file>