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06" r:id="rId3"/>
  </p:sldMasterIdLst>
  <p:sldIdLst>
    <p:sldId id="256" r:id="rId4"/>
    <p:sldId id="281" r:id="rId5"/>
    <p:sldId id="282" r:id="rId6"/>
    <p:sldId id="283" r:id="rId7"/>
    <p:sldId id="259" r:id="rId8"/>
    <p:sldId id="284" r:id="rId9"/>
    <p:sldId id="285" r:id="rId10"/>
    <p:sldId id="286" r:id="rId11"/>
    <p:sldId id="276" r:id="rId12"/>
    <p:sldId id="277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General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5630" y="465270"/>
            <a:ext cx="544427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5630" y="3137687"/>
            <a:ext cx="544427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Gener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General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105630" y="465270"/>
            <a:ext cx="544427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105630" y="3137687"/>
            <a:ext cx="544427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2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9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99249" y="3324432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58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3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3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278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88492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88489" y="2622291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9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85879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42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400"/>
            <a:ext cx="3580883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3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23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7" y="536672"/>
            <a:ext cx="7578327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20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861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buffback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0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inbuff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99249" y="3324432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4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9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General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B96752-74D1-444F-B634-47E835D2F4B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752-74D1-444F-B634-47E835D2F4B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752-74D1-444F-B634-47E835D2F4B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752-74D1-444F-B634-47E835D2F4B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752-74D1-444F-B634-47E835D2F4B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BB96752-74D1-444F-B634-47E835D2F4B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B96752-74D1-444F-B634-47E835D2F4B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7073" y="2887579"/>
            <a:ext cx="857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3324432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752-74D1-444F-B634-47E835D2F4B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752-74D1-444F-B634-47E835D2F4B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3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3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492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9" y="2622291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9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5879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400"/>
            <a:ext cx="3580883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3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7" y="536672"/>
            <a:ext cx="7578327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20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General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2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inlue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99249" y="3324432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61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General11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9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B96752-74D1-444F-B634-47E835D2F4B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-General4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PPT-General4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PT-General6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1148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7724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8872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0876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General15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PT-General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PT-General1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6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B96752-74D1-444F-B634-47E835D2F4B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E4323E-EC0C-4249-9FBA-71C0B2A3A4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Tutorial/HomePage" TargetMode="External"/><Relationship Id="rId2" Type="http://schemas.openxmlformats.org/officeDocument/2006/relationships/hyperlink" Target="http://arduino.cc/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learn.adafruit.com/adalight-diy-ambient-tv-light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ECE-1010</a:t>
            </a:r>
            <a:br>
              <a:rPr lang="en-US" sz="3200" dirty="0"/>
            </a:br>
            <a:r>
              <a:rPr lang="en-US" sz="3200" dirty="0"/>
              <a:t>Introduction to Electrical and Computer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Introduction to Arduino</a:t>
            </a:r>
          </a:p>
        </p:txBody>
      </p:sp>
      <p:pic>
        <p:nvPicPr>
          <p:cNvPr id="1026" name="Picture 2" descr="ECE-1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2505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46099" y="6571182"/>
            <a:ext cx="16979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Prepared by R. Lamond</a:t>
            </a:r>
          </a:p>
        </p:txBody>
      </p:sp>
    </p:spTree>
    <p:extLst>
      <p:ext uri="{BB962C8B-B14F-4D97-AF65-F5344CB8AC3E}">
        <p14:creationId xmlns:p14="http://schemas.microsoft.com/office/powerpoint/2010/main" val="196810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1"/>
            <a:ext cx="8534400" cy="5778692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//PART 2: Modifying existing code to gain understanding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//you need to add the blue LED code</a:t>
            </a:r>
          </a:p>
          <a:p>
            <a:pPr marL="109728" indent="0">
              <a:buNone/>
            </a:pP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REDPin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3;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 RED pin of the LED to PWM pin 3</a:t>
            </a:r>
          </a:p>
          <a:p>
            <a:pPr marL="109728" indent="0">
              <a:buNone/>
            </a:pP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GREENPin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5;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 GREEN pin of the LED to PWM pin 5</a:t>
            </a:r>
          </a:p>
          <a:p>
            <a:pPr marL="109728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// BLUE pin of the LED to PWM pin 6</a:t>
            </a:r>
          </a:p>
          <a:p>
            <a:pPr marL="109728" indent="0">
              <a:buNone/>
            </a:pP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brightness = 0;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 LED brightness</a:t>
            </a:r>
          </a:p>
          <a:p>
            <a:pPr marL="109728" indent="0">
              <a:buNone/>
            </a:pP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increment = 5;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 brightness increment (changing this will change the smoothness of transitions)</a:t>
            </a:r>
          </a:p>
          <a:p>
            <a:pPr marL="109728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void setup()</a:t>
            </a: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REDPin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OUTPUT);</a:t>
            </a: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GREENPin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OUTPUT);</a:t>
            </a: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//blue pin mode definition</a:t>
            </a: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void loop()</a:t>
            </a: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brightness = brightness + increment;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 increment brightness for next loop iteration</a:t>
            </a:r>
          </a:p>
          <a:p>
            <a:pPr marL="109728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if (brightness &lt;= 0 || brightness &gt;= 255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   // reverse the direction of the fading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increment = -increment;</a:t>
            </a: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brightness = constrain(brightness, 0, 255);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//function which limits a value to a range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analogWrite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REDPin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brightness);</a:t>
            </a: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analogWrite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GREENPin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brightness);</a:t>
            </a: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//blue pin value refresh</a:t>
            </a:r>
          </a:p>
          <a:p>
            <a:pPr marL="109728" indent="0">
              <a:buNone/>
            </a:pP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delay(20);  //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wait for 20 milliseconds to see the dimming effect</a:t>
            </a:r>
          </a:p>
          <a:p>
            <a:pPr marL="109728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9744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http://arduino.cc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hlinkClick r:id="rId3"/>
              </a:rPr>
              <a:t>http://arduino.cc/en/Tutorial/HomePage</a:t>
            </a:r>
            <a:br>
              <a:rPr lang="en-US" b="1" dirty="0"/>
            </a:br>
            <a:endParaRPr lang="en-US" b="1" dirty="0"/>
          </a:p>
          <a:p>
            <a:r>
              <a:rPr lang="en-US" b="1" dirty="0">
                <a:hlinkClick r:id="rId4"/>
              </a:rPr>
              <a:t>http://learn.adafruit.com/adalight-diy-ambient-tv-lighting</a:t>
            </a:r>
            <a:endParaRPr lang="en-US" b="1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01199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386BF565-02CD-4A22-8ED9-86E22A75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838200"/>
            <a:ext cx="7024687" cy="1143000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0ACDDCD-7CF6-499B-AEAA-D2383479D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24100"/>
            <a:ext cx="8077200" cy="3508375"/>
          </a:xfrm>
        </p:spPr>
        <p:txBody>
          <a:bodyPr/>
          <a:lstStyle/>
          <a:p>
            <a:pPr marL="525463" indent="-457200" eaLnBrk="1" hangingPunct="1">
              <a:buFont typeface="Century Gothic" pitchFamily="34" charset="0"/>
              <a:buAutoNum type="arabicPeriod"/>
              <a:defRPr/>
            </a:pPr>
            <a:r>
              <a:rPr lang="en-US" dirty="0"/>
              <a:t>Control the rotation of standard servo motor</a:t>
            </a:r>
          </a:p>
          <a:p>
            <a:pPr marL="822326" lvl="1" indent="-457200" eaLnBrk="1" hangingPunct="1">
              <a:defRPr/>
            </a:pPr>
            <a:r>
              <a:rPr lang="en-US" dirty="0"/>
              <a:t>A standard servo motor is limited in its rotation between 0 and 180 degrees</a:t>
            </a:r>
          </a:p>
          <a:p>
            <a:pPr marL="525463" indent="-457200" eaLnBrk="1" hangingPunct="1">
              <a:buFont typeface="Century Gothic" pitchFamily="34" charset="0"/>
              <a:buAutoNum type="arabicPeriod"/>
              <a:defRPr/>
            </a:pPr>
            <a:r>
              <a:rPr lang="en-US" dirty="0"/>
              <a:t>Control the speed of a continuous rotation servo motor based on the light intensity</a:t>
            </a:r>
          </a:p>
          <a:p>
            <a:pPr marL="822325" lvl="1" indent="-457200" eaLnBrk="1" hangingPunct="1">
              <a:defRPr/>
            </a:pPr>
            <a:r>
              <a:rPr lang="en-US" dirty="0"/>
              <a:t>A continuous rotation servo motor can rotate freely without restriction</a:t>
            </a:r>
          </a:p>
        </p:txBody>
      </p:sp>
    </p:spTree>
    <p:extLst>
      <p:ext uri="{BB962C8B-B14F-4D97-AF65-F5344CB8AC3E}">
        <p14:creationId xmlns:p14="http://schemas.microsoft.com/office/powerpoint/2010/main" val="217353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CD9B7BD-0537-4F0E-A300-46F5C304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838200"/>
            <a:ext cx="7024687" cy="1143000"/>
          </a:xfrm>
        </p:spPr>
        <p:txBody>
          <a:bodyPr/>
          <a:lstStyle/>
          <a:p>
            <a:pPr eaLnBrk="1" hangingPunct="1"/>
            <a:r>
              <a:rPr lang="en-US" altLang="en-US"/>
              <a:t>Introduction to Servos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51DA0C6-993C-413C-BA3F-66B8C0EF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24100"/>
            <a:ext cx="8077200" cy="35083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/>
              <a:t>A servo is a small, electrically-driven motor that provides rotary actuation</a:t>
            </a:r>
          </a:p>
          <a:p>
            <a:pPr eaLnBrk="1" hangingPunct="1">
              <a:defRPr/>
            </a:pPr>
            <a:r>
              <a:rPr lang="en-US" dirty="0"/>
              <a:t>Servos are controlled by using Pulse-Width Modulation (PWM)</a:t>
            </a:r>
          </a:p>
          <a:p>
            <a:pPr eaLnBrk="1" hangingPunct="1">
              <a:defRPr/>
            </a:pPr>
            <a:r>
              <a:rPr lang="en-US" dirty="0"/>
              <a:t>The duration of a voltage pulse determines how far the shaft will turn (i.e. the angle)</a:t>
            </a:r>
          </a:p>
          <a:p>
            <a:pPr eaLnBrk="1" hangingPunct="1">
              <a:defRPr/>
            </a:pPr>
            <a:r>
              <a:rPr lang="en-US" dirty="0"/>
              <a:t>Servos will not hold their position indefinitely, so the position pulse must be sent repeatedly</a:t>
            </a:r>
          </a:p>
          <a:p>
            <a:pPr eaLnBrk="1" hangingPunct="1">
              <a:defRPr/>
            </a:pPr>
            <a:r>
              <a:rPr lang="en-US" dirty="0"/>
              <a:t>The holding force of a servo is determined by it’s torque rating</a:t>
            </a:r>
          </a:p>
        </p:txBody>
      </p:sp>
    </p:spTree>
    <p:extLst>
      <p:ext uri="{BB962C8B-B14F-4D97-AF65-F5344CB8AC3E}">
        <p14:creationId xmlns:p14="http://schemas.microsoft.com/office/powerpoint/2010/main" val="9293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11AEE4B-F6A6-48FC-B742-82F1E664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838200"/>
            <a:ext cx="7024687" cy="1143000"/>
          </a:xfrm>
        </p:spPr>
        <p:txBody>
          <a:bodyPr/>
          <a:lstStyle/>
          <a:p>
            <a:r>
              <a:rPr lang="en-US" altLang="en-US"/>
              <a:t>PWM Generation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D6B852C-D712-41A0-B75D-BD7970F56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24100"/>
            <a:ext cx="8077200" cy="3508375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There are 2 different ways in which you can generate a PWM signal</a:t>
            </a:r>
          </a:p>
          <a:p>
            <a:pPr marL="823913" lvl="1" indent="-457200">
              <a:buFont typeface="Century Gothic" panose="020B0502020202020204" pitchFamily="34" charset="0"/>
              <a:buAutoNum type="arabicPeriod"/>
            </a:pPr>
            <a:r>
              <a:rPr lang="en-US" altLang="en-US"/>
              <a:t>Use the built-in PWM pins on the Arduino where you only need to set the duty cycle</a:t>
            </a:r>
          </a:p>
          <a:p>
            <a:pPr marL="823913" lvl="1" indent="-457200">
              <a:buFont typeface="Century Gothic" panose="020B0502020202020204" pitchFamily="34" charset="0"/>
              <a:buAutoNum type="arabicPeriod"/>
            </a:pPr>
            <a:r>
              <a:rPr lang="en-US" altLang="en-US"/>
              <a:t>Manually generate one by alternating voltage HIGH and LOW with specified delays</a:t>
            </a:r>
          </a:p>
          <a:p>
            <a:r>
              <a:rPr lang="en-US" altLang="en-US"/>
              <a:t>We will use the manual method since the built-in PWM frequency does not match the servo’s expected pulse timing</a:t>
            </a:r>
          </a:p>
        </p:txBody>
      </p:sp>
    </p:spTree>
    <p:extLst>
      <p:ext uri="{BB962C8B-B14F-4D97-AF65-F5344CB8AC3E}">
        <p14:creationId xmlns:p14="http://schemas.microsoft.com/office/powerpoint/2010/main" val="260736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1F6A916-A44A-4951-A55C-D64ACF91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838200"/>
            <a:ext cx="70246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Part 1 – Controlling Servo Rotation (Manual PWM)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61CF8CFD-6594-470B-A485-3E8C6EC27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24100"/>
            <a:ext cx="8077200" cy="3508375"/>
          </a:xfrm>
        </p:spPr>
        <p:txBody>
          <a:bodyPr/>
          <a:lstStyle/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int servoPin = 4;				//variable to store the servo pin number</a:t>
            </a:r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int pulse = 700;				//variable to store the pulse duration</a:t>
            </a:r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1300"/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void setup()</a:t>
            </a:r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{</a:t>
            </a:r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	pinMode(servoPin, OUTPUT);		//set the servo pin as an output</a:t>
            </a:r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	Serial.begin(9600);			//set serial data transfer rate</a:t>
            </a:r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}</a:t>
            </a:r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1300"/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void loop()</a:t>
            </a:r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{</a:t>
            </a:r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	digitalWrite(servoPin, HIGH);		//send 5V to the servo</a:t>
            </a:r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	delayMicroseconds(pulse);		//for pulse microseconds</a:t>
            </a:r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	digitalWrite(servoPin, LOW);		//send 0V to the servo</a:t>
            </a:r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	delay(20);				//for 20 milliseconds</a:t>
            </a:r>
          </a:p>
          <a:p>
            <a:pPr marL="682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1300"/>
              <a:t>}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76423A59-B6CF-4CEC-A892-3ABCED585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911850"/>
            <a:ext cx="7158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You can change the duration of the pulse to vary the servo’s rotation angle.</a:t>
            </a:r>
          </a:p>
        </p:txBody>
      </p:sp>
    </p:spTree>
    <p:extLst>
      <p:ext uri="{BB962C8B-B14F-4D97-AF65-F5344CB8AC3E}">
        <p14:creationId xmlns:p14="http://schemas.microsoft.com/office/powerpoint/2010/main" val="42738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AAA886D-707F-4499-BE24-FABC67C3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838200"/>
            <a:ext cx="702468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Part 1 Schematic (Manual PWM)</a:t>
            </a:r>
          </a:p>
        </p:txBody>
      </p:sp>
      <p:pic>
        <p:nvPicPr>
          <p:cNvPr id="20482" name="Picture 5">
            <a:extLst>
              <a:ext uri="{FF2B5EF4-FFF2-40B4-BE49-F238E27FC236}">
                <a16:creationId xmlns:a16="http://schemas.microsoft.com/office/drawing/2014/main" id="{A660CB13-4E61-43EC-916D-780FD7AE93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2575" y="3008313"/>
            <a:ext cx="3498850" cy="2139950"/>
          </a:xfrm>
          <a:noFill/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C0A474-CB18-492F-9F94-38E121253941}"/>
              </a:ext>
            </a:extLst>
          </p:cNvPr>
          <p:cNvCxnSpPr/>
          <p:nvPr/>
        </p:nvCxnSpPr>
        <p:spPr>
          <a:xfrm flipH="1">
            <a:off x="6248400" y="2514600"/>
            <a:ext cx="4572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extBox 3">
            <a:extLst>
              <a:ext uri="{FF2B5EF4-FFF2-40B4-BE49-F238E27FC236}">
                <a16:creationId xmlns:a16="http://schemas.microsoft.com/office/drawing/2014/main" id="{DF87CC45-03F6-4E60-ACFB-9D9D7B7BE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133600"/>
            <a:ext cx="1592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Standard servo</a:t>
            </a:r>
          </a:p>
        </p:txBody>
      </p:sp>
    </p:spTree>
    <p:extLst>
      <p:ext uri="{BB962C8B-B14F-4D97-AF65-F5344CB8AC3E}">
        <p14:creationId xmlns:p14="http://schemas.microsoft.com/office/powerpoint/2010/main" val="413421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720E2C86-D7C0-4C1F-9DF5-414F906F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838200"/>
            <a:ext cx="7024687" cy="1143000"/>
          </a:xfrm>
        </p:spPr>
        <p:txBody>
          <a:bodyPr/>
          <a:lstStyle/>
          <a:p>
            <a:r>
              <a:rPr lang="en-US" altLang="en-US"/>
              <a:t>Part 1 Board Layout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78EFFAE3-5395-4559-A870-F458BE24F8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/>
          <a:stretch>
            <a:fillRect/>
          </a:stretch>
        </p:blipFill>
        <p:spPr>
          <a:xfrm>
            <a:off x="2209800" y="2209800"/>
            <a:ext cx="4724400" cy="4130675"/>
          </a:xfrm>
          <a:noFill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65220B-52FA-4412-A399-482054C70B73}"/>
              </a:ext>
            </a:extLst>
          </p:cNvPr>
          <p:cNvCxnSpPr/>
          <p:nvPr/>
        </p:nvCxnSpPr>
        <p:spPr>
          <a:xfrm>
            <a:off x="1981200" y="5486400"/>
            <a:ext cx="17526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TextBox 8">
            <a:extLst>
              <a:ext uri="{FF2B5EF4-FFF2-40B4-BE49-F238E27FC236}">
                <a16:creationId xmlns:a16="http://schemas.microsoft.com/office/drawing/2014/main" id="{39049904-7C26-42D1-83C7-D4F3524AD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5181600"/>
            <a:ext cx="893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Ground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6274C3-7DC1-4AA6-9187-F664D32C5D94}"/>
              </a:ext>
            </a:extLst>
          </p:cNvPr>
          <p:cNvCxnSpPr/>
          <p:nvPr/>
        </p:nvCxnSpPr>
        <p:spPr>
          <a:xfrm>
            <a:off x="1981200" y="4953000"/>
            <a:ext cx="1966913" cy="4206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0">
            <a:extLst>
              <a:ext uri="{FF2B5EF4-FFF2-40B4-BE49-F238E27FC236}">
                <a16:creationId xmlns:a16="http://schemas.microsoft.com/office/drawing/2014/main" id="{D4477224-3844-4AD2-870F-90AB596BB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4659313"/>
            <a:ext cx="433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5V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3D8C1A-64BA-44B6-B8F3-8D0DF3A85032}"/>
              </a:ext>
            </a:extLst>
          </p:cNvPr>
          <p:cNvCxnSpPr/>
          <p:nvPr/>
        </p:nvCxnSpPr>
        <p:spPr>
          <a:xfrm flipH="1">
            <a:off x="4572000" y="4240213"/>
            <a:ext cx="2552700" cy="9223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18">
            <a:extLst>
              <a:ext uri="{FF2B5EF4-FFF2-40B4-BE49-F238E27FC236}">
                <a16:creationId xmlns:a16="http://schemas.microsoft.com/office/drawing/2014/main" id="{7E24C700-B02D-4FC8-BFF7-310AD42E2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40544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Pin 4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577008-BFEB-4274-9D25-8825D374A8F3}"/>
              </a:ext>
            </a:extLst>
          </p:cNvPr>
          <p:cNvCxnSpPr/>
          <p:nvPr/>
        </p:nvCxnSpPr>
        <p:spPr>
          <a:xfrm flipH="1">
            <a:off x="6400800" y="5162550"/>
            <a:ext cx="914400" cy="3016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TextBox 21">
            <a:extLst>
              <a:ext uri="{FF2B5EF4-FFF2-40B4-BE49-F238E27FC236}">
                <a16:creationId xmlns:a16="http://schemas.microsoft.com/office/drawing/2014/main" id="{380CE1DB-7522-4BB4-A2CA-C1426C911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859338"/>
            <a:ext cx="1136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Servo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02791B-ABEA-4DEE-97A7-F78D4C9BA77D}"/>
              </a:ext>
            </a:extLst>
          </p:cNvPr>
          <p:cNvCxnSpPr/>
          <p:nvPr/>
        </p:nvCxnSpPr>
        <p:spPr>
          <a:xfrm flipH="1">
            <a:off x="6210300" y="3505200"/>
            <a:ext cx="914400" cy="3016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18">
            <a:extLst>
              <a:ext uri="{FF2B5EF4-FFF2-40B4-BE49-F238E27FC236}">
                <a16:creationId xmlns:a16="http://schemas.microsoft.com/office/drawing/2014/main" id="{86E0B165-755F-4FD6-A084-8FAA88E6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3157538"/>
            <a:ext cx="766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Servo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motor</a:t>
            </a:r>
          </a:p>
        </p:txBody>
      </p:sp>
    </p:spTree>
    <p:extLst>
      <p:ext uri="{BB962C8B-B14F-4D97-AF65-F5344CB8AC3E}">
        <p14:creationId xmlns:p14="http://schemas.microsoft.com/office/powerpoint/2010/main" val="318111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0EDF05-949F-4E32-990C-CAD80C9A3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RGB LED – Get all three colors to show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D89083-6FAC-43F1-809F-BF6E048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Part 2 – Continuation from Last Week</a:t>
            </a:r>
          </a:p>
        </p:txBody>
      </p:sp>
    </p:spTree>
    <p:extLst>
      <p:ext uri="{BB962C8B-B14F-4D97-AF65-F5344CB8AC3E}">
        <p14:creationId xmlns:p14="http://schemas.microsoft.com/office/powerpoint/2010/main" val="312151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Setup</a:t>
            </a:r>
          </a:p>
        </p:txBody>
      </p:sp>
      <p:pic>
        <p:nvPicPr>
          <p:cNvPr id="717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2999"/>
            <a:ext cx="74199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92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GW General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GW_General_PPT</Template>
  <TotalTime>177</TotalTime>
  <Words>356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Courier New</vt:lpstr>
      <vt:lpstr>Lucida Sans Unicode</vt:lpstr>
      <vt:lpstr>Verdana</vt:lpstr>
      <vt:lpstr>Wingdings</vt:lpstr>
      <vt:lpstr>Wingdings 2</vt:lpstr>
      <vt:lpstr>Wingdings 3</vt:lpstr>
      <vt:lpstr>GW General</vt:lpstr>
      <vt:lpstr>Custom Design</vt:lpstr>
      <vt:lpstr>Concourse</vt:lpstr>
      <vt:lpstr>ECE-1010 Introduction to Electrical and Computer Engineering</vt:lpstr>
      <vt:lpstr>Objectives</vt:lpstr>
      <vt:lpstr>Introduction to Servos</vt:lpstr>
      <vt:lpstr>PWM Generation</vt:lpstr>
      <vt:lpstr>Part 1 – Controlling Servo Rotation (Manual PWM)</vt:lpstr>
      <vt:lpstr>Part 1 Schematic (Manual PWM)</vt:lpstr>
      <vt:lpstr>Part 1 Board Layout</vt:lpstr>
      <vt:lpstr>Part 2 – Continuation from Last Week</vt:lpstr>
      <vt:lpstr>Hardware Setup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ECE-1020 Introduction to Electrical and Computer Engineering</dc:title>
  <dc:creator>Rory Lamond</dc:creator>
  <cp:lastModifiedBy>Lauren Robinson</cp:lastModifiedBy>
  <cp:revision>28</cp:revision>
  <dcterms:created xsi:type="dcterms:W3CDTF">2013-04-03T15:14:24Z</dcterms:created>
  <dcterms:modified xsi:type="dcterms:W3CDTF">2019-11-08T13:53:36Z</dcterms:modified>
</cp:coreProperties>
</file>