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57" r:id="rId4"/>
    <p:sldId id="275" r:id="rId5"/>
    <p:sldId id="276" r:id="rId6"/>
    <p:sldId id="277" r:id="rId7"/>
    <p:sldId id="258" r:id="rId8"/>
    <p:sldId id="260" r:id="rId9"/>
    <p:sldId id="261" r:id="rId10"/>
    <p:sldId id="262" r:id="rId11"/>
    <p:sldId id="271" r:id="rId12"/>
    <p:sldId id="263" r:id="rId13"/>
    <p:sldId id="264" r:id="rId14"/>
    <p:sldId id="265" r:id="rId15"/>
    <p:sldId id="266" r:id="rId16"/>
    <p:sldId id="267" r:id="rId17"/>
    <p:sldId id="270" r:id="rId18"/>
    <p:sldId id="269" r:id="rId19"/>
    <p:sldId id="272" r:id="rId20"/>
    <p:sldId id="268" r:id="rId21"/>
    <p:sldId id="273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0AF4-A555-A54D-947F-768EBA12927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3D3D-9B5B-FC44-804C-58E0D005F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5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0AF4-A555-A54D-947F-768EBA12927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3D3D-9B5B-FC44-804C-58E0D005F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0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0AF4-A555-A54D-947F-768EBA12927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3D3D-9B5B-FC44-804C-58E0D005F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30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0AF4-A555-A54D-947F-768EBA12927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3D3D-9B5B-FC44-804C-58E0D005F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1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0AF4-A555-A54D-947F-768EBA12927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3D3D-9B5B-FC44-804C-58E0D005F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3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0AF4-A555-A54D-947F-768EBA12927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3D3D-9B5B-FC44-804C-58E0D005F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2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0AF4-A555-A54D-947F-768EBA12927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3D3D-9B5B-FC44-804C-58E0D005F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0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0AF4-A555-A54D-947F-768EBA12927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3D3D-9B5B-FC44-804C-58E0D005F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5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0AF4-A555-A54D-947F-768EBA12927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3D3D-9B5B-FC44-804C-58E0D005F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2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0AF4-A555-A54D-947F-768EBA12927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3D3D-9B5B-FC44-804C-58E0D005F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1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0AF4-A555-A54D-947F-768EBA12927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3D3D-9B5B-FC44-804C-58E0D005F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42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A0AF4-A555-A54D-947F-768EBA129278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C3D3D-9B5B-FC44-804C-58E0D005F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0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vernment-reform.inf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Law of Requisite Variety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26725"/>
          </a:xfrm>
        </p:spPr>
        <p:txBody>
          <a:bodyPr/>
          <a:lstStyle/>
          <a:p>
            <a:r>
              <a:rPr lang="en-US" dirty="0" smtClean="0"/>
              <a:t>And its machinations…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029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38"/>
            <a:ext cx="8229600" cy="1487327"/>
          </a:xfrm>
        </p:spPr>
        <p:txBody>
          <a:bodyPr/>
          <a:lstStyle/>
          <a:p>
            <a:r>
              <a:rPr lang="en-US" dirty="0" smtClean="0"/>
              <a:t>Understanding the Challenges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2905"/>
            <a:ext cx="8229600" cy="3803258"/>
          </a:xfrm>
        </p:spPr>
        <p:txBody>
          <a:bodyPr>
            <a:normAutofit/>
          </a:bodyPr>
          <a:lstStyle/>
          <a:p>
            <a:r>
              <a:rPr lang="en-US" dirty="0" smtClean="0"/>
              <a:t>Deploy all disciplines, including system dynamics, cybernetics, etc</a:t>
            </a:r>
            <a:r>
              <a:rPr lang="en-US" dirty="0" smtClean="0"/>
              <a:t>.</a:t>
            </a:r>
          </a:p>
          <a:p>
            <a:r>
              <a:rPr lang="en-US" dirty="0"/>
              <a:t>Institute “Legislative Impact Statements” for all </a:t>
            </a:r>
            <a:r>
              <a:rPr lang="en-US" dirty="0" smtClean="0"/>
              <a:t>significant </a:t>
            </a:r>
            <a:r>
              <a:rPr lang="en-US" dirty="0"/>
              <a:t>Congressional </a:t>
            </a:r>
            <a:r>
              <a:rPr lang="en-US" dirty="0" smtClean="0"/>
              <a:t>actions</a:t>
            </a:r>
            <a:endParaRPr lang="en-US" dirty="0" smtClean="0"/>
          </a:p>
          <a:p>
            <a:r>
              <a:rPr lang="en-US" dirty="0" smtClean="0"/>
              <a:t>Employ “Crowdsourcing,” both for problem identification &amp; analysis, and to </a:t>
            </a:r>
            <a:r>
              <a:rPr lang="en-US" dirty="0" smtClean="0"/>
              <a:t>search out </a:t>
            </a:r>
            <a:r>
              <a:rPr lang="en-US" dirty="0" smtClean="0"/>
              <a:t>new </a:t>
            </a:r>
            <a:r>
              <a:rPr lang="en-US" dirty="0" smtClean="0"/>
              <a:t>policy tools and 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985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5308"/>
            <a:ext cx="8229600" cy="1504038"/>
          </a:xfrm>
        </p:spPr>
        <p:txBody>
          <a:bodyPr/>
          <a:lstStyle/>
          <a:p>
            <a:r>
              <a:rPr lang="en-US" dirty="0" smtClean="0"/>
              <a:t>Crowdsourcing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6732"/>
            <a:ext cx="8229600" cy="3619431"/>
          </a:xfrm>
        </p:spPr>
        <p:txBody>
          <a:bodyPr/>
          <a:lstStyle/>
          <a:p>
            <a:r>
              <a:rPr lang="en-US" b="1" dirty="0" smtClean="0"/>
              <a:t>“Crowdsourcing </a:t>
            </a:r>
            <a:r>
              <a:rPr lang="en-US" dirty="0"/>
              <a:t>is the process of obtaining needed services, ideas, or content by soliciting contributions from a large group of people, and especially from an online community, rather than from traditional employees or suppliers</a:t>
            </a:r>
            <a:r>
              <a:rPr lang="en-US" dirty="0" smtClean="0"/>
              <a:t>.” -- </a:t>
            </a:r>
            <a:r>
              <a:rPr lang="en-US" dirty="0"/>
              <a:t>Merriam-</a:t>
            </a:r>
            <a:r>
              <a:rPr lang="en-US" dirty="0" err="1"/>
              <a:t>Webster.com</a:t>
            </a:r>
            <a:r>
              <a:rPr lang="en-US" dirty="0"/>
              <a:t>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330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3365"/>
            <a:ext cx="8229600" cy="1336923"/>
          </a:xfrm>
        </p:spPr>
        <p:txBody>
          <a:bodyPr>
            <a:normAutofit/>
          </a:bodyPr>
          <a:lstStyle/>
          <a:p>
            <a:r>
              <a:rPr lang="en-US" dirty="0" smtClean="0"/>
              <a:t>“Crowdsourcing” is not new: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41232"/>
            <a:ext cx="8229600" cy="3184930"/>
          </a:xfrm>
        </p:spPr>
        <p:txBody>
          <a:bodyPr/>
          <a:lstStyle/>
          <a:p>
            <a:r>
              <a:rPr lang="en-US" dirty="0"/>
              <a:t>1714 – The Longitude Prize: When the British government was trying to find a way to measure a ship’s longitude, they offered the </a:t>
            </a:r>
            <a:r>
              <a:rPr lang="en-US" dirty="0" smtClean="0"/>
              <a:t>public a </a:t>
            </a:r>
            <a:r>
              <a:rPr lang="en-US" dirty="0"/>
              <a:t>monetary prize to whomever came up with the best solution.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081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84"/>
            <a:ext cx="8229600" cy="1286789"/>
          </a:xfrm>
        </p:spPr>
        <p:txBody>
          <a:bodyPr/>
          <a:lstStyle/>
          <a:p>
            <a:r>
              <a:rPr lang="en-US" dirty="0" smtClean="0"/>
              <a:t>A Broader Tool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6597"/>
            <a:ext cx="8229600" cy="366956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“standard” tools of government, which have enormous </a:t>
            </a:r>
            <a:r>
              <a:rPr lang="en-US" dirty="0" smtClean="0"/>
              <a:t>variations (a) in </a:t>
            </a:r>
            <a:r>
              <a:rPr lang="en-US" dirty="0" smtClean="0"/>
              <a:t>the resources needed for </a:t>
            </a:r>
            <a:r>
              <a:rPr lang="en-US" dirty="0" smtClean="0"/>
              <a:t>complete implementation, and (b) in effectiveness</a:t>
            </a:r>
            <a:endParaRPr lang="en-US" dirty="0" smtClean="0"/>
          </a:p>
          <a:p>
            <a:r>
              <a:rPr lang="en-US" dirty="0" smtClean="0"/>
              <a:t>The newer tools, such as prizes and nudges, which emphasize simplification</a:t>
            </a:r>
          </a:p>
          <a:p>
            <a:r>
              <a:rPr lang="en-US" dirty="0" smtClean="0"/>
              <a:t>Perhaps more tools in the future?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353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8324"/>
          </a:xfrm>
        </p:spPr>
        <p:txBody>
          <a:bodyPr/>
          <a:lstStyle/>
          <a:p>
            <a:r>
              <a:rPr lang="en-US" dirty="0" smtClean="0"/>
              <a:t>The Standard Tool Chest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6924"/>
            <a:ext cx="8229600" cy="5147154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1. Direct </a:t>
            </a:r>
            <a:r>
              <a:rPr lang="en-US" b="1" dirty="0" smtClean="0"/>
              <a:t>Government</a:t>
            </a:r>
          </a:p>
          <a:p>
            <a:r>
              <a:rPr lang="en-US" b="1" dirty="0" smtClean="0"/>
              <a:t>2</a:t>
            </a:r>
            <a:r>
              <a:rPr lang="en-US" b="1" dirty="0"/>
              <a:t>. Government Corporations </a:t>
            </a:r>
            <a:r>
              <a:rPr lang="en-US" b="1" dirty="0" smtClean="0"/>
              <a:t>&amp; </a:t>
            </a:r>
            <a:r>
              <a:rPr lang="en-US" b="1" dirty="0"/>
              <a:t>Government</a:t>
            </a:r>
            <a:r>
              <a:rPr lang="en-US" b="1" dirty="0" smtClean="0"/>
              <a:t>-Sponsored              Enterprises </a:t>
            </a:r>
            <a:endParaRPr lang="en-US" b="1" dirty="0" smtClean="0"/>
          </a:p>
          <a:p>
            <a:r>
              <a:rPr lang="en-US" b="1" dirty="0" smtClean="0"/>
              <a:t>3</a:t>
            </a:r>
            <a:r>
              <a:rPr lang="en-US" b="1" dirty="0"/>
              <a:t>. Economic </a:t>
            </a:r>
            <a:r>
              <a:rPr lang="en-US" b="1" dirty="0" smtClean="0"/>
              <a:t>Regulation</a:t>
            </a:r>
          </a:p>
          <a:p>
            <a:r>
              <a:rPr lang="en-US" b="1" dirty="0" smtClean="0"/>
              <a:t>4</a:t>
            </a:r>
            <a:r>
              <a:rPr lang="en-US" b="1" dirty="0"/>
              <a:t>. Social </a:t>
            </a:r>
            <a:r>
              <a:rPr lang="en-US" b="1" dirty="0" smtClean="0"/>
              <a:t>Regulation</a:t>
            </a:r>
          </a:p>
          <a:p>
            <a:r>
              <a:rPr lang="en-US" b="1" dirty="0" smtClean="0"/>
              <a:t>5</a:t>
            </a:r>
            <a:r>
              <a:rPr lang="en-US" b="1" dirty="0"/>
              <a:t>. Government </a:t>
            </a:r>
            <a:r>
              <a:rPr lang="en-US" b="1" dirty="0" smtClean="0"/>
              <a:t>Insurance</a:t>
            </a:r>
          </a:p>
          <a:p>
            <a:r>
              <a:rPr lang="en-US" b="1" dirty="0" smtClean="0"/>
              <a:t>6</a:t>
            </a:r>
            <a:r>
              <a:rPr lang="en-US" b="1" dirty="0"/>
              <a:t>. Public </a:t>
            </a:r>
            <a:r>
              <a:rPr lang="en-US" b="1" dirty="0" smtClean="0"/>
              <a:t>Information</a:t>
            </a:r>
          </a:p>
          <a:p>
            <a:r>
              <a:rPr lang="en-US" b="1" dirty="0" smtClean="0"/>
              <a:t>7</a:t>
            </a:r>
            <a:r>
              <a:rPr lang="en-US" b="1" dirty="0"/>
              <a:t>. Corrective Taxes, Charges, </a:t>
            </a:r>
            <a:r>
              <a:rPr lang="en-US" b="1" dirty="0" smtClean="0"/>
              <a:t>&amp; </a:t>
            </a:r>
            <a:r>
              <a:rPr lang="en-US" b="1" dirty="0"/>
              <a:t>Tradable Permits </a:t>
            </a:r>
            <a:endParaRPr lang="en-US" b="1" dirty="0" smtClean="0"/>
          </a:p>
          <a:p>
            <a:r>
              <a:rPr lang="en-US" b="1" dirty="0" smtClean="0"/>
              <a:t>8</a:t>
            </a:r>
            <a:r>
              <a:rPr lang="en-US" b="1" dirty="0"/>
              <a:t>. Contracting </a:t>
            </a:r>
            <a:endParaRPr lang="en-US" dirty="0" smtClean="0">
              <a:effectLst/>
            </a:endParaRPr>
          </a:p>
          <a:p>
            <a:r>
              <a:rPr lang="en-US" b="1" dirty="0"/>
              <a:t>9. Purchase-of-Service Contracting </a:t>
            </a:r>
            <a:endParaRPr lang="en-US" b="1" dirty="0" smtClean="0"/>
          </a:p>
          <a:p>
            <a:r>
              <a:rPr lang="en-US" b="1" dirty="0" smtClean="0"/>
              <a:t>10</a:t>
            </a:r>
            <a:r>
              <a:rPr lang="en-US" b="1" dirty="0"/>
              <a:t>. </a:t>
            </a:r>
            <a:r>
              <a:rPr lang="en-US" b="1" dirty="0" smtClean="0"/>
              <a:t>Grants</a:t>
            </a:r>
          </a:p>
          <a:p>
            <a:r>
              <a:rPr lang="en-US" b="1" dirty="0" smtClean="0"/>
              <a:t>11</a:t>
            </a:r>
            <a:r>
              <a:rPr lang="en-US" b="1" dirty="0"/>
              <a:t>. Loans &amp; Loan </a:t>
            </a:r>
            <a:r>
              <a:rPr lang="en-US" b="1" dirty="0" smtClean="0"/>
              <a:t>Guarantees</a:t>
            </a:r>
          </a:p>
          <a:p>
            <a:r>
              <a:rPr lang="en-US" b="1" dirty="0" smtClean="0"/>
              <a:t>12</a:t>
            </a:r>
            <a:r>
              <a:rPr lang="en-US" b="1" dirty="0"/>
              <a:t>. Tax Expenditures </a:t>
            </a:r>
            <a:endParaRPr lang="en-US" dirty="0" smtClean="0">
              <a:effectLst/>
            </a:endParaRPr>
          </a:p>
          <a:p>
            <a:r>
              <a:rPr lang="en-US" b="1" dirty="0"/>
              <a:t>13. </a:t>
            </a:r>
            <a:r>
              <a:rPr lang="en-US" b="1" dirty="0" smtClean="0"/>
              <a:t>Vouchers</a:t>
            </a:r>
          </a:p>
          <a:p>
            <a:r>
              <a:rPr lang="en-US" b="1" dirty="0" smtClean="0"/>
              <a:t>14</a:t>
            </a:r>
            <a:r>
              <a:rPr lang="en-US" b="1" dirty="0"/>
              <a:t>. Tort Liability 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2135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</a:t>
            </a:r>
            <a:r>
              <a:rPr lang="en-US" dirty="0" smtClean="0"/>
              <a:t>DOL’s Mine Safety &amp; Health Administration (MSHA)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MSHA: </a:t>
            </a:r>
            <a:r>
              <a:rPr lang="en-US" dirty="0" smtClean="0"/>
              <a:t>FY2011: $</a:t>
            </a:r>
            <a:r>
              <a:rPr lang="en-US" dirty="0" smtClean="0"/>
              <a:t>350m &amp; 2,430 </a:t>
            </a:r>
            <a:r>
              <a:rPr lang="en-US" dirty="0" smtClean="0"/>
              <a:t>FTE (Now 1000?)</a:t>
            </a:r>
            <a:endParaRPr lang="en-US" dirty="0" smtClean="0"/>
          </a:p>
          <a:p>
            <a:r>
              <a:rPr lang="en-US" dirty="0" smtClean="0"/>
              <a:t>Massey </a:t>
            </a:r>
            <a:r>
              <a:rPr lang="en-US" dirty="0" smtClean="0"/>
              <a:t>Energy</a:t>
            </a:r>
            <a:r>
              <a:rPr lang="en-US" dirty="0"/>
              <a:t> </a:t>
            </a:r>
            <a:r>
              <a:rPr lang="en-US" dirty="0" smtClean="0"/>
              <a:t>grossed $2,300,000,000 in 2009</a:t>
            </a:r>
          </a:p>
          <a:p>
            <a:r>
              <a:rPr lang="en-US" dirty="0" smtClean="0"/>
              <a:t>MSHA </a:t>
            </a:r>
            <a:r>
              <a:rPr lang="en-US" dirty="0" smtClean="0"/>
              <a:t>proposed fines of over $10K for only </a:t>
            </a:r>
            <a:r>
              <a:rPr lang="en-US" dirty="0" smtClean="0"/>
              <a:t>25 of Massey’s 1,342 violations over 5 years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u="sng" dirty="0" smtClean="0"/>
              <a:t>tort </a:t>
            </a:r>
            <a:r>
              <a:rPr lang="en-US" u="sng" dirty="0" smtClean="0"/>
              <a:t>liability</a:t>
            </a:r>
            <a:r>
              <a:rPr lang="en-US" dirty="0" smtClean="0"/>
              <a:t> were imposed ($10m/fatality?), </a:t>
            </a:r>
            <a:r>
              <a:rPr lang="en-US" dirty="0" smtClean="0"/>
              <a:t>Massey would buy insurance</a:t>
            </a:r>
            <a:r>
              <a:rPr lang="en-US" dirty="0" smtClean="0"/>
              <a:t>, the </a:t>
            </a:r>
            <a:r>
              <a:rPr lang="en-US" dirty="0" smtClean="0"/>
              <a:t>insurance company </a:t>
            </a:r>
            <a:r>
              <a:rPr lang="en-US" dirty="0" smtClean="0"/>
              <a:t>would have “skin in the game,” and would insist </a:t>
            </a:r>
            <a:r>
              <a:rPr lang="en-US" dirty="0" smtClean="0"/>
              <a:t>on (and monitor for) the best safety </a:t>
            </a:r>
            <a:r>
              <a:rPr lang="en-US" dirty="0" smtClean="0"/>
              <a:t>practices.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Sunstein’s</a:t>
            </a:r>
            <a:r>
              <a:rPr lang="en-US" dirty="0" smtClean="0"/>
              <a:t> “Nudges”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4981"/>
            <a:ext cx="8229600" cy="4271182"/>
          </a:xfrm>
        </p:spPr>
        <p:txBody>
          <a:bodyPr/>
          <a:lstStyle/>
          <a:p>
            <a:r>
              <a:rPr lang="en-US" dirty="0" smtClean="0"/>
              <a:t>“Libertarian Paternalism”</a:t>
            </a:r>
          </a:p>
          <a:p>
            <a:r>
              <a:rPr lang="en-US" dirty="0" smtClean="0"/>
              <a:t>Choice Architecture</a:t>
            </a:r>
          </a:p>
          <a:p>
            <a:r>
              <a:rPr lang="en-US" dirty="0" smtClean="0"/>
              <a:t>“Default” health care and savings options</a:t>
            </a:r>
          </a:p>
          <a:p>
            <a:r>
              <a:rPr lang="en-US" dirty="0" smtClean="0"/>
              <a:t>“Calories count” on menus</a:t>
            </a:r>
          </a:p>
          <a:p>
            <a:r>
              <a:rPr lang="en-US" dirty="0" smtClean="0"/>
              <a:t>Automatic Tax Returns</a:t>
            </a:r>
          </a:p>
          <a:p>
            <a:r>
              <a:rPr lang="en-US" dirty="0" smtClean="0"/>
              <a:t>“Smart” electric meters</a:t>
            </a:r>
          </a:p>
          <a:p>
            <a:r>
              <a:rPr lang="en-US" dirty="0" smtClean="0"/>
              <a:t>“Dollar a Day” programs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722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3097"/>
            <a:ext cx="8229600" cy="4027482"/>
          </a:xfrm>
        </p:spPr>
        <p:txBody>
          <a:bodyPr>
            <a:normAutofit fontScale="90000"/>
          </a:bodyPr>
          <a:lstStyle/>
          <a:p>
            <a:r>
              <a:rPr lang="en-US" dirty="0"/>
              <a:t>“Congress never gets anything right the first time – after five or six years we have to revisit our ‘solutions’ and correct them.” — John </a:t>
            </a:r>
            <a:r>
              <a:rPr lang="en-US" dirty="0" err="1"/>
              <a:t>Brademus</a:t>
            </a:r>
            <a:r>
              <a:rPr lang="en-US" dirty="0"/>
              <a:t>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96482"/>
            <a:ext cx="8229600" cy="137034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John </a:t>
            </a:r>
            <a:r>
              <a:rPr lang="en-US" dirty="0" err="1"/>
              <a:t>Brademus</a:t>
            </a:r>
            <a:r>
              <a:rPr lang="en-US" dirty="0"/>
              <a:t> was the president of New York University for 11 years and a Congressman from Indiana for 22 years. He served as Majority Whip under Tip O’Neill.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2573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31252"/>
            <a:ext cx="8229600" cy="58490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-- Henry </a:t>
            </a:r>
            <a:r>
              <a:rPr lang="en-US" sz="2800" dirty="0" err="1" smtClean="0"/>
              <a:t>Petroski</a:t>
            </a:r>
            <a:r>
              <a:rPr lang="en-US" sz="2800" dirty="0" smtClean="0"/>
              <a:t>, </a:t>
            </a:r>
            <a:r>
              <a:rPr lang="en-US" sz="2800" u="sng" dirty="0" smtClean="0"/>
              <a:t>Success Through Failure</a:t>
            </a:r>
            <a:r>
              <a:rPr lang="en-US" sz="2800" dirty="0" smtClean="0"/>
              <a:t> (2006) p. 51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943"/>
            <a:ext cx="8229600" cy="4428559"/>
          </a:xfrm>
        </p:spPr>
        <p:txBody>
          <a:bodyPr>
            <a:normAutofit/>
          </a:bodyPr>
          <a:lstStyle/>
          <a:p>
            <a:r>
              <a:rPr lang="en-US" dirty="0"/>
              <a:t>“Failure is an unacceptable difference between expected and observed performance. Good design is thus proactive failure analysis, something that both a designer and a chooser among designs ought to practice. Anticipating and identifying how a design can fail — or even just be perceived to fail — is the first step in making it a success.</a:t>
            </a:r>
            <a:r>
              <a:rPr lang="en-US" dirty="0" smtClean="0"/>
              <a:t>”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30036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6384"/>
            <a:ext cx="8229600" cy="1504039"/>
          </a:xfrm>
        </p:spPr>
        <p:txBody>
          <a:bodyPr/>
          <a:lstStyle/>
          <a:p>
            <a:r>
              <a:rPr lang="en-US" dirty="0" smtClean="0"/>
              <a:t>Madeleine Albright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8617"/>
            <a:ext cx="8229600" cy="2917546"/>
          </a:xfrm>
        </p:spPr>
        <p:txBody>
          <a:bodyPr/>
          <a:lstStyle/>
          <a:p>
            <a:r>
              <a:rPr lang="en-US" dirty="0"/>
              <a:t>"People are speaking to their government with 21st century technology, we are listening with 20th century technology and responding with 19th century policy</a:t>
            </a:r>
            <a:r>
              <a:rPr lang="en-US" dirty="0" smtClean="0"/>
              <a:t>.”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15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172"/>
            <a:ext cx="8229600" cy="1671155"/>
          </a:xfrm>
        </p:spPr>
        <p:txBody>
          <a:bodyPr/>
          <a:lstStyle/>
          <a:p>
            <a:r>
              <a:rPr lang="en-US" dirty="0" smtClean="0"/>
              <a:t>An Old Example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7001"/>
            <a:ext cx="8229600" cy="3519162"/>
          </a:xfrm>
        </p:spPr>
        <p:txBody>
          <a:bodyPr>
            <a:normAutofit/>
          </a:bodyPr>
          <a:lstStyle/>
          <a:p>
            <a:r>
              <a:rPr lang="en-US" dirty="0" smtClean="0"/>
              <a:t>Despite </a:t>
            </a:r>
            <a:r>
              <a:rPr lang="en-US" dirty="0"/>
              <a:t>Nixon’s Wage and Price Controls, the </a:t>
            </a:r>
            <a:r>
              <a:rPr lang="en-US" dirty="0" err="1"/>
              <a:t>souvlaki</a:t>
            </a:r>
            <a:r>
              <a:rPr lang="en-US" dirty="0"/>
              <a:t> at a Greek restaurant on Capitol Hill got smaller and smaller. </a:t>
            </a:r>
            <a:endParaRPr lang="en-US" dirty="0" smtClean="0"/>
          </a:p>
          <a:p>
            <a:r>
              <a:rPr lang="en-US" dirty="0" smtClean="0"/>
              <a:t>My friends and I called it “Phase 4 </a:t>
            </a:r>
            <a:r>
              <a:rPr lang="en-US" dirty="0" err="1" smtClean="0"/>
              <a:t>Souvlaki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How many inspectors would it have taken to monitor portion sizes as well as prices??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3491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1481"/>
            <a:ext cx="8229600" cy="116980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Places to Intervene in a System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/>
              <a:t>— </a:t>
            </a:r>
            <a:r>
              <a:rPr lang="en-US" sz="3100" dirty="0" err="1"/>
              <a:t>Donella</a:t>
            </a:r>
            <a:r>
              <a:rPr lang="en-US" sz="3100" dirty="0"/>
              <a:t> Meadows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1692"/>
            <a:ext cx="8229600" cy="4578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9. Numbers (subsidies, taxes, standards) </a:t>
            </a:r>
            <a:endParaRPr lang="en-US" dirty="0" smtClean="0"/>
          </a:p>
          <a:p>
            <a:r>
              <a:rPr lang="en-US" dirty="0" smtClean="0"/>
              <a:t>8</a:t>
            </a:r>
            <a:r>
              <a:rPr lang="en-US" dirty="0"/>
              <a:t>. Material stocks and </a:t>
            </a:r>
            <a:r>
              <a:rPr lang="en-US" dirty="0" smtClean="0"/>
              <a:t>flows</a:t>
            </a:r>
          </a:p>
          <a:p>
            <a:r>
              <a:rPr lang="en-US" dirty="0" smtClean="0"/>
              <a:t>7</a:t>
            </a:r>
            <a:r>
              <a:rPr lang="en-US" dirty="0"/>
              <a:t>. Regulating negative feedback </a:t>
            </a:r>
            <a:r>
              <a:rPr lang="en-US" dirty="0" smtClean="0"/>
              <a:t>loops</a:t>
            </a:r>
          </a:p>
          <a:p>
            <a:r>
              <a:rPr lang="en-US" dirty="0" smtClean="0"/>
              <a:t>6</a:t>
            </a:r>
            <a:r>
              <a:rPr lang="en-US" dirty="0"/>
              <a:t>. Driving positive feedback loops </a:t>
            </a:r>
            <a:endParaRPr lang="en-US" dirty="0" smtClean="0">
              <a:effectLst/>
            </a:endParaRPr>
          </a:p>
          <a:p>
            <a:r>
              <a:rPr lang="en-US" dirty="0"/>
              <a:t>5. Information </a:t>
            </a:r>
            <a:r>
              <a:rPr lang="en-US" dirty="0" smtClean="0"/>
              <a:t>flows</a:t>
            </a:r>
          </a:p>
          <a:p>
            <a:r>
              <a:rPr lang="en-US" dirty="0" smtClean="0"/>
              <a:t>4</a:t>
            </a:r>
            <a:r>
              <a:rPr lang="en-US" dirty="0"/>
              <a:t>. The rules of the system (incentives, punishment, constraints</a:t>
            </a:r>
            <a:r>
              <a:rPr lang="en-US" dirty="0" smtClean="0"/>
              <a:t>)</a:t>
            </a:r>
          </a:p>
          <a:p>
            <a:r>
              <a:rPr lang="en-US" dirty="0" smtClean="0"/>
              <a:t>3</a:t>
            </a:r>
            <a:r>
              <a:rPr lang="en-US" dirty="0"/>
              <a:t>. The power of self-</a:t>
            </a:r>
            <a:r>
              <a:rPr lang="en-US" dirty="0" smtClean="0"/>
              <a:t>organization</a:t>
            </a:r>
          </a:p>
          <a:p>
            <a:r>
              <a:rPr lang="en-US" dirty="0" smtClean="0"/>
              <a:t>2</a:t>
            </a:r>
            <a:r>
              <a:rPr lang="en-US" dirty="0"/>
              <a:t>. The goals of the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1</a:t>
            </a:r>
            <a:r>
              <a:rPr lang="en-US" dirty="0"/>
              <a:t>. The mindset or paradigm out of which the goals, rules, feedback structure arise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4795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0075"/>
            <a:ext cx="7763628" cy="1888407"/>
          </a:xfrm>
        </p:spPr>
        <p:txBody>
          <a:bodyPr>
            <a:normAutofit/>
          </a:bodyPr>
          <a:lstStyle/>
          <a:p>
            <a:r>
              <a:rPr lang="en-US" dirty="0" smtClean="0"/>
              <a:t>Charles </a:t>
            </a:r>
            <a:r>
              <a:rPr lang="en-US" dirty="0" smtClean="0"/>
              <a:t>Darwin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26136"/>
            <a:ext cx="8229600" cy="2600027"/>
          </a:xfrm>
        </p:spPr>
        <p:txBody>
          <a:bodyPr/>
          <a:lstStyle/>
          <a:p>
            <a:r>
              <a:rPr lang="en-US" dirty="0"/>
              <a:t>“It is not the strongest or the most intelligent who will survive but those who can best manage change</a:t>
            </a:r>
            <a:r>
              <a:rPr lang="en-US" dirty="0" smtClean="0"/>
              <a:t>.”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82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2558"/>
            <a:ext cx="8229600" cy="1119671"/>
          </a:xfrm>
        </p:spPr>
        <p:txBody>
          <a:bodyPr/>
          <a:lstStyle/>
          <a:p>
            <a:r>
              <a:rPr lang="en-US" dirty="0" smtClean="0"/>
              <a:t>Robert A. </a:t>
            </a:r>
            <a:r>
              <a:rPr lang="en-US" dirty="0" err="1" smtClean="0"/>
              <a:t>Knisely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2534"/>
            <a:ext cx="8229600" cy="338363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Harvard College, Georgetown Law</a:t>
            </a:r>
          </a:p>
          <a:p>
            <a:r>
              <a:rPr lang="en-US" dirty="0" smtClean="0"/>
              <a:t>Thirty year Federal career: DOD, OEO, HEW, HUD, OMB Energy Task Force, FEA, President Ford’s Clemency Board, Commerce, Energy, CPSC, ACTION, National Endowment for the Arts, Transportation,       Al Gore’s National Performance Review, Education</a:t>
            </a:r>
          </a:p>
          <a:p>
            <a:r>
              <a:rPr lang="en-US" dirty="0" smtClean="0">
                <a:hlinkClick r:id="rId2"/>
              </a:rPr>
              <a:t>www.government-reform.info</a:t>
            </a:r>
            <a:endParaRPr lang="en-US" dirty="0" smtClean="0"/>
          </a:p>
          <a:p>
            <a:r>
              <a:rPr lang="en-US" dirty="0" err="1" smtClean="0"/>
              <a:t>bobknisely@gmail.com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862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6654"/>
            <a:ext cx="8229600" cy="1219943"/>
          </a:xfrm>
        </p:spPr>
        <p:txBody>
          <a:bodyPr/>
          <a:lstStyle/>
          <a:p>
            <a:r>
              <a:rPr lang="en-US" dirty="0" smtClean="0"/>
              <a:t>Another </a:t>
            </a:r>
            <a:r>
              <a:rPr lang="en-US" dirty="0" smtClean="0"/>
              <a:t>Example: Prohibition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07809"/>
            <a:ext cx="8229600" cy="3218354"/>
          </a:xfrm>
        </p:spPr>
        <p:txBody>
          <a:bodyPr>
            <a:normAutofit/>
          </a:bodyPr>
          <a:lstStyle/>
          <a:p>
            <a:r>
              <a:rPr lang="en-US" dirty="0" smtClean="0"/>
              <a:t>Al </a:t>
            </a:r>
            <a:r>
              <a:rPr lang="en-US" dirty="0" smtClean="0"/>
              <a:t>Capone had 10,000 speakeasies in Chicago alone, and </a:t>
            </a:r>
            <a:r>
              <a:rPr lang="en-US" dirty="0" smtClean="0"/>
              <a:t>he controlled </a:t>
            </a:r>
            <a:r>
              <a:rPr lang="en-US" dirty="0" smtClean="0"/>
              <a:t>the bootlegging business </a:t>
            </a:r>
            <a:r>
              <a:rPr lang="en-US" dirty="0" smtClean="0"/>
              <a:t>all the way from </a:t>
            </a:r>
            <a:r>
              <a:rPr lang="en-US" dirty="0" smtClean="0"/>
              <a:t>Canada to Florida. </a:t>
            </a:r>
            <a:endParaRPr lang="en-US" dirty="0" smtClean="0"/>
          </a:p>
          <a:p>
            <a:r>
              <a:rPr lang="en-US" dirty="0"/>
              <a:t>There were never more than 1520 Federal Prohibition Agents</a:t>
            </a:r>
            <a:r>
              <a:rPr lang="en-US" dirty="0" smtClean="0"/>
              <a:t>.</a:t>
            </a:r>
          </a:p>
          <a:p>
            <a:r>
              <a:rPr lang="en-US" i="1" dirty="0"/>
              <a:t>“</a:t>
            </a:r>
            <a:r>
              <a:rPr lang="en-US" i="1" dirty="0" err="1"/>
              <a:t>Ya</a:t>
            </a:r>
            <a:r>
              <a:rPr lang="en-US" i="1" dirty="0"/>
              <a:t> </a:t>
            </a:r>
            <a:r>
              <a:rPr lang="en-US" i="1" dirty="0" err="1"/>
              <a:t>cahn’t</a:t>
            </a:r>
            <a:r>
              <a:rPr lang="en-US" i="1" dirty="0"/>
              <a:t> get </a:t>
            </a:r>
            <a:r>
              <a:rPr lang="en-US" i="1" dirty="0" err="1"/>
              <a:t>theyah</a:t>
            </a:r>
            <a:r>
              <a:rPr lang="en-US" i="1" dirty="0"/>
              <a:t> from </a:t>
            </a:r>
            <a:r>
              <a:rPr lang="en-US" i="1" dirty="0" err="1"/>
              <a:t>heah</a:t>
            </a:r>
            <a:r>
              <a:rPr lang="en-US" i="1" dirty="0"/>
              <a:t>.”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6429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173"/>
            <a:ext cx="8229600" cy="1320211"/>
          </a:xfrm>
        </p:spPr>
        <p:txBody>
          <a:bodyPr/>
          <a:lstStyle/>
          <a:p>
            <a:r>
              <a:rPr lang="en-US" dirty="0" smtClean="0"/>
              <a:t>Some New Examples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9885"/>
            <a:ext cx="8229600" cy="3686278"/>
          </a:xfrm>
        </p:spPr>
        <p:txBody>
          <a:bodyPr/>
          <a:lstStyle/>
          <a:p>
            <a:r>
              <a:rPr lang="en-US" dirty="0" smtClean="0"/>
              <a:t>In 2013, a fertilizer plant in Texas exploded, killing 14 and injuring 200+ workers. The plant had not been fully inspected for over 30 years.</a:t>
            </a:r>
          </a:p>
          <a:p>
            <a:r>
              <a:rPr lang="en-US" dirty="0" smtClean="0"/>
              <a:t>OSHA (and its state partners) had only 2200 inspectors to protect 130,000,000 workers in 8,000,000 workplaces.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466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8462"/>
            <a:ext cx="8229600" cy="1420480"/>
          </a:xfrm>
        </p:spPr>
        <p:txBody>
          <a:bodyPr/>
          <a:lstStyle/>
          <a:p>
            <a:r>
              <a:rPr lang="en-US" dirty="0" smtClean="0"/>
              <a:t>Another…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3039"/>
            <a:ext cx="8229600" cy="3753124"/>
          </a:xfrm>
        </p:spPr>
        <p:txBody>
          <a:bodyPr/>
          <a:lstStyle/>
          <a:p>
            <a:r>
              <a:rPr lang="en-US" dirty="0" smtClean="0"/>
              <a:t>The National Highway Traffic Safety Administration had $134 million in 2013 to address 34,000 traffic fatalities in the USA.</a:t>
            </a:r>
          </a:p>
          <a:p>
            <a:r>
              <a:rPr lang="en-US" dirty="0" smtClean="0"/>
              <a:t>This was less than what we spent protecting the US Embassy in Iraq for three months of that year.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490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9404"/>
            <a:ext cx="8229600" cy="1136384"/>
          </a:xfrm>
        </p:spPr>
        <p:txBody>
          <a:bodyPr/>
          <a:lstStyle/>
          <a:p>
            <a:r>
              <a:rPr lang="en-US" dirty="0" smtClean="0"/>
              <a:t>And another…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56866"/>
            <a:ext cx="8229600" cy="3569297"/>
          </a:xfrm>
        </p:spPr>
        <p:txBody>
          <a:bodyPr/>
          <a:lstStyle/>
          <a:p>
            <a:r>
              <a:rPr lang="en-US" dirty="0" smtClean="0"/>
              <a:t>The Internal Revenue Service’s budget for 2014 was seven percent lower than in 2010.</a:t>
            </a:r>
          </a:p>
          <a:p>
            <a:r>
              <a:rPr lang="en-US" dirty="0" smtClean="0"/>
              <a:t>During those years, the IRS lost 10,000 staff – an 11% reduction in personnel.</a:t>
            </a:r>
          </a:p>
          <a:p>
            <a:r>
              <a:rPr lang="en-US" dirty="0" smtClean="0"/>
              <a:t>For every $1 spent on IRS enforcement, an estimated $200 in unpaid taxes is recovered.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987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Good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Since 1988, just ten attorneys at the Social Security Administration have prosecuted mail fraud. </a:t>
            </a:r>
            <a:endParaRPr lang="en-US" dirty="0" smtClean="0"/>
          </a:p>
          <a:p>
            <a:r>
              <a:rPr lang="en-US" dirty="0"/>
              <a:t>In 2011, Internet fraud swamped them. </a:t>
            </a:r>
          </a:p>
          <a:p>
            <a:r>
              <a:rPr lang="en-US" dirty="0" smtClean="0"/>
              <a:t>Then </a:t>
            </a:r>
            <a:r>
              <a:rPr lang="en-US" dirty="0" smtClean="0"/>
              <a:t>they partnered with Google, Apple, Microsoft, Facebook, Visa, </a:t>
            </a:r>
            <a:r>
              <a:rPr lang="en-US" dirty="0" smtClean="0"/>
              <a:t>MasterCard</a:t>
            </a:r>
            <a:r>
              <a:rPr lang="en-US" dirty="0" smtClean="0"/>
              <a:t>, and PayPal to block </a:t>
            </a:r>
            <a:r>
              <a:rPr lang="en-US" dirty="0" smtClean="0"/>
              <a:t>both </a:t>
            </a:r>
            <a:r>
              <a:rPr lang="en-US" dirty="0" smtClean="0"/>
              <a:t>ads and payments, thus preventing </a:t>
            </a:r>
            <a:r>
              <a:rPr lang="en-US" dirty="0" smtClean="0"/>
              <a:t>most Internet Social Security fraud before </a:t>
            </a:r>
            <a:r>
              <a:rPr lang="en-US" dirty="0" smtClean="0"/>
              <a:t>it can occur.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102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9270"/>
            <a:ext cx="8229600" cy="4483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Paradox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2501"/>
            <a:ext cx="8229600" cy="39536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“Since the 1960’s, the U.S. population increased by 67%, the private sector workforce increased by 136 percent, while the size of the Federal workforce rose about 10 percent.” -- President Obama’s FY2017 Budget</a:t>
            </a:r>
          </a:p>
          <a:p>
            <a:r>
              <a:rPr lang="en-US" dirty="0" smtClean="0"/>
              <a:t>Many of the world’s challenges today are more complex, critical, &amp; urgent than ever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DOD’s VUCA: Volatility, Uncertainty, Complexity, &amp; Ambiguity</a:t>
            </a:r>
            <a:endParaRPr lang="en-US" dirty="0" smtClean="0"/>
          </a:p>
          <a:p>
            <a:r>
              <a:rPr lang="en-US" i="1" dirty="0" smtClean="0"/>
              <a:t>So, how do we get </a:t>
            </a:r>
            <a:r>
              <a:rPr lang="en-US" i="1" dirty="0" err="1" smtClean="0"/>
              <a:t>theya</a:t>
            </a:r>
            <a:r>
              <a:rPr lang="en-US" i="1" dirty="0" err="1" smtClean="0"/>
              <a:t>h</a:t>
            </a:r>
            <a:r>
              <a:rPr lang="en-US" i="1" dirty="0" smtClean="0"/>
              <a:t> from </a:t>
            </a:r>
            <a:r>
              <a:rPr lang="en-US" i="1" dirty="0" err="1" smtClean="0"/>
              <a:t>heah</a:t>
            </a:r>
            <a:r>
              <a:rPr lang="en-US" i="1" dirty="0" smtClean="0"/>
              <a:t>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24858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Better understanding of the challenges we face, at home and abroad (including searches for possible unintended consequences and counter-intuitive behavior of systems)</a:t>
            </a:r>
          </a:p>
          <a:p>
            <a:r>
              <a:rPr lang="en-US" dirty="0" smtClean="0"/>
              <a:t>A </a:t>
            </a:r>
            <a:r>
              <a:rPr lang="en-US" dirty="0" smtClean="0"/>
              <a:t>broader policy </a:t>
            </a:r>
            <a:r>
              <a:rPr lang="en-US" dirty="0" smtClean="0"/>
              <a:t>tool set for tackling them</a:t>
            </a:r>
          </a:p>
          <a:p>
            <a:r>
              <a:rPr lang="en-US" dirty="0" smtClean="0"/>
              <a:t>Evaluation of the effectiveness of the tools themselves (not just “program evaluation”), w/feedback to tool selection and modification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523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1201</Words>
  <Application>Microsoft Macintosh PowerPoint</Application>
  <PresentationFormat>On-screen Show (4:3)</PresentationFormat>
  <Paragraphs>96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The Law of Requisite Variety</vt:lpstr>
      <vt:lpstr>An Old Example </vt:lpstr>
      <vt:lpstr>Another Example: Prohibition</vt:lpstr>
      <vt:lpstr>Some New Examples </vt:lpstr>
      <vt:lpstr>Another…</vt:lpstr>
      <vt:lpstr>And another…</vt:lpstr>
      <vt:lpstr>One Good Example</vt:lpstr>
      <vt:lpstr>The Paradox</vt:lpstr>
      <vt:lpstr>We need: </vt:lpstr>
      <vt:lpstr>Understanding the Challenges </vt:lpstr>
      <vt:lpstr>Crowdsourcing</vt:lpstr>
      <vt:lpstr>“Crowdsourcing” is not new:</vt:lpstr>
      <vt:lpstr>A Broader Tool Set</vt:lpstr>
      <vt:lpstr>The Standard Tool Chest</vt:lpstr>
      <vt:lpstr>Example: DOL’s Mine Safety &amp; Health Administration (MSHA)</vt:lpstr>
      <vt:lpstr>Sunstein’s “Nudges” </vt:lpstr>
      <vt:lpstr>“Congress never gets anything right the first time – after five or six years we have to revisit our ‘solutions’ and correct them.” — John Brademus  </vt:lpstr>
      <vt:lpstr>-- Henry Petroski, Success Through Failure (2006) p. 51 </vt:lpstr>
      <vt:lpstr>Madeleine Albright </vt:lpstr>
      <vt:lpstr>Places to Intervene in a System  — Donella Meadows  </vt:lpstr>
      <vt:lpstr>Charles Darwin </vt:lpstr>
      <vt:lpstr>Robert A. Knisely</vt:lpstr>
    </vt:vector>
  </TitlesOfParts>
  <Company>Kniz,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Law of Requisite Variety</dc:title>
  <dc:creator>Robert KNISELY</dc:creator>
  <cp:lastModifiedBy>Robert KNISELY</cp:lastModifiedBy>
  <cp:revision>33</cp:revision>
  <dcterms:created xsi:type="dcterms:W3CDTF">2016-11-16T15:31:08Z</dcterms:created>
  <dcterms:modified xsi:type="dcterms:W3CDTF">2016-11-30T18:13:30Z</dcterms:modified>
</cp:coreProperties>
</file>