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39"/>
  </p:notesMasterIdLst>
  <p:sldIdLst>
    <p:sldId id="259" r:id="rId3"/>
    <p:sldId id="432" r:id="rId4"/>
    <p:sldId id="396" r:id="rId5"/>
    <p:sldId id="431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24" r:id="rId33"/>
    <p:sldId id="425" r:id="rId34"/>
    <p:sldId id="426" r:id="rId35"/>
    <p:sldId id="428" r:id="rId36"/>
    <p:sldId id="429" r:id="rId37"/>
    <p:sldId id="430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3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8A112-985F-4193-927C-0D9346F2A6AE}" type="doc">
      <dgm:prSet loTypeId="urn:microsoft.com/office/officeart/2005/8/layout/cycle7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3ADD4A-BB7C-4C6E-9E5E-92F0761C3323}">
      <dgm:prSet phldrT="[Text]"/>
      <dgm:spPr/>
      <dgm:t>
        <a:bodyPr/>
        <a:lstStyle/>
        <a:p>
          <a:r>
            <a:rPr lang="en-US" dirty="0">
              <a:latin typeface="Novecento wide Book"/>
            </a:rPr>
            <a:t>Find Your Passion</a:t>
          </a:r>
        </a:p>
      </dgm:t>
    </dgm:pt>
    <dgm:pt modelId="{0831F056-E4F3-42E6-81ED-C00DA2B84440}" type="parTrans" cxnId="{05734541-86A7-4C0A-9EBE-42BE831CB2E0}">
      <dgm:prSet/>
      <dgm:spPr/>
      <dgm:t>
        <a:bodyPr/>
        <a:lstStyle/>
        <a:p>
          <a:endParaRPr lang="en-US">
            <a:latin typeface="Novecento wide Book"/>
          </a:endParaRPr>
        </a:p>
      </dgm:t>
    </dgm:pt>
    <dgm:pt modelId="{D68B6555-E033-443C-BF90-F2029D25F73C}" type="sibTrans" cxnId="{05734541-86A7-4C0A-9EBE-42BE831CB2E0}">
      <dgm:prSet/>
      <dgm:spPr/>
      <dgm:t>
        <a:bodyPr/>
        <a:lstStyle/>
        <a:p>
          <a:endParaRPr lang="en-US">
            <a:latin typeface="Novecento wide Book"/>
          </a:endParaRPr>
        </a:p>
      </dgm:t>
    </dgm:pt>
    <dgm:pt modelId="{6AA24F1A-74E8-4EDD-82AB-2042A60CF7D3}">
      <dgm:prSet phldrT="[Text]"/>
      <dgm:spPr/>
      <dgm:t>
        <a:bodyPr/>
        <a:lstStyle/>
        <a:p>
          <a:r>
            <a:rPr lang="en-US" dirty="0">
              <a:latin typeface="Novecento wide Book"/>
            </a:rPr>
            <a:t>Test the Market</a:t>
          </a:r>
        </a:p>
      </dgm:t>
    </dgm:pt>
    <dgm:pt modelId="{E12C4782-AD89-4666-B956-C7A2C0FAF246}" type="parTrans" cxnId="{A42C9809-A843-4CD5-8BB0-B1C2C470ADCF}">
      <dgm:prSet/>
      <dgm:spPr/>
      <dgm:t>
        <a:bodyPr/>
        <a:lstStyle/>
        <a:p>
          <a:endParaRPr lang="en-US">
            <a:latin typeface="Novecento wide Book"/>
          </a:endParaRPr>
        </a:p>
      </dgm:t>
    </dgm:pt>
    <dgm:pt modelId="{5AEE2FE7-4E77-41DC-9802-7D37F178C505}" type="sibTrans" cxnId="{A42C9809-A843-4CD5-8BB0-B1C2C470ADCF}">
      <dgm:prSet/>
      <dgm:spPr/>
      <dgm:t>
        <a:bodyPr/>
        <a:lstStyle/>
        <a:p>
          <a:endParaRPr lang="en-US">
            <a:latin typeface="Novecento wide Book"/>
          </a:endParaRPr>
        </a:p>
      </dgm:t>
    </dgm:pt>
    <dgm:pt modelId="{FC978394-6B17-4101-B8AD-B37E0A02F89A}">
      <dgm:prSet phldrT="[Text]"/>
      <dgm:spPr/>
      <dgm:t>
        <a:bodyPr/>
        <a:lstStyle/>
        <a:p>
          <a:r>
            <a:rPr lang="en-US" dirty="0">
              <a:latin typeface="Novecento wide Book"/>
            </a:rPr>
            <a:t>See the Competition</a:t>
          </a:r>
        </a:p>
      </dgm:t>
    </dgm:pt>
    <dgm:pt modelId="{A179B216-AC0B-4DA8-BC3B-10ACAB79BD96}" type="parTrans" cxnId="{AF6ED134-50B2-41B3-B11A-4406C809FD1F}">
      <dgm:prSet/>
      <dgm:spPr/>
      <dgm:t>
        <a:bodyPr/>
        <a:lstStyle/>
        <a:p>
          <a:endParaRPr lang="en-US">
            <a:latin typeface="Novecento wide Book"/>
          </a:endParaRPr>
        </a:p>
      </dgm:t>
    </dgm:pt>
    <dgm:pt modelId="{D18B8FF2-3953-4777-82C7-ADFCDDEF708A}" type="sibTrans" cxnId="{AF6ED134-50B2-41B3-B11A-4406C809FD1F}">
      <dgm:prSet/>
      <dgm:spPr/>
      <dgm:t>
        <a:bodyPr/>
        <a:lstStyle/>
        <a:p>
          <a:endParaRPr lang="en-US">
            <a:latin typeface="Novecento wide Book"/>
          </a:endParaRPr>
        </a:p>
      </dgm:t>
    </dgm:pt>
    <dgm:pt modelId="{25F9AA0C-F07F-46FD-B71D-D4205401A91C}" type="pres">
      <dgm:prSet presAssocID="{0488A112-985F-4193-927C-0D9346F2A6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010696-5DE4-4551-9DF3-B1928666FBB1}" type="pres">
      <dgm:prSet presAssocID="{083ADD4A-BB7C-4C6E-9E5E-92F0761C332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9A53C-CF44-4D33-A9F7-94829DA2BDD9}" type="pres">
      <dgm:prSet presAssocID="{D68B6555-E033-443C-BF90-F2029D25F73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804BC89-84EE-453A-9131-EA64AAE23F5A}" type="pres">
      <dgm:prSet presAssocID="{D68B6555-E033-443C-BF90-F2029D25F73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0A7E2D2-6CCB-4F0C-B2AD-EA6BE0916265}" type="pres">
      <dgm:prSet presAssocID="{6AA24F1A-74E8-4EDD-82AB-2042A60CF7D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EBF1D-AB09-4081-9A00-F19213874186}" type="pres">
      <dgm:prSet presAssocID="{5AEE2FE7-4E77-41DC-9802-7D37F178C50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41EB901-6F28-4EC8-8BBB-08A8518F42D3}" type="pres">
      <dgm:prSet presAssocID="{5AEE2FE7-4E77-41DC-9802-7D37F178C50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4782E7B-163F-4429-B922-508A66651CC7}" type="pres">
      <dgm:prSet presAssocID="{FC978394-6B17-4101-B8AD-B37E0A02F89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D2C85-4E02-46E8-968C-DD7DB193A659}" type="pres">
      <dgm:prSet presAssocID="{D18B8FF2-3953-4777-82C7-ADFCDDEF708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96A6578-7921-4E28-B6AF-513BEF3FE040}" type="pres">
      <dgm:prSet presAssocID="{D18B8FF2-3953-4777-82C7-ADFCDDEF708A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5734541-86A7-4C0A-9EBE-42BE831CB2E0}" srcId="{0488A112-985F-4193-927C-0D9346F2A6AE}" destId="{083ADD4A-BB7C-4C6E-9E5E-92F0761C3323}" srcOrd="0" destOrd="0" parTransId="{0831F056-E4F3-42E6-81ED-C00DA2B84440}" sibTransId="{D68B6555-E033-443C-BF90-F2029D25F73C}"/>
    <dgm:cxn modelId="{AF6ED134-50B2-41B3-B11A-4406C809FD1F}" srcId="{0488A112-985F-4193-927C-0D9346F2A6AE}" destId="{FC978394-6B17-4101-B8AD-B37E0A02F89A}" srcOrd="2" destOrd="0" parTransId="{A179B216-AC0B-4DA8-BC3B-10ACAB79BD96}" sibTransId="{D18B8FF2-3953-4777-82C7-ADFCDDEF708A}"/>
    <dgm:cxn modelId="{113FA15A-96EE-45CA-BEC6-5DA62B16E4E6}" type="presOf" srcId="{D68B6555-E033-443C-BF90-F2029D25F73C}" destId="{B0F9A53C-CF44-4D33-A9F7-94829DA2BDD9}" srcOrd="0" destOrd="0" presId="urn:microsoft.com/office/officeart/2005/8/layout/cycle7"/>
    <dgm:cxn modelId="{518C6D42-F78A-49C3-9CB6-C79470B2441A}" type="presOf" srcId="{5AEE2FE7-4E77-41DC-9802-7D37F178C505}" destId="{D72EBF1D-AB09-4081-9A00-F19213874186}" srcOrd="0" destOrd="0" presId="urn:microsoft.com/office/officeart/2005/8/layout/cycle7"/>
    <dgm:cxn modelId="{70BD8757-6D07-4679-B469-975AD5CA908C}" type="presOf" srcId="{D18B8FF2-3953-4777-82C7-ADFCDDEF708A}" destId="{396A6578-7921-4E28-B6AF-513BEF3FE040}" srcOrd="1" destOrd="0" presId="urn:microsoft.com/office/officeart/2005/8/layout/cycle7"/>
    <dgm:cxn modelId="{77319125-8AFE-4BC1-9B0D-E0C0AB9402D4}" type="presOf" srcId="{6AA24F1A-74E8-4EDD-82AB-2042A60CF7D3}" destId="{80A7E2D2-6CCB-4F0C-B2AD-EA6BE0916265}" srcOrd="0" destOrd="0" presId="urn:microsoft.com/office/officeart/2005/8/layout/cycle7"/>
    <dgm:cxn modelId="{7BC929A1-247C-4E62-8B9C-1421A9690B0A}" type="presOf" srcId="{5AEE2FE7-4E77-41DC-9802-7D37F178C505}" destId="{C41EB901-6F28-4EC8-8BBB-08A8518F42D3}" srcOrd="1" destOrd="0" presId="urn:microsoft.com/office/officeart/2005/8/layout/cycle7"/>
    <dgm:cxn modelId="{A42C9809-A843-4CD5-8BB0-B1C2C470ADCF}" srcId="{0488A112-985F-4193-927C-0D9346F2A6AE}" destId="{6AA24F1A-74E8-4EDD-82AB-2042A60CF7D3}" srcOrd="1" destOrd="0" parTransId="{E12C4782-AD89-4666-B956-C7A2C0FAF246}" sibTransId="{5AEE2FE7-4E77-41DC-9802-7D37F178C505}"/>
    <dgm:cxn modelId="{3F1C261A-D663-4ADF-AF52-A4F551C2D2E6}" type="presOf" srcId="{083ADD4A-BB7C-4C6E-9E5E-92F0761C3323}" destId="{6E010696-5DE4-4551-9DF3-B1928666FBB1}" srcOrd="0" destOrd="0" presId="urn:microsoft.com/office/officeart/2005/8/layout/cycle7"/>
    <dgm:cxn modelId="{AB27893A-B019-47AE-A788-28E86F8B152A}" type="presOf" srcId="{0488A112-985F-4193-927C-0D9346F2A6AE}" destId="{25F9AA0C-F07F-46FD-B71D-D4205401A91C}" srcOrd="0" destOrd="0" presId="urn:microsoft.com/office/officeart/2005/8/layout/cycle7"/>
    <dgm:cxn modelId="{3FAF6350-D5F3-44B6-9F9B-62EE9E557EF1}" type="presOf" srcId="{D68B6555-E033-443C-BF90-F2029D25F73C}" destId="{B804BC89-84EE-453A-9131-EA64AAE23F5A}" srcOrd="1" destOrd="0" presId="urn:microsoft.com/office/officeart/2005/8/layout/cycle7"/>
    <dgm:cxn modelId="{3AA9C90C-F96D-4887-8324-A09DDF02F19C}" type="presOf" srcId="{D18B8FF2-3953-4777-82C7-ADFCDDEF708A}" destId="{E5CD2C85-4E02-46E8-968C-DD7DB193A659}" srcOrd="0" destOrd="0" presId="urn:microsoft.com/office/officeart/2005/8/layout/cycle7"/>
    <dgm:cxn modelId="{7CC32C7B-EA19-40A6-895F-48A01F455E89}" type="presOf" srcId="{FC978394-6B17-4101-B8AD-B37E0A02F89A}" destId="{14782E7B-163F-4429-B922-508A66651CC7}" srcOrd="0" destOrd="0" presId="urn:microsoft.com/office/officeart/2005/8/layout/cycle7"/>
    <dgm:cxn modelId="{B32DCEE5-4139-4F35-BE2B-76EBD03C9B31}" type="presParOf" srcId="{25F9AA0C-F07F-46FD-B71D-D4205401A91C}" destId="{6E010696-5DE4-4551-9DF3-B1928666FBB1}" srcOrd="0" destOrd="0" presId="urn:microsoft.com/office/officeart/2005/8/layout/cycle7"/>
    <dgm:cxn modelId="{F45B50D2-D33D-4F24-B9B0-33AD13B5A0B9}" type="presParOf" srcId="{25F9AA0C-F07F-46FD-B71D-D4205401A91C}" destId="{B0F9A53C-CF44-4D33-A9F7-94829DA2BDD9}" srcOrd="1" destOrd="0" presId="urn:microsoft.com/office/officeart/2005/8/layout/cycle7"/>
    <dgm:cxn modelId="{E0782569-B31E-4E85-A4FB-5AF368680D85}" type="presParOf" srcId="{B0F9A53C-CF44-4D33-A9F7-94829DA2BDD9}" destId="{B804BC89-84EE-453A-9131-EA64AAE23F5A}" srcOrd="0" destOrd="0" presId="urn:microsoft.com/office/officeart/2005/8/layout/cycle7"/>
    <dgm:cxn modelId="{80E8EBA2-F9C7-4DA0-ACCF-F2AB471EBCDE}" type="presParOf" srcId="{25F9AA0C-F07F-46FD-B71D-D4205401A91C}" destId="{80A7E2D2-6CCB-4F0C-B2AD-EA6BE0916265}" srcOrd="2" destOrd="0" presId="urn:microsoft.com/office/officeart/2005/8/layout/cycle7"/>
    <dgm:cxn modelId="{875FEC06-57BE-4B0F-B9E2-B6268D1F3931}" type="presParOf" srcId="{25F9AA0C-F07F-46FD-B71D-D4205401A91C}" destId="{D72EBF1D-AB09-4081-9A00-F19213874186}" srcOrd="3" destOrd="0" presId="urn:microsoft.com/office/officeart/2005/8/layout/cycle7"/>
    <dgm:cxn modelId="{49652A62-3E23-46C1-BF5B-28C2E82028C4}" type="presParOf" srcId="{D72EBF1D-AB09-4081-9A00-F19213874186}" destId="{C41EB901-6F28-4EC8-8BBB-08A8518F42D3}" srcOrd="0" destOrd="0" presId="urn:microsoft.com/office/officeart/2005/8/layout/cycle7"/>
    <dgm:cxn modelId="{F6FCA6BD-A48B-40E3-A529-1CE7F62E5DDA}" type="presParOf" srcId="{25F9AA0C-F07F-46FD-B71D-D4205401A91C}" destId="{14782E7B-163F-4429-B922-508A66651CC7}" srcOrd="4" destOrd="0" presId="urn:microsoft.com/office/officeart/2005/8/layout/cycle7"/>
    <dgm:cxn modelId="{FBF51F54-7BBE-4321-87B4-B698F59ECD57}" type="presParOf" srcId="{25F9AA0C-F07F-46FD-B71D-D4205401A91C}" destId="{E5CD2C85-4E02-46E8-968C-DD7DB193A659}" srcOrd="5" destOrd="0" presId="urn:microsoft.com/office/officeart/2005/8/layout/cycle7"/>
    <dgm:cxn modelId="{DA2B7092-1F80-4D36-8089-A98D0418F655}" type="presParOf" srcId="{E5CD2C85-4E02-46E8-968C-DD7DB193A659}" destId="{396A6578-7921-4E28-B6AF-513BEF3FE04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DBCEC7-B969-5F43-9E2C-D16DF1E19F77}" type="doc">
      <dgm:prSet loTypeId="urn:microsoft.com/office/officeart/2005/8/layout/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54021C1-C5F1-0349-83EA-6339C1ED6FA6}">
      <dgm:prSet phldrT="[Text]" custT="1"/>
      <dgm:spPr/>
      <dgm:t>
        <a:bodyPr/>
        <a:lstStyle/>
        <a:p>
          <a:r>
            <a:rPr lang="en-US" sz="2900" dirty="0">
              <a:latin typeface="Novecento wide Book"/>
            </a:rPr>
            <a:t>Seed of an idea</a:t>
          </a:r>
        </a:p>
      </dgm:t>
    </dgm:pt>
    <dgm:pt modelId="{56DDA1E7-19F3-B84F-AC00-A2B140BE268C}" type="parTrans" cxnId="{C1822A1B-A249-FF4D-B06E-711B0B09F966}">
      <dgm:prSet/>
      <dgm:spPr/>
      <dgm:t>
        <a:bodyPr/>
        <a:lstStyle/>
        <a:p>
          <a:endParaRPr lang="en-US">
            <a:latin typeface="Novecento wide Book"/>
          </a:endParaRPr>
        </a:p>
      </dgm:t>
    </dgm:pt>
    <dgm:pt modelId="{6099DCB2-B2BF-2847-BA9E-AD2384A10C0B}" type="sibTrans" cxnId="{C1822A1B-A249-FF4D-B06E-711B0B09F966}">
      <dgm:prSet/>
      <dgm:spPr/>
      <dgm:t>
        <a:bodyPr/>
        <a:lstStyle/>
        <a:p>
          <a:endParaRPr lang="en-US">
            <a:latin typeface="Novecento wide Book"/>
          </a:endParaRPr>
        </a:p>
      </dgm:t>
    </dgm:pt>
    <dgm:pt modelId="{92EAF52D-AA85-7F4B-90E6-9C89E89F2006}">
      <dgm:prSet phldrT="[Text]" custT="1"/>
      <dgm:spPr/>
      <dgm:t>
        <a:bodyPr/>
        <a:lstStyle/>
        <a:p>
          <a:r>
            <a:rPr lang="en-US" sz="2000" dirty="0">
              <a:latin typeface="Novecento wide Book"/>
            </a:rPr>
            <a:t>Passion</a:t>
          </a:r>
        </a:p>
      </dgm:t>
    </dgm:pt>
    <dgm:pt modelId="{98A88779-146E-1245-B4A5-FF2FC417A1CD}" type="parTrans" cxnId="{57DA559A-6697-6C47-B862-37AC89D2EA87}">
      <dgm:prSet/>
      <dgm:spPr/>
      <dgm:t>
        <a:bodyPr/>
        <a:lstStyle/>
        <a:p>
          <a:endParaRPr lang="en-US">
            <a:latin typeface="Novecento wide Book"/>
          </a:endParaRPr>
        </a:p>
      </dgm:t>
    </dgm:pt>
    <dgm:pt modelId="{34956CEB-2589-0F49-B52D-4775A4AF8D49}" type="sibTrans" cxnId="{57DA559A-6697-6C47-B862-37AC89D2EA87}">
      <dgm:prSet/>
      <dgm:spPr/>
      <dgm:t>
        <a:bodyPr/>
        <a:lstStyle/>
        <a:p>
          <a:endParaRPr lang="en-US">
            <a:latin typeface="Novecento wide Book"/>
          </a:endParaRPr>
        </a:p>
      </dgm:t>
    </dgm:pt>
    <dgm:pt modelId="{F390854A-1B8A-2745-9BC1-85029A72BA57}">
      <dgm:prSet phldrT="[Text]" custT="1"/>
      <dgm:spPr/>
      <dgm:t>
        <a:bodyPr/>
        <a:lstStyle/>
        <a:p>
          <a:r>
            <a:rPr lang="en-US" sz="2000" dirty="0">
              <a:latin typeface="Novecento wide Book"/>
            </a:rPr>
            <a:t>Professional Experience</a:t>
          </a:r>
        </a:p>
      </dgm:t>
    </dgm:pt>
    <dgm:pt modelId="{E655EB73-60D5-9147-95F9-A4760B1E9844}" type="parTrans" cxnId="{9A583C7E-5375-F24C-8C5B-B8A3DEC54FBF}">
      <dgm:prSet/>
      <dgm:spPr/>
      <dgm:t>
        <a:bodyPr/>
        <a:lstStyle/>
        <a:p>
          <a:endParaRPr lang="en-US">
            <a:latin typeface="Novecento wide Book"/>
          </a:endParaRPr>
        </a:p>
      </dgm:t>
    </dgm:pt>
    <dgm:pt modelId="{5EE5EFCA-4FDB-884B-8D5A-537A0E0CC88E}" type="sibTrans" cxnId="{9A583C7E-5375-F24C-8C5B-B8A3DEC54FBF}">
      <dgm:prSet/>
      <dgm:spPr/>
      <dgm:t>
        <a:bodyPr/>
        <a:lstStyle/>
        <a:p>
          <a:endParaRPr lang="en-US">
            <a:latin typeface="Novecento wide Book"/>
          </a:endParaRPr>
        </a:p>
      </dgm:t>
    </dgm:pt>
    <dgm:pt modelId="{39631B6F-CACB-2A49-933F-BCDAFF02A5E3}">
      <dgm:prSet phldrT="[Text]" custT="1"/>
      <dgm:spPr/>
      <dgm:t>
        <a:bodyPr/>
        <a:lstStyle/>
        <a:p>
          <a:r>
            <a:rPr lang="en-US" sz="2900" dirty="0">
              <a:latin typeface="Novecento wide Book"/>
            </a:rPr>
            <a:t>Idea</a:t>
          </a:r>
        </a:p>
      </dgm:t>
    </dgm:pt>
    <dgm:pt modelId="{1EE0CE73-75A3-7C4D-A839-BE90AD369F04}" type="parTrans" cxnId="{6339E317-712F-D348-A993-ED0A09CA4E2F}">
      <dgm:prSet/>
      <dgm:spPr/>
      <dgm:t>
        <a:bodyPr/>
        <a:lstStyle/>
        <a:p>
          <a:endParaRPr lang="en-US">
            <a:latin typeface="Novecento wide Book"/>
          </a:endParaRPr>
        </a:p>
      </dgm:t>
    </dgm:pt>
    <dgm:pt modelId="{580C47EE-2018-A649-B7EC-4FBDB5773C4C}" type="sibTrans" cxnId="{6339E317-712F-D348-A993-ED0A09CA4E2F}">
      <dgm:prSet/>
      <dgm:spPr/>
      <dgm:t>
        <a:bodyPr/>
        <a:lstStyle/>
        <a:p>
          <a:endParaRPr lang="en-US">
            <a:latin typeface="Novecento wide Book"/>
          </a:endParaRPr>
        </a:p>
      </dgm:t>
    </dgm:pt>
    <dgm:pt modelId="{1347BC21-8F14-EF49-981D-12E828B0F995}">
      <dgm:prSet phldrT="[Text]" custT="1"/>
      <dgm:spPr/>
      <dgm:t>
        <a:bodyPr/>
        <a:lstStyle/>
        <a:p>
          <a:r>
            <a:rPr lang="en-US" sz="2000" dirty="0">
              <a:latin typeface="Novecento wide Book"/>
            </a:rPr>
            <a:t>Idea Multiplication</a:t>
          </a:r>
        </a:p>
      </dgm:t>
    </dgm:pt>
    <dgm:pt modelId="{39B242BF-EF6B-064E-86AC-62C1883DECB0}" type="parTrans" cxnId="{A0CE7A0B-0B25-CE44-94BE-78B3085B1CDD}">
      <dgm:prSet/>
      <dgm:spPr/>
      <dgm:t>
        <a:bodyPr/>
        <a:lstStyle/>
        <a:p>
          <a:endParaRPr lang="en-US">
            <a:latin typeface="Novecento wide Book"/>
          </a:endParaRPr>
        </a:p>
      </dgm:t>
    </dgm:pt>
    <dgm:pt modelId="{6BD19EAB-EF82-A341-A40A-AFACA4EB5089}" type="sibTrans" cxnId="{A0CE7A0B-0B25-CE44-94BE-78B3085B1CDD}">
      <dgm:prSet/>
      <dgm:spPr/>
      <dgm:t>
        <a:bodyPr/>
        <a:lstStyle/>
        <a:p>
          <a:endParaRPr lang="en-US">
            <a:latin typeface="Novecento wide Book"/>
          </a:endParaRPr>
        </a:p>
      </dgm:t>
    </dgm:pt>
    <dgm:pt modelId="{4EEDB731-A9BB-F84D-A3F9-818A21B1D700}">
      <dgm:prSet phldrT="[Text]" custT="1"/>
      <dgm:spPr/>
      <dgm:t>
        <a:bodyPr/>
        <a:lstStyle/>
        <a:p>
          <a:r>
            <a:rPr lang="en-US" sz="2900" dirty="0">
              <a:latin typeface="Novecento wide Book"/>
            </a:rPr>
            <a:t>Viable Opportunity</a:t>
          </a:r>
        </a:p>
      </dgm:t>
    </dgm:pt>
    <dgm:pt modelId="{E88D91FD-A2DC-3D49-8E61-E51498BCDD06}" type="parTrans" cxnId="{78D4C2C1-F4A9-C74A-A9A0-FB0E52C08A07}">
      <dgm:prSet/>
      <dgm:spPr/>
      <dgm:t>
        <a:bodyPr/>
        <a:lstStyle/>
        <a:p>
          <a:endParaRPr lang="en-US">
            <a:latin typeface="Novecento wide Book"/>
          </a:endParaRPr>
        </a:p>
      </dgm:t>
    </dgm:pt>
    <dgm:pt modelId="{6F5660E4-32CB-1041-BD65-99689713BDE9}" type="sibTrans" cxnId="{78D4C2C1-F4A9-C74A-A9A0-FB0E52C08A07}">
      <dgm:prSet/>
      <dgm:spPr/>
      <dgm:t>
        <a:bodyPr/>
        <a:lstStyle/>
        <a:p>
          <a:endParaRPr lang="en-US">
            <a:latin typeface="Novecento wide Book"/>
          </a:endParaRPr>
        </a:p>
      </dgm:t>
    </dgm:pt>
    <dgm:pt modelId="{2C223654-CC85-6A45-97A0-16872EF030DB}" type="pres">
      <dgm:prSet presAssocID="{6BDBCEC7-B969-5F43-9E2C-D16DF1E19F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C15032-714A-EC45-8DAE-DDEC9FD09516}" type="pres">
      <dgm:prSet presAssocID="{4EEDB731-A9BB-F84D-A3F9-818A21B1D700}" presName="boxAndChildren" presStyleCnt="0"/>
      <dgm:spPr/>
    </dgm:pt>
    <dgm:pt modelId="{D0675AEC-5223-354C-A923-5CACB58AC878}" type="pres">
      <dgm:prSet presAssocID="{4EEDB731-A9BB-F84D-A3F9-818A21B1D700}" presName="parentTextBox" presStyleLbl="node1" presStyleIdx="0" presStyleCnt="3"/>
      <dgm:spPr/>
      <dgm:t>
        <a:bodyPr/>
        <a:lstStyle/>
        <a:p>
          <a:endParaRPr lang="en-US"/>
        </a:p>
      </dgm:t>
    </dgm:pt>
    <dgm:pt modelId="{E91DC328-D532-2047-89CA-6B201376B26C}" type="pres">
      <dgm:prSet presAssocID="{580C47EE-2018-A649-B7EC-4FBDB5773C4C}" presName="sp" presStyleCnt="0"/>
      <dgm:spPr/>
    </dgm:pt>
    <dgm:pt modelId="{C8A85E9F-477A-8040-A58C-0B4E87283965}" type="pres">
      <dgm:prSet presAssocID="{39631B6F-CACB-2A49-933F-BCDAFF02A5E3}" presName="arrowAndChildren" presStyleCnt="0"/>
      <dgm:spPr/>
    </dgm:pt>
    <dgm:pt modelId="{CC45B110-9233-0448-BB86-D74AA27EC026}" type="pres">
      <dgm:prSet presAssocID="{39631B6F-CACB-2A49-933F-BCDAFF02A5E3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AB080A61-F33B-0642-9300-D576619D364F}" type="pres">
      <dgm:prSet presAssocID="{39631B6F-CACB-2A49-933F-BCDAFF02A5E3}" presName="arrow" presStyleLbl="node1" presStyleIdx="1" presStyleCnt="3"/>
      <dgm:spPr/>
      <dgm:t>
        <a:bodyPr/>
        <a:lstStyle/>
        <a:p>
          <a:endParaRPr lang="en-US"/>
        </a:p>
      </dgm:t>
    </dgm:pt>
    <dgm:pt modelId="{B25587D4-5348-2A42-A712-CD25DC3BAF3F}" type="pres">
      <dgm:prSet presAssocID="{39631B6F-CACB-2A49-933F-BCDAFF02A5E3}" presName="descendantArrow" presStyleCnt="0"/>
      <dgm:spPr/>
    </dgm:pt>
    <dgm:pt modelId="{2CDE13D0-FFA1-244B-B5A9-F7BFF2E7DD5D}" type="pres">
      <dgm:prSet presAssocID="{1347BC21-8F14-EF49-981D-12E828B0F995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1CE3E-DF1A-E94B-A2E0-81B5518CD431}" type="pres">
      <dgm:prSet presAssocID="{6099DCB2-B2BF-2847-BA9E-AD2384A10C0B}" presName="sp" presStyleCnt="0"/>
      <dgm:spPr/>
    </dgm:pt>
    <dgm:pt modelId="{BC372B04-4306-924E-85F6-84D471E16C5E}" type="pres">
      <dgm:prSet presAssocID="{854021C1-C5F1-0349-83EA-6339C1ED6FA6}" presName="arrowAndChildren" presStyleCnt="0"/>
      <dgm:spPr/>
    </dgm:pt>
    <dgm:pt modelId="{D6A11F8B-47DF-934D-AC73-4B17E520857D}" type="pres">
      <dgm:prSet presAssocID="{854021C1-C5F1-0349-83EA-6339C1ED6FA6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1B84E8E4-F104-DD41-BA0A-D1CCFCB8F46D}" type="pres">
      <dgm:prSet presAssocID="{854021C1-C5F1-0349-83EA-6339C1ED6FA6}" presName="arrow" presStyleLbl="node1" presStyleIdx="2" presStyleCnt="3"/>
      <dgm:spPr/>
      <dgm:t>
        <a:bodyPr/>
        <a:lstStyle/>
        <a:p>
          <a:endParaRPr lang="en-US"/>
        </a:p>
      </dgm:t>
    </dgm:pt>
    <dgm:pt modelId="{C313FBCD-3A16-6E41-80C6-644BC922A875}" type="pres">
      <dgm:prSet presAssocID="{854021C1-C5F1-0349-83EA-6339C1ED6FA6}" presName="descendantArrow" presStyleCnt="0"/>
      <dgm:spPr/>
    </dgm:pt>
    <dgm:pt modelId="{C5B5C06D-FF1D-744A-B534-268E81A022C2}" type="pres">
      <dgm:prSet presAssocID="{92EAF52D-AA85-7F4B-90E6-9C89E89F2006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18157-250B-944B-B9DB-74A04631FF5A}" type="pres">
      <dgm:prSet presAssocID="{F390854A-1B8A-2745-9BC1-85029A72BA57}" presName="childTextArrow" presStyleLbl="fgAccFollowNode1" presStyleIdx="2" presStyleCnt="3" custScaleY="98031" custLinFactNeighborX="1001" custLinFactNeighborY="-2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15DAD4-70FC-42E4-B9ED-90B697D765A3}" type="presOf" srcId="{92EAF52D-AA85-7F4B-90E6-9C89E89F2006}" destId="{C5B5C06D-FF1D-744A-B534-268E81A022C2}" srcOrd="0" destOrd="0" presId="urn:microsoft.com/office/officeart/2005/8/layout/process4"/>
    <dgm:cxn modelId="{DD554347-76D0-4822-978C-F1BFF7D41942}" type="presOf" srcId="{6BDBCEC7-B969-5F43-9E2C-D16DF1E19F77}" destId="{2C223654-CC85-6A45-97A0-16872EF030DB}" srcOrd="0" destOrd="0" presId="urn:microsoft.com/office/officeart/2005/8/layout/process4"/>
    <dgm:cxn modelId="{78D4C2C1-F4A9-C74A-A9A0-FB0E52C08A07}" srcId="{6BDBCEC7-B969-5F43-9E2C-D16DF1E19F77}" destId="{4EEDB731-A9BB-F84D-A3F9-818A21B1D700}" srcOrd="2" destOrd="0" parTransId="{E88D91FD-A2DC-3D49-8E61-E51498BCDD06}" sibTransId="{6F5660E4-32CB-1041-BD65-99689713BDE9}"/>
    <dgm:cxn modelId="{68B77602-EA51-44B4-8668-2AFE93C18BCB}" type="presOf" srcId="{854021C1-C5F1-0349-83EA-6339C1ED6FA6}" destId="{D6A11F8B-47DF-934D-AC73-4B17E520857D}" srcOrd="0" destOrd="0" presId="urn:microsoft.com/office/officeart/2005/8/layout/process4"/>
    <dgm:cxn modelId="{6339E317-712F-D348-A993-ED0A09CA4E2F}" srcId="{6BDBCEC7-B969-5F43-9E2C-D16DF1E19F77}" destId="{39631B6F-CACB-2A49-933F-BCDAFF02A5E3}" srcOrd="1" destOrd="0" parTransId="{1EE0CE73-75A3-7C4D-A839-BE90AD369F04}" sibTransId="{580C47EE-2018-A649-B7EC-4FBDB5773C4C}"/>
    <dgm:cxn modelId="{455B9EDF-9243-44AA-97EF-592F8E21AED7}" type="presOf" srcId="{4EEDB731-A9BB-F84D-A3F9-818A21B1D700}" destId="{D0675AEC-5223-354C-A923-5CACB58AC878}" srcOrd="0" destOrd="0" presId="urn:microsoft.com/office/officeart/2005/8/layout/process4"/>
    <dgm:cxn modelId="{C1822A1B-A249-FF4D-B06E-711B0B09F966}" srcId="{6BDBCEC7-B969-5F43-9E2C-D16DF1E19F77}" destId="{854021C1-C5F1-0349-83EA-6339C1ED6FA6}" srcOrd="0" destOrd="0" parTransId="{56DDA1E7-19F3-B84F-AC00-A2B140BE268C}" sibTransId="{6099DCB2-B2BF-2847-BA9E-AD2384A10C0B}"/>
    <dgm:cxn modelId="{FF34997E-8419-44D9-9E7A-3519F3766F2E}" type="presOf" srcId="{1347BC21-8F14-EF49-981D-12E828B0F995}" destId="{2CDE13D0-FFA1-244B-B5A9-F7BFF2E7DD5D}" srcOrd="0" destOrd="0" presId="urn:microsoft.com/office/officeart/2005/8/layout/process4"/>
    <dgm:cxn modelId="{9A583C7E-5375-F24C-8C5B-B8A3DEC54FBF}" srcId="{854021C1-C5F1-0349-83EA-6339C1ED6FA6}" destId="{F390854A-1B8A-2745-9BC1-85029A72BA57}" srcOrd="1" destOrd="0" parTransId="{E655EB73-60D5-9147-95F9-A4760B1E9844}" sibTransId="{5EE5EFCA-4FDB-884B-8D5A-537A0E0CC88E}"/>
    <dgm:cxn modelId="{A0CE7A0B-0B25-CE44-94BE-78B3085B1CDD}" srcId="{39631B6F-CACB-2A49-933F-BCDAFF02A5E3}" destId="{1347BC21-8F14-EF49-981D-12E828B0F995}" srcOrd="0" destOrd="0" parTransId="{39B242BF-EF6B-064E-86AC-62C1883DECB0}" sibTransId="{6BD19EAB-EF82-A341-A40A-AFACA4EB5089}"/>
    <dgm:cxn modelId="{4E577D26-F59F-4BE7-81DF-704C50D9A9DB}" type="presOf" srcId="{F390854A-1B8A-2745-9BC1-85029A72BA57}" destId="{0A318157-250B-944B-B9DB-74A04631FF5A}" srcOrd="0" destOrd="0" presId="urn:microsoft.com/office/officeart/2005/8/layout/process4"/>
    <dgm:cxn modelId="{3A06B35E-A6BC-42A4-8E6B-05C632D28011}" type="presOf" srcId="{39631B6F-CACB-2A49-933F-BCDAFF02A5E3}" destId="{CC45B110-9233-0448-BB86-D74AA27EC026}" srcOrd="0" destOrd="0" presId="urn:microsoft.com/office/officeart/2005/8/layout/process4"/>
    <dgm:cxn modelId="{F73F536C-8210-4375-BC8B-CEE040711C8D}" type="presOf" srcId="{854021C1-C5F1-0349-83EA-6339C1ED6FA6}" destId="{1B84E8E4-F104-DD41-BA0A-D1CCFCB8F46D}" srcOrd="1" destOrd="0" presId="urn:microsoft.com/office/officeart/2005/8/layout/process4"/>
    <dgm:cxn modelId="{EE3BC982-BCD2-4513-A2BF-D4BB690B265A}" type="presOf" srcId="{39631B6F-CACB-2A49-933F-BCDAFF02A5E3}" destId="{AB080A61-F33B-0642-9300-D576619D364F}" srcOrd="1" destOrd="0" presId="urn:microsoft.com/office/officeart/2005/8/layout/process4"/>
    <dgm:cxn modelId="{57DA559A-6697-6C47-B862-37AC89D2EA87}" srcId="{854021C1-C5F1-0349-83EA-6339C1ED6FA6}" destId="{92EAF52D-AA85-7F4B-90E6-9C89E89F2006}" srcOrd="0" destOrd="0" parTransId="{98A88779-146E-1245-B4A5-FF2FC417A1CD}" sibTransId="{34956CEB-2589-0F49-B52D-4775A4AF8D49}"/>
    <dgm:cxn modelId="{74C36396-FC5A-4683-B7D8-05C58247BCA8}" type="presParOf" srcId="{2C223654-CC85-6A45-97A0-16872EF030DB}" destId="{3EC15032-714A-EC45-8DAE-DDEC9FD09516}" srcOrd="0" destOrd="0" presId="urn:microsoft.com/office/officeart/2005/8/layout/process4"/>
    <dgm:cxn modelId="{49862BF1-648F-4B96-89CE-3B55BD7DF2FE}" type="presParOf" srcId="{3EC15032-714A-EC45-8DAE-DDEC9FD09516}" destId="{D0675AEC-5223-354C-A923-5CACB58AC878}" srcOrd="0" destOrd="0" presId="urn:microsoft.com/office/officeart/2005/8/layout/process4"/>
    <dgm:cxn modelId="{03D1471D-30D8-4CAD-A04A-A86670A59152}" type="presParOf" srcId="{2C223654-CC85-6A45-97A0-16872EF030DB}" destId="{E91DC328-D532-2047-89CA-6B201376B26C}" srcOrd="1" destOrd="0" presId="urn:microsoft.com/office/officeart/2005/8/layout/process4"/>
    <dgm:cxn modelId="{BDD1C2DF-4360-4F67-A9AC-E8D3B690C69A}" type="presParOf" srcId="{2C223654-CC85-6A45-97A0-16872EF030DB}" destId="{C8A85E9F-477A-8040-A58C-0B4E87283965}" srcOrd="2" destOrd="0" presId="urn:microsoft.com/office/officeart/2005/8/layout/process4"/>
    <dgm:cxn modelId="{94F50CC3-F374-4790-B4B9-846395F27D6F}" type="presParOf" srcId="{C8A85E9F-477A-8040-A58C-0B4E87283965}" destId="{CC45B110-9233-0448-BB86-D74AA27EC026}" srcOrd="0" destOrd="0" presId="urn:microsoft.com/office/officeart/2005/8/layout/process4"/>
    <dgm:cxn modelId="{7C785155-B37A-4D0D-9D0E-5DD20DE44CCE}" type="presParOf" srcId="{C8A85E9F-477A-8040-A58C-0B4E87283965}" destId="{AB080A61-F33B-0642-9300-D576619D364F}" srcOrd="1" destOrd="0" presId="urn:microsoft.com/office/officeart/2005/8/layout/process4"/>
    <dgm:cxn modelId="{3FA1749B-341E-4198-8109-AE2DC05E03DA}" type="presParOf" srcId="{C8A85E9F-477A-8040-A58C-0B4E87283965}" destId="{B25587D4-5348-2A42-A712-CD25DC3BAF3F}" srcOrd="2" destOrd="0" presId="urn:microsoft.com/office/officeart/2005/8/layout/process4"/>
    <dgm:cxn modelId="{6C65F482-A3D9-4D19-8681-403C7AB021A2}" type="presParOf" srcId="{B25587D4-5348-2A42-A712-CD25DC3BAF3F}" destId="{2CDE13D0-FFA1-244B-B5A9-F7BFF2E7DD5D}" srcOrd="0" destOrd="0" presId="urn:microsoft.com/office/officeart/2005/8/layout/process4"/>
    <dgm:cxn modelId="{6950F5E9-B0AF-4C48-BD73-656AED1F4B93}" type="presParOf" srcId="{2C223654-CC85-6A45-97A0-16872EF030DB}" destId="{FBC1CE3E-DF1A-E94B-A2E0-81B5518CD431}" srcOrd="3" destOrd="0" presId="urn:microsoft.com/office/officeart/2005/8/layout/process4"/>
    <dgm:cxn modelId="{94500039-351A-48D0-B985-1279C5F8FBBE}" type="presParOf" srcId="{2C223654-CC85-6A45-97A0-16872EF030DB}" destId="{BC372B04-4306-924E-85F6-84D471E16C5E}" srcOrd="4" destOrd="0" presId="urn:microsoft.com/office/officeart/2005/8/layout/process4"/>
    <dgm:cxn modelId="{9F5C81B1-CE76-419B-AA20-8304A548D1F2}" type="presParOf" srcId="{BC372B04-4306-924E-85F6-84D471E16C5E}" destId="{D6A11F8B-47DF-934D-AC73-4B17E520857D}" srcOrd="0" destOrd="0" presId="urn:microsoft.com/office/officeart/2005/8/layout/process4"/>
    <dgm:cxn modelId="{D8C7068F-8D00-4C13-8D64-17B0198159BA}" type="presParOf" srcId="{BC372B04-4306-924E-85F6-84D471E16C5E}" destId="{1B84E8E4-F104-DD41-BA0A-D1CCFCB8F46D}" srcOrd="1" destOrd="0" presId="urn:microsoft.com/office/officeart/2005/8/layout/process4"/>
    <dgm:cxn modelId="{8349D79D-CA8B-4C7F-8B1E-496C1041E8C7}" type="presParOf" srcId="{BC372B04-4306-924E-85F6-84D471E16C5E}" destId="{C313FBCD-3A16-6E41-80C6-644BC922A875}" srcOrd="2" destOrd="0" presId="urn:microsoft.com/office/officeart/2005/8/layout/process4"/>
    <dgm:cxn modelId="{4280DFE2-CE55-4620-AC0C-B275355FC2CC}" type="presParOf" srcId="{C313FBCD-3A16-6E41-80C6-644BC922A875}" destId="{C5B5C06D-FF1D-744A-B534-268E81A022C2}" srcOrd="0" destOrd="0" presId="urn:microsoft.com/office/officeart/2005/8/layout/process4"/>
    <dgm:cxn modelId="{3B5F62B4-A5A6-4862-B4E3-C039F845B8C1}" type="presParOf" srcId="{C313FBCD-3A16-6E41-80C6-644BC922A875}" destId="{0A318157-250B-944B-B9DB-74A04631FF5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694C75-3A82-4E0C-AACF-7A45D287EA0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905282-774F-4F5F-9234-6F98673334A9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Novecento wide Book"/>
            </a:rPr>
            <a:t>Seed Resources</a:t>
          </a:r>
        </a:p>
      </dgm:t>
    </dgm:pt>
    <dgm:pt modelId="{3062C264-1117-414F-B2F6-BA8199FDC078}" type="parTrans" cxnId="{15994B0C-632A-4EB0-B462-982207620464}">
      <dgm:prSet/>
      <dgm:spPr/>
      <dgm:t>
        <a:bodyPr/>
        <a:lstStyle/>
        <a:p>
          <a:endParaRPr lang="en-US">
            <a:solidFill>
              <a:schemeClr val="tx1"/>
            </a:solidFill>
            <a:latin typeface="Novecento wide Book"/>
          </a:endParaRPr>
        </a:p>
      </dgm:t>
    </dgm:pt>
    <dgm:pt modelId="{CA6622C8-A6B5-4A03-BDA7-7E5FC527EE76}" type="sibTrans" cxnId="{15994B0C-632A-4EB0-B462-982207620464}">
      <dgm:prSet/>
      <dgm:spPr/>
      <dgm:t>
        <a:bodyPr/>
        <a:lstStyle/>
        <a:p>
          <a:endParaRPr lang="en-US">
            <a:solidFill>
              <a:schemeClr val="tx1"/>
            </a:solidFill>
            <a:latin typeface="Novecento wide Book"/>
          </a:endParaRPr>
        </a:p>
      </dgm:t>
    </dgm:pt>
    <dgm:pt modelId="{6794FEB8-07F1-4F32-9FC8-0F274292A6AD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Novecento wide Book"/>
            </a:rPr>
            <a:t>Passion</a:t>
          </a:r>
        </a:p>
      </dgm:t>
    </dgm:pt>
    <dgm:pt modelId="{D2468A43-527D-4041-A66E-99F9CF419691}" type="parTrans" cxnId="{8B91354F-02B8-44AE-ABE1-CF2848855F83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tx1"/>
            </a:solidFill>
            <a:latin typeface="Novecento wide Book"/>
          </a:endParaRPr>
        </a:p>
      </dgm:t>
    </dgm:pt>
    <dgm:pt modelId="{C37717C7-E211-458D-AF4F-C3C1514A3682}" type="sibTrans" cxnId="{8B91354F-02B8-44AE-ABE1-CF2848855F83}">
      <dgm:prSet/>
      <dgm:spPr/>
      <dgm:t>
        <a:bodyPr/>
        <a:lstStyle/>
        <a:p>
          <a:endParaRPr lang="en-US">
            <a:solidFill>
              <a:schemeClr val="tx1"/>
            </a:solidFill>
            <a:latin typeface="Novecento wide Book"/>
          </a:endParaRPr>
        </a:p>
      </dgm:t>
    </dgm:pt>
    <dgm:pt modelId="{342C802A-B607-4CC6-B92D-13E0646989FA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Novecento wide Book"/>
            </a:rPr>
            <a:t>Experience &amp; Knowledge</a:t>
          </a:r>
        </a:p>
      </dgm:t>
    </dgm:pt>
    <dgm:pt modelId="{DE9DFADE-B4AA-40D4-9CF0-39F07B6DB40C}" type="parTrans" cxnId="{259B15BC-1BE2-4E8E-9A56-BBDD1CB89C6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tx1"/>
            </a:solidFill>
            <a:latin typeface="Novecento wide Book"/>
          </a:endParaRPr>
        </a:p>
      </dgm:t>
    </dgm:pt>
    <dgm:pt modelId="{16F07BEA-D990-4EE0-B273-34056945478A}" type="sibTrans" cxnId="{259B15BC-1BE2-4E8E-9A56-BBDD1CB89C6F}">
      <dgm:prSet/>
      <dgm:spPr/>
      <dgm:t>
        <a:bodyPr/>
        <a:lstStyle/>
        <a:p>
          <a:endParaRPr lang="en-US">
            <a:solidFill>
              <a:schemeClr val="tx1"/>
            </a:solidFill>
            <a:latin typeface="Novecento wide Book"/>
          </a:endParaRPr>
        </a:p>
      </dgm:t>
    </dgm:pt>
    <dgm:pt modelId="{FC3800FA-2BB9-48D9-B510-553A374D2094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Novecento wide Book"/>
            </a:rPr>
            <a:t>Time</a:t>
          </a:r>
        </a:p>
      </dgm:t>
    </dgm:pt>
    <dgm:pt modelId="{69C0AB1F-BC7B-431C-8B53-453D4853AD98}" type="parTrans" cxnId="{E3C8CC39-CF09-4F07-B2F8-B77D826356A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tx1"/>
            </a:solidFill>
            <a:latin typeface="Novecento wide Book"/>
          </a:endParaRPr>
        </a:p>
      </dgm:t>
    </dgm:pt>
    <dgm:pt modelId="{F9419935-AF8C-47F3-8981-1D938D62D33E}" type="sibTrans" cxnId="{E3C8CC39-CF09-4F07-B2F8-B77D826356A9}">
      <dgm:prSet/>
      <dgm:spPr/>
      <dgm:t>
        <a:bodyPr/>
        <a:lstStyle/>
        <a:p>
          <a:endParaRPr lang="en-US">
            <a:solidFill>
              <a:schemeClr val="tx1"/>
            </a:solidFill>
            <a:latin typeface="Novecento wide Book"/>
          </a:endParaRPr>
        </a:p>
      </dgm:t>
    </dgm:pt>
    <dgm:pt modelId="{E40C22AF-3931-4E70-A22F-DED86A86649A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Novecento wide Book"/>
            </a:rPr>
            <a:t>Personality</a:t>
          </a:r>
        </a:p>
      </dgm:t>
    </dgm:pt>
    <dgm:pt modelId="{803E61D4-1927-4A66-9EB7-AD65EC59AE50}" type="parTrans" cxnId="{A99B17BB-E9E1-4AE5-BD7F-5036A14883E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tx1"/>
            </a:solidFill>
            <a:latin typeface="Novecento wide Book"/>
          </a:endParaRPr>
        </a:p>
      </dgm:t>
    </dgm:pt>
    <dgm:pt modelId="{BD127C63-2244-4F87-98F5-0E1E52278461}" type="sibTrans" cxnId="{A99B17BB-E9E1-4AE5-BD7F-5036A14883EF}">
      <dgm:prSet/>
      <dgm:spPr/>
      <dgm:t>
        <a:bodyPr/>
        <a:lstStyle/>
        <a:p>
          <a:endParaRPr lang="en-US">
            <a:solidFill>
              <a:schemeClr val="tx1"/>
            </a:solidFill>
            <a:latin typeface="Novecento wide Book"/>
          </a:endParaRPr>
        </a:p>
      </dgm:t>
    </dgm:pt>
    <dgm:pt modelId="{D33AA3AB-C84C-44F7-AAB5-C210C79341C5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Novecento wide Book"/>
            </a:rPr>
            <a:t>Capital ($)</a:t>
          </a:r>
        </a:p>
      </dgm:t>
    </dgm:pt>
    <dgm:pt modelId="{7CF82FB9-BC55-42E0-8831-B711A16C1DB4}" type="parTrans" cxnId="{52C2EA5D-F1F2-433B-8DA6-58E45DC6910E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tx1"/>
            </a:solidFill>
            <a:latin typeface="Novecento wide Book"/>
          </a:endParaRPr>
        </a:p>
      </dgm:t>
    </dgm:pt>
    <dgm:pt modelId="{F05613D2-08A0-42E4-9A64-3862B338DC6C}" type="sibTrans" cxnId="{52C2EA5D-F1F2-433B-8DA6-58E45DC6910E}">
      <dgm:prSet/>
      <dgm:spPr/>
      <dgm:t>
        <a:bodyPr/>
        <a:lstStyle/>
        <a:p>
          <a:endParaRPr lang="en-US">
            <a:solidFill>
              <a:schemeClr val="tx1"/>
            </a:solidFill>
            <a:latin typeface="Novecento wide Book"/>
          </a:endParaRPr>
        </a:p>
      </dgm:t>
    </dgm:pt>
    <dgm:pt modelId="{C0B95ABC-CF79-4C14-862B-0C3682F7683E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>
              <a:solidFill>
                <a:schemeClr val="tx1"/>
              </a:solidFill>
              <a:latin typeface="Novecento wide Book"/>
            </a:rPr>
            <a:t>Energy</a:t>
          </a:r>
          <a:endParaRPr lang="en-US" dirty="0">
            <a:solidFill>
              <a:schemeClr val="tx1"/>
            </a:solidFill>
            <a:latin typeface="Novecento wide Book"/>
          </a:endParaRPr>
        </a:p>
      </dgm:t>
    </dgm:pt>
    <dgm:pt modelId="{F764E78B-0038-4E3A-956C-D5F8369BBC0C}" type="parTrans" cxnId="{FE48DF47-FEEF-418B-B7FF-4CCC78ABDE13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tx1"/>
            </a:solidFill>
            <a:latin typeface="Novecento wide Book"/>
          </a:endParaRPr>
        </a:p>
      </dgm:t>
    </dgm:pt>
    <dgm:pt modelId="{02DFECD1-7CB1-417E-9876-D5A28F193FF7}" type="sibTrans" cxnId="{FE48DF47-FEEF-418B-B7FF-4CCC78ABDE13}">
      <dgm:prSet/>
      <dgm:spPr/>
      <dgm:t>
        <a:bodyPr/>
        <a:lstStyle/>
        <a:p>
          <a:endParaRPr lang="en-US">
            <a:solidFill>
              <a:schemeClr val="tx1"/>
            </a:solidFill>
            <a:latin typeface="Novecento wide Book"/>
          </a:endParaRPr>
        </a:p>
      </dgm:t>
    </dgm:pt>
    <dgm:pt modelId="{16BF35A7-88D4-43CE-9F0D-E541D15F82CC}" type="pres">
      <dgm:prSet presAssocID="{61694C75-3A82-4E0C-AACF-7A45D287EA0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5FE77C-5E77-44EB-8030-596C7F934711}" type="pres">
      <dgm:prSet presAssocID="{DF905282-774F-4F5F-9234-6F98673334A9}" presName="centerShape" presStyleLbl="node0" presStyleIdx="0" presStyleCnt="1"/>
      <dgm:spPr/>
      <dgm:t>
        <a:bodyPr/>
        <a:lstStyle/>
        <a:p>
          <a:endParaRPr lang="en-US"/>
        </a:p>
      </dgm:t>
    </dgm:pt>
    <dgm:pt modelId="{D623EB05-C4C5-4846-9A8F-051EABA35160}" type="pres">
      <dgm:prSet presAssocID="{D2468A43-527D-4041-A66E-99F9CF419691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C1BC9F20-358C-47F2-AC63-B67464C7E786}" type="pres">
      <dgm:prSet presAssocID="{6794FEB8-07F1-4F32-9FC8-0F274292A6A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0250E-5FEA-4D99-B50F-3B597A11D592}" type="pres">
      <dgm:prSet presAssocID="{F764E78B-0038-4E3A-956C-D5F8369BBC0C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D8AA426D-FAE6-4CAE-9428-40E96405A9D5}" type="pres">
      <dgm:prSet presAssocID="{C0B95ABC-CF79-4C14-862B-0C3682F7683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81499-B0CF-495A-B0DC-6EF3D1AA3924}" type="pres">
      <dgm:prSet presAssocID="{DE9DFADE-B4AA-40D4-9CF0-39F07B6DB40C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D5E3CB9A-DC38-474E-8CFB-9BFF1E5CCFCD}" type="pres">
      <dgm:prSet presAssocID="{342C802A-B607-4CC6-B92D-13E0646989F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0ECE0-1729-47CA-9CE0-135275A8B383}" type="pres">
      <dgm:prSet presAssocID="{69C0AB1F-BC7B-431C-8B53-453D4853AD98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E8021650-D3DC-496A-B3CF-31A48D671574}" type="pres">
      <dgm:prSet presAssocID="{FC3800FA-2BB9-48D9-B510-553A374D209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5A788-E533-46E3-ADB0-E00F4327AD90}" type="pres">
      <dgm:prSet presAssocID="{803E61D4-1927-4A66-9EB7-AD65EC59AE50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0062C118-8CFA-4F39-8433-A6565556F4A7}" type="pres">
      <dgm:prSet presAssocID="{E40C22AF-3931-4E70-A22F-DED86A86649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2CEAF-9086-4B5F-B58E-19BB5AC7B558}" type="pres">
      <dgm:prSet presAssocID="{7CF82FB9-BC55-42E0-8831-B711A16C1DB4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6C858D82-37E5-4B47-AAE1-50D0C4537AC8}" type="pres">
      <dgm:prSet presAssocID="{D33AA3AB-C84C-44F7-AAB5-C210C79341C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83C447-A1F1-4D82-A015-A1F83D02ED4C}" type="presOf" srcId="{F764E78B-0038-4E3A-956C-D5F8369BBC0C}" destId="{4440250E-5FEA-4D99-B50F-3B597A11D592}" srcOrd="0" destOrd="0" presId="urn:microsoft.com/office/officeart/2005/8/layout/radial4"/>
    <dgm:cxn modelId="{8B91354F-02B8-44AE-ABE1-CF2848855F83}" srcId="{DF905282-774F-4F5F-9234-6F98673334A9}" destId="{6794FEB8-07F1-4F32-9FC8-0F274292A6AD}" srcOrd="0" destOrd="0" parTransId="{D2468A43-527D-4041-A66E-99F9CF419691}" sibTransId="{C37717C7-E211-458D-AF4F-C3C1514A3682}"/>
    <dgm:cxn modelId="{52C2EA5D-F1F2-433B-8DA6-58E45DC6910E}" srcId="{DF905282-774F-4F5F-9234-6F98673334A9}" destId="{D33AA3AB-C84C-44F7-AAB5-C210C79341C5}" srcOrd="5" destOrd="0" parTransId="{7CF82FB9-BC55-42E0-8831-B711A16C1DB4}" sibTransId="{F05613D2-08A0-42E4-9A64-3862B338DC6C}"/>
    <dgm:cxn modelId="{15994B0C-632A-4EB0-B462-982207620464}" srcId="{61694C75-3A82-4E0C-AACF-7A45D287EA01}" destId="{DF905282-774F-4F5F-9234-6F98673334A9}" srcOrd="0" destOrd="0" parTransId="{3062C264-1117-414F-B2F6-BA8199FDC078}" sibTransId="{CA6622C8-A6B5-4A03-BDA7-7E5FC527EE76}"/>
    <dgm:cxn modelId="{E3C8CC39-CF09-4F07-B2F8-B77D826356A9}" srcId="{DF905282-774F-4F5F-9234-6F98673334A9}" destId="{FC3800FA-2BB9-48D9-B510-553A374D2094}" srcOrd="3" destOrd="0" parTransId="{69C0AB1F-BC7B-431C-8B53-453D4853AD98}" sibTransId="{F9419935-AF8C-47F3-8981-1D938D62D33E}"/>
    <dgm:cxn modelId="{A99B17BB-E9E1-4AE5-BD7F-5036A14883EF}" srcId="{DF905282-774F-4F5F-9234-6F98673334A9}" destId="{E40C22AF-3931-4E70-A22F-DED86A86649A}" srcOrd="4" destOrd="0" parTransId="{803E61D4-1927-4A66-9EB7-AD65EC59AE50}" sibTransId="{BD127C63-2244-4F87-98F5-0E1E52278461}"/>
    <dgm:cxn modelId="{ED652BD5-DE9E-48ED-B61E-82C3E7A33E4E}" type="presOf" srcId="{FC3800FA-2BB9-48D9-B510-553A374D2094}" destId="{E8021650-D3DC-496A-B3CF-31A48D671574}" srcOrd="0" destOrd="0" presId="urn:microsoft.com/office/officeart/2005/8/layout/radial4"/>
    <dgm:cxn modelId="{59C4FAB7-A8BF-4EF3-A3D4-41D221AF8D4F}" type="presOf" srcId="{D33AA3AB-C84C-44F7-AAB5-C210C79341C5}" destId="{6C858D82-37E5-4B47-AAE1-50D0C4537AC8}" srcOrd="0" destOrd="0" presId="urn:microsoft.com/office/officeart/2005/8/layout/radial4"/>
    <dgm:cxn modelId="{1EF03D68-9E1D-4E1D-AB9E-6FC8EE83038D}" type="presOf" srcId="{342C802A-B607-4CC6-B92D-13E0646989FA}" destId="{D5E3CB9A-DC38-474E-8CFB-9BFF1E5CCFCD}" srcOrd="0" destOrd="0" presId="urn:microsoft.com/office/officeart/2005/8/layout/radial4"/>
    <dgm:cxn modelId="{26DF913F-3D36-4407-84B7-94B8F421E748}" type="presOf" srcId="{6794FEB8-07F1-4F32-9FC8-0F274292A6AD}" destId="{C1BC9F20-358C-47F2-AC63-B67464C7E786}" srcOrd="0" destOrd="0" presId="urn:microsoft.com/office/officeart/2005/8/layout/radial4"/>
    <dgm:cxn modelId="{569BFCF9-9069-41AF-80DC-93FD1B21EC0A}" type="presOf" srcId="{61694C75-3A82-4E0C-AACF-7A45D287EA01}" destId="{16BF35A7-88D4-43CE-9F0D-E541D15F82CC}" srcOrd="0" destOrd="0" presId="urn:microsoft.com/office/officeart/2005/8/layout/radial4"/>
    <dgm:cxn modelId="{9519E3C3-A821-4763-8F32-DCDDFDE61889}" type="presOf" srcId="{C0B95ABC-CF79-4C14-862B-0C3682F7683E}" destId="{D8AA426D-FAE6-4CAE-9428-40E96405A9D5}" srcOrd="0" destOrd="0" presId="urn:microsoft.com/office/officeart/2005/8/layout/radial4"/>
    <dgm:cxn modelId="{E3E99789-E947-40D9-A9E5-4218B6D53D6C}" type="presOf" srcId="{DE9DFADE-B4AA-40D4-9CF0-39F07B6DB40C}" destId="{68F81499-B0CF-495A-B0DC-6EF3D1AA3924}" srcOrd="0" destOrd="0" presId="urn:microsoft.com/office/officeart/2005/8/layout/radial4"/>
    <dgm:cxn modelId="{9C600A07-3482-4A4E-8BF9-F9B42A129503}" type="presOf" srcId="{7CF82FB9-BC55-42E0-8831-B711A16C1DB4}" destId="{7E62CEAF-9086-4B5F-B58E-19BB5AC7B558}" srcOrd="0" destOrd="0" presId="urn:microsoft.com/office/officeart/2005/8/layout/radial4"/>
    <dgm:cxn modelId="{2AAA18F7-6330-4AF9-95C0-7BE844B83920}" type="presOf" srcId="{803E61D4-1927-4A66-9EB7-AD65EC59AE50}" destId="{4345A788-E533-46E3-ADB0-E00F4327AD90}" srcOrd="0" destOrd="0" presId="urn:microsoft.com/office/officeart/2005/8/layout/radial4"/>
    <dgm:cxn modelId="{00EF4C2A-86B6-48C6-8EC5-49BC556EA27C}" type="presOf" srcId="{D2468A43-527D-4041-A66E-99F9CF419691}" destId="{D623EB05-C4C5-4846-9A8F-051EABA35160}" srcOrd="0" destOrd="0" presId="urn:microsoft.com/office/officeart/2005/8/layout/radial4"/>
    <dgm:cxn modelId="{FE48DF47-FEEF-418B-B7FF-4CCC78ABDE13}" srcId="{DF905282-774F-4F5F-9234-6F98673334A9}" destId="{C0B95ABC-CF79-4C14-862B-0C3682F7683E}" srcOrd="1" destOrd="0" parTransId="{F764E78B-0038-4E3A-956C-D5F8369BBC0C}" sibTransId="{02DFECD1-7CB1-417E-9876-D5A28F193FF7}"/>
    <dgm:cxn modelId="{436DB6ED-1671-4406-84DE-4D2686B23D15}" type="presOf" srcId="{69C0AB1F-BC7B-431C-8B53-453D4853AD98}" destId="{6F00ECE0-1729-47CA-9CE0-135275A8B383}" srcOrd="0" destOrd="0" presId="urn:microsoft.com/office/officeart/2005/8/layout/radial4"/>
    <dgm:cxn modelId="{DA3E90E3-6F5D-4F74-AB13-D36D227232A5}" type="presOf" srcId="{DF905282-774F-4F5F-9234-6F98673334A9}" destId="{135FE77C-5E77-44EB-8030-596C7F934711}" srcOrd="0" destOrd="0" presId="urn:microsoft.com/office/officeart/2005/8/layout/radial4"/>
    <dgm:cxn modelId="{259B15BC-1BE2-4E8E-9A56-BBDD1CB89C6F}" srcId="{DF905282-774F-4F5F-9234-6F98673334A9}" destId="{342C802A-B607-4CC6-B92D-13E0646989FA}" srcOrd="2" destOrd="0" parTransId="{DE9DFADE-B4AA-40D4-9CF0-39F07B6DB40C}" sibTransId="{16F07BEA-D990-4EE0-B273-34056945478A}"/>
    <dgm:cxn modelId="{91BBF4FE-F2BE-40F7-AADA-D9AFB2F10F8D}" type="presOf" srcId="{E40C22AF-3931-4E70-A22F-DED86A86649A}" destId="{0062C118-8CFA-4F39-8433-A6565556F4A7}" srcOrd="0" destOrd="0" presId="urn:microsoft.com/office/officeart/2005/8/layout/radial4"/>
    <dgm:cxn modelId="{FE470248-2744-4468-9916-2D5BEE94E5AA}" type="presParOf" srcId="{16BF35A7-88D4-43CE-9F0D-E541D15F82CC}" destId="{135FE77C-5E77-44EB-8030-596C7F934711}" srcOrd="0" destOrd="0" presId="urn:microsoft.com/office/officeart/2005/8/layout/radial4"/>
    <dgm:cxn modelId="{04495DF4-5E92-40AE-9D75-F7ADB753573D}" type="presParOf" srcId="{16BF35A7-88D4-43CE-9F0D-E541D15F82CC}" destId="{D623EB05-C4C5-4846-9A8F-051EABA35160}" srcOrd="1" destOrd="0" presId="urn:microsoft.com/office/officeart/2005/8/layout/radial4"/>
    <dgm:cxn modelId="{48DC9F00-6CED-4B2B-ACD6-BF4EF1514DBB}" type="presParOf" srcId="{16BF35A7-88D4-43CE-9F0D-E541D15F82CC}" destId="{C1BC9F20-358C-47F2-AC63-B67464C7E786}" srcOrd="2" destOrd="0" presId="urn:microsoft.com/office/officeart/2005/8/layout/radial4"/>
    <dgm:cxn modelId="{1D8B9E70-89F7-4A7E-9D0D-4D9F3C418BDC}" type="presParOf" srcId="{16BF35A7-88D4-43CE-9F0D-E541D15F82CC}" destId="{4440250E-5FEA-4D99-B50F-3B597A11D592}" srcOrd="3" destOrd="0" presId="urn:microsoft.com/office/officeart/2005/8/layout/radial4"/>
    <dgm:cxn modelId="{C6F3B9CA-238A-40F3-939E-1E02FA372710}" type="presParOf" srcId="{16BF35A7-88D4-43CE-9F0D-E541D15F82CC}" destId="{D8AA426D-FAE6-4CAE-9428-40E96405A9D5}" srcOrd="4" destOrd="0" presId="urn:microsoft.com/office/officeart/2005/8/layout/radial4"/>
    <dgm:cxn modelId="{4C3BBC76-5107-43C4-807A-25AEE2FB477B}" type="presParOf" srcId="{16BF35A7-88D4-43CE-9F0D-E541D15F82CC}" destId="{68F81499-B0CF-495A-B0DC-6EF3D1AA3924}" srcOrd="5" destOrd="0" presId="urn:microsoft.com/office/officeart/2005/8/layout/radial4"/>
    <dgm:cxn modelId="{E97FD294-3D4B-4868-9889-06E3F8D9C93F}" type="presParOf" srcId="{16BF35A7-88D4-43CE-9F0D-E541D15F82CC}" destId="{D5E3CB9A-DC38-474E-8CFB-9BFF1E5CCFCD}" srcOrd="6" destOrd="0" presId="urn:microsoft.com/office/officeart/2005/8/layout/radial4"/>
    <dgm:cxn modelId="{661F4A7B-841C-4496-BBC0-5280A0D59180}" type="presParOf" srcId="{16BF35A7-88D4-43CE-9F0D-E541D15F82CC}" destId="{6F00ECE0-1729-47CA-9CE0-135275A8B383}" srcOrd="7" destOrd="0" presId="urn:microsoft.com/office/officeart/2005/8/layout/radial4"/>
    <dgm:cxn modelId="{D6583C7A-5B69-4068-8E34-F9EE8EA43EB9}" type="presParOf" srcId="{16BF35A7-88D4-43CE-9F0D-E541D15F82CC}" destId="{E8021650-D3DC-496A-B3CF-31A48D671574}" srcOrd="8" destOrd="0" presId="urn:microsoft.com/office/officeart/2005/8/layout/radial4"/>
    <dgm:cxn modelId="{48994607-EDEA-42F6-9D94-766E88CFBAA1}" type="presParOf" srcId="{16BF35A7-88D4-43CE-9F0D-E541D15F82CC}" destId="{4345A788-E533-46E3-ADB0-E00F4327AD90}" srcOrd="9" destOrd="0" presId="urn:microsoft.com/office/officeart/2005/8/layout/radial4"/>
    <dgm:cxn modelId="{345FF1D8-23EE-4669-849A-4BC70A9B1811}" type="presParOf" srcId="{16BF35A7-88D4-43CE-9F0D-E541D15F82CC}" destId="{0062C118-8CFA-4F39-8433-A6565556F4A7}" srcOrd="10" destOrd="0" presId="urn:microsoft.com/office/officeart/2005/8/layout/radial4"/>
    <dgm:cxn modelId="{1E8B7034-F65D-4BF7-A5DF-6D50156DA580}" type="presParOf" srcId="{16BF35A7-88D4-43CE-9F0D-E541D15F82CC}" destId="{7E62CEAF-9086-4B5F-B58E-19BB5AC7B558}" srcOrd="11" destOrd="0" presId="urn:microsoft.com/office/officeart/2005/8/layout/radial4"/>
    <dgm:cxn modelId="{4CD58654-655E-41B2-A77B-FE97ED38DFD7}" type="presParOf" srcId="{16BF35A7-88D4-43CE-9F0D-E541D15F82CC}" destId="{6C858D82-37E5-4B47-AAE1-50D0C4537AC8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36E353-97EF-46AB-BB6F-61466FFAE05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5114E509-AC47-4E66-942F-243B6A0D8456}" type="pres">
      <dgm:prSet presAssocID="{8836E353-97EF-46AB-BB6F-61466FFAE0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73C7D822-F9BF-463C-ADED-6D61F75E435C}" type="presOf" srcId="{8836E353-97EF-46AB-BB6F-61466FFAE055}" destId="{5114E509-AC47-4E66-942F-243B6A0D8456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B7F7D9-284E-2946-B189-EA3831F2C939}" type="doc">
      <dgm:prSet loTypeId="urn:microsoft.com/office/officeart/2005/8/layout/radial1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8BAE20-6BD0-4848-9424-A0950763B513}">
      <dgm:prSet phldrT="[Text]" custT="1"/>
      <dgm:spPr/>
      <dgm:t>
        <a:bodyPr/>
        <a:lstStyle/>
        <a:p>
          <a:r>
            <a:rPr lang="en-US" sz="2000" b="1" dirty="0"/>
            <a:t>Sources of Intelligence</a:t>
          </a:r>
        </a:p>
      </dgm:t>
    </dgm:pt>
    <dgm:pt modelId="{BCD2DAF0-5F93-324F-852C-B725C3721561}" type="parTrans" cxnId="{0B53014C-64FB-454F-ACD5-5582BA45B487}">
      <dgm:prSet/>
      <dgm:spPr/>
      <dgm:t>
        <a:bodyPr/>
        <a:lstStyle/>
        <a:p>
          <a:endParaRPr lang="en-US"/>
        </a:p>
      </dgm:t>
    </dgm:pt>
    <dgm:pt modelId="{A1EE51C7-1590-7846-A2FA-D0FD29FE975E}" type="sibTrans" cxnId="{0B53014C-64FB-454F-ACD5-5582BA45B487}">
      <dgm:prSet/>
      <dgm:spPr/>
      <dgm:t>
        <a:bodyPr/>
        <a:lstStyle/>
        <a:p>
          <a:endParaRPr lang="en-US"/>
        </a:p>
      </dgm:t>
    </dgm:pt>
    <dgm:pt modelId="{88FD8189-2BAB-DA46-98B8-7E0891BF9BAE}">
      <dgm:prSet phldrT="[Text]" custT="1"/>
      <dgm:spPr/>
      <dgm:t>
        <a:bodyPr/>
        <a:lstStyle/>
        <a:p>
          <a:r>
            <a:rPr lang="en-US" sz="2100" dirty="0"/>
            <a:t>Angels &amp; VC’s</a:t>
          </a:r>
        </a:p>
      </dgm:t>
    </dgm:pt>
    <dgm:pt modelId="{7DEFB126-9572-4A44-8293-3583420170CB}" type="parTrans" cxnId="{155C1E7B-8EB9-C942-AAE7-E1164F52A4AB}">
      <dgm:prSet/>
      <dgm:spPr/>
      <dgm:t>
        <a:bodyPr/>
        <a:lstStyle/>
        <a:p>
          <a:endParaRPr lang="en-US"/>
        </a:p>
      </dgm:t>
    </dgm:pt>
    <dgm:pt modelId="{66670D29-B25C-B44A-AFA4-5A9408671CA0}" type="sibTrans" cxnId="{155C1E7B-8EB9-C942-AAE7-E1164F52A4AB}">
      <dgm:prSet/>
      <dgm:spPr/>
      <dgm:t>
        <a:bodyPr/>
        <a:lstStyle/>
        <a:p>
          <a:endParaRPr lang="en-US"/>
        </a:p>
      </dgm:t>
    </dgm:pt>
    <dgm:pt modelId="{9E9EA0FA-44F3-8849-ADAF-F124F45EE345}">
      <dgm:prSet phldrT="[Text]" custT="1"/>
      <dgm:spPr/>
      <dgm:t>
        <a:bodyPr/>
        <a:lstStyle/>
        <a:p>
          <a:r>
            <a:rPr lang="en-US" sz="2100" dirty="0"/>
            <a:t>Databases</a:t>
          </a:r>
        </a:p>
      </dgm:t>
    </dgm:pt>
    <dgm:pt modelId="{2A13A90D-2DF0-0E4F-AF4E-210FE4A1BE8A}" type="parTrans" cxnId="{104DC6EA-66EA-2642-9719-05193EF32E10}">
      <dgm:prSet/>
      <dgm:spPr/>
      <dgm:t>
        <a:bodyPr/>
        <a:lstStyle/>
        <a:p>
          <a:endParaRPr lang="en-US"/>
        </a:p>
      </dgm:t>
    </dgm:pt>
    <dgm:pt modelId="{62903DE3-512E-5740-8014-CC3B1C937A83}" type="sibTrans" cxnId="{104DC6EA-66EA-2642-9719-05193EF32E10}">
      <dgm:prSet/>
      <dgm:spPr/>
      <dgm:t>
        <a:bodyPr/>
        <a:lstStyle/>
        <a:p>
          <a:endParaRPr lang="en-US"/>
        </a:p>
      </dgm:t>
    </dgm:pt>
    <dgm:pt modelId="{BB0A81BA-6326-3A48-8BED-CB863CEC61FC}">
      <dgm:prSet phldrT="[Text]" custT="1"/>
      <dgm:spPr/>
      <dgm:t>
        <a:bodyPr/>
        <a:lstStyle/>
        <a:p>
          <a:r>
            <a:rPr lang="en-US" sz="2100" dirty="0"/>
            <a:t>Suppliers</a:t>
          </a:r>
        </a:p>
      </dgm:t>
    </dgm:pt>
    <dgm:pt modelId="{766A3CAF-535F-484B-8C1E-F3F99DFDE6B8}" type="parTrans" cxnId="{B800C43C-56AC-2A4A-ADC7-41B2E766F2A9}">
      <dgm:prSet/>
      <dgm:spPr/>
      <dgm:t>
        <a:bodyPr/>
        <a:lstStyle/>
        <a:p>
          <a:endParaRPr lang="en-US"/>
        </a:p>
      </dgm:t>
    </dgm:pt>
    <dgm:pt modelId="{26905E8A-E8FD-5D44-82C5-D3A1443AC6BC}" type="sibTrans" cxnId="{B800C43C-56AC-2A4A-ADC7-41B2E766F2A9}">
      <dgm:prSet/>
      <dgm:spPr/>
      <dgm:t>
        <a:bodyPr/>
        <a:lstStyle/>
        <a:p>
          <a:endParaRPr lang="en-US"/>
        </a:p>
      </dgm:t>
    </dgm:pt>
    <dgm:pt modelId="{5F8BED52-4D79-C24D-AE0E-AA7E2FC84C19}">
      <dgm:prSet phldrT="[Text]"/>
      <dgm:spPr/>
      <dgm:t>
        <a:bodyPr/>
        <a:lstStyle/>
        <a:p>
          <a:endParaRPr lang="en-US" dirty="0"/>
        </a:p>
      </dgm:t>
    </dgm:pt>
    <dgm:pt modelId="{0858E007-F4B7-B348-A836-B772CB8AD222}" type="parTrans" cxnId="{E507A4CE-B807-234A-BF44-CB8ACC440C95}">
      <dgm:prSet/>
      <dgm:spPr/>
      <dgm:t>
        <a:bodyPr/>
        <a:lstStyle/>
        <a:p>
          <a:endParaRPr lang="en-US"/>
        </a:p>
      </dgm:t>
    </dgm:pt>
    <dgm:pt modelId="{A8B9B52F-1F71-3B4B-A400-784C390F1A3A}" type="sibTrans" cxnId="{E507A4CE-B807-234A-BF44-CB8ACC440C95}">
      <dgm:prSet/>
      <dgm:spPr/>
      <dgm:t>
        <a:bodyPr/>
        <a:lstStyle/>
        <a:p>
          <a:endParaRPr lang="en-US"/>
        </a:p>
      </dgm:t>
    </dgm:pt>
    <dgm:pt modelId="{B18002B9-9C0C-EA4C-8F12-B6718380878D}" type="pres">
      <dgm:prSet presAssocID="{BAB7F7D9-284E-2946-B189-EA3831F2C93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65E1A6-2D0A-B143-BD95-94B2AB6F0ADE}" type="pres">
      <dgm:prSet presAssocID="{668BAE20-6BD0-4848-9424-A0950763B513}" presName="centerShape" presStyleLbl="node0" presStyleIdx="0" presStyleCnt="1" custScaleX="115275" custScaleY="111158" custLinFactNeighborY="-880"/>
      <dgm:spPr/>
      <dgm:t>
        <a:bodyPr/>
        <a:lstStyle/>
        <a:p>
          <a:endParaRPr lang="en-US"/>
        </a:p>
      </dgm:t>
    </dgm:pt>
    <dgm:pt modelId="{21DF8E22-3F01-8140-8D56-837E8724D8AA}" type="pres">
      <dgm:prSet presAssocID="{7DEFB126-9572-4A44-8293-3583420170CB}" presName="Name9" presStyleLbl="parChTrans1D2" presStyleIdx="0" presStyleCnt="3"/>
      <dgm:spPr/>
      <dgm:t>
        <a:bodyPr/>
        <a:lstStyle/>
        <a:p>
          <a:endParaRPr lang="en-US"/>
        </a:p>
      </dgm:t>
    </dgm:pt>
    <dgm:pt modelId="{31DCF47A-E3AE-C643-8A56-E43096E511E3}" type="pres">
      <dgm:prSet presAssocID="{7DEFB126-9572-4A44-8293-3583420170C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AF1CB85-AB56-D041-9305-D92C99EB0C23}" type="pres">
      <dgm:prSet presAssocID="{88FD8189-2BAB-DA46-98B8-7E0891BF9BAE}" presName="node" presStyleLbl="node1" presStyleIdx="0" presStyleCnt="3" custScaleX="107456" custScaleY="103855" custRadScaleRad="106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BAF20-98D9-E549-9415-77FB31EC76A0}" type="pres">
      <dgm:prSet presAssocID="{2A13A90D-2DF0-0E4F-AF4E-210FE4A1BE8A}" presName="Name9" presStyleLbl="parChTrans1D2" presStyleIdx="1" presStyleCnt="3"/>
      <dgm:spPr/>
      <dgm:t>
        <a:bodyPr/>
        <a:lstStyle/>
        <a:p>
          <a:endParaRPr lang="en-US"/>
        </a:p>
      </dgm:t>
    </dgm:pt>
    <dgm:pt modelId="{F3C483F7-741E-5A45-BA6E-D3283615EFA2}" type="pres">
      <dgm:prSet presAssocID="{2A13A90D-2DF0-0E4F-AF4E-210FE4A1BE8A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9A56911-56FE-6E4A-98AA-CF7A8EB6F25A}" type="pres">
      <dgm:prSet presAssocID="{9E9EA0FA-44F3-8849-ADAF-F124F45EE345}" presName="node" presStyleLbl="node1" presStyleIdx="1" presStyleCnt="3" custScaleX="107456" custScaleY="103855" custRadScaleRad="103774" custRadScaleInc="-7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0795E-02F8-1B44-AC19-BB994E14B3EF}" type="pres">
      <dgm:prSet presAssocID="{766A3CAF-535F-484B-8C1E-F3F99DFDE6B8}" presName="Name9" presStyleLbl="parChTrans1D2" presStyleIdx="2" presStyleCnt="3"/>
      <dgm:spPr/>
      <dgm:t>
        <a:bodyPr/>
        <a:lstStyle/>
        <a:p>
          <a:endParaRPr lang="en-US"/>
        </a:p>
      </dgm:t>
    </dgm:pt>
    <dgm:pt modelId="{104183C6-A2ED-AF44-B529-743E8A7BD2CF}" type="pres">
      <dgm:prSet presAssocID="{766A3CAF-535F-484B-8C1E-F3F99DFDE6B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7AC41325-54EC-FF45-A141-6DBF84CFECDB}" type="pres">
      <dgm:prSet presAssocID="{BB0A81BA-6326-3A48-8BED-CB863CEC61FC}" presName="node" presStyleLbl="node1" presStyleIdx="2" presStyleCnt="3" custScaleX="107456" custScaleY="103855" custRadScaleRad="103774" custRadScaleInc="7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00C43C-56AC-2A4A-ADC7-41B2E766F2A9}" srcId="{668BAE20-6BD0-4848-9424-A0950763B513}" destId="{BB0A81BA-6326-3A48-8BED-CB863CEC61FC}" srcOrd="2" destOrd="0" parTransId="{766A3CAF-535F-484B-8C1E-F3F99DFDE6B8}" sibTransId="{26905E8A-E8FD-5D44-82C5-D3A1443AC6BC}"/>
    <dgm:cxn modelId="{155C1E7B-8EB9-C942-AAE7-E1164F52A4AB}" srcId="{668BAE20-6BD0-4848-9424-A0950763B513}" destId="{88FD8189-2BAB-DA46-98B8-7E0891BF9BAE}" srcOrd="0" destOrd="0" parTransId="{7DEFB126-9572-4A44-8293-3583420170CB}" sibTransId="{66670D29-B25C-B44A-AFA4-5A9408671CA0}"/>
    <dgm:cxn modelId="{B0D9551D-8ADA-4297-A35B-D917129D7D8D}" type="presOf" srcId="{766A3CAF-535F-484B-8C1E-F3F99DFDE6B8}" destId="{3A50795E-02F8-1B44-AC19-BB994E14B3EF}" srcOrd="0" destOrd="0" presId="urn:microsoft.com/office/officeart/2005/8/layout/radial1"/>
    <dgm:cxn modelId="{E507A4CE-B807-234A-BF44-CB8ACC440C95}" srcId="{BAB7F7D9-284E-2946-B189-EA3831F2C939}" destId="{5F8BED52-4D79-C24D-AE0E-AA7E2FC84C19}" srcOrd="1" destOrd="0" parTransId="{0858E007-F4B7-B348-A836-B772CB8AD222}" sibTransId="{A8B9B52F-1F71-3B4B-A400-784C390F1A3A}"/>
    <dgm:cxn modelId="{656E9826-DC29-47FB-8D47-D99CEB3A019A}" type="presOf" srcId="{BAB7F7D9-284E-2946-B189-EA3831F2C939}" destId="{B18002B9-9C0C-EA4C-8F12-B6718380878D}" srcOrd="0" destOrd="0" presId="urn:microsoft.com/office/officeart/2005/8/layout/radial1"/>
    <dgm:cxn modelId="{06AC54B9-8CCD-4E3D-87F0-50449BB92FBD}" type="presOf" srcId="{9E9EA0FA-44F3-8849-ADAF-F124F45EE345}" destId="{99A56911-56FE-6E4A-98AA-CF7A8EB6F25A}" srcOrd="0" destOrd="0" presId="urn:microsoft.com/office/officeart/2005/8/layout/radial1"/>
    <dgm:cxn modelId="{991C726D-7F69-4B6B-BDBB-42DEA3B1B2CD}" type="presOf" srcId="{766A3CAF-535F-484B-8C1E-F3F99DFDE6B8}" destId="{104183C6-A2ED-AF44-B529-743E8A7BD2CF}" srcOrd="1" destOrd="0" presId="urn:microsoft.com/office/officeart/2005/8/layout/radial1"/>
    <dgm:cxn modelId="{0B53014C-64FB-454F-ACD5-5582BA45B487}" srcId="{BAB7F7D9-284E-2946-B189-EA3831F2C939}" destId="{668BAE20-6BD0-4848-9424-A0950763B513}" srcOrd="0" destOrd="0" parTransId="{BCD2DAF0-5F93-324F-852C-B725C3721561}" sibTransId="{A1EE51C7-1590-7846-A2FA-D0FD29FE975E}"/>
    <dgm:cxn modelId="{24E70F8F-7DCB-41D6-A53F-BDF88FE455B4}" type="presOf" srcId="{668BAE20-6BD0-4848-9424-A0950763B513}" destId="{3465E1A6-2D0A-B143-BD95-94B2AB6F0ADE}" srcOrd="0" destOrd="0" presId="urn:microsoft.com/office/officeart/2005/8/layout/radial1"/>
    <dgm:cxn modelId="{104DC6EA-66EA-2642-9719-05193EF32E10}" srcId="{668BAE20-6BD0-4848-9424-A0950763B513}" destId="{9E9EA0FA-44F3-8849-ADAF-F124F45EE345}" srcOrd="1" destOrd="0" parTransId="{2A13A90D-2DF0-0E4F-AF4E-210FE4A1BE8A}" sibTransId="{62903DE3-512E-5740-8014-CC3B1C937A83}"/>
    <dgm:cxn modelId="{649AE7C2-E641-4FC8-85AA-B05C380A7A54}" type="presOf" srcId="{7DEFB126-9572-4A44-8293-3583420170CB}" destId="{31DCF47A-E3AE-C643-8A56-E43096E511E3}" srcOrd="1" destOrd="0" presId="urn:microsoft.com/office/officeart/2005/8/layout/radial1"/>
    <dgm:cxn modelId="{0FB91D98-0B24-4413-B2FA-F5B595F9FCC2}" type="presOf" srcId="{BB0A81BA-6326-3A48-8BED-CB863CEC61FC}" destId="{7AC41325-54EC-FF45-A141-6DBF84CFECDB}" srcOrd="0" destOrd="0" presId="urn:microsoft.com/office/officeart/2005/8/layout/radial1"/>
    <dgm:cxn modelId="{E08EAEB6-07CC-46EA-B305-27FBE3F05747}" type="presOf" srcId="{7DEFB126-9572-4A44-8293-3583420170CB}" destId="{21DF8E22-3F01-8140-8D56-837E8724D8AA}" srcOrd="0" destOrd="0" presId="urn:microsoft.com/office/officeart/2005/8/layout/radial1"/>
    <dgm:cxn modelId="{8936F011-E819-4ADA-921B-9E467A09E703}" type="presOf" srcId="{2A13A90D-2DF0-0E4F-AF4E-210FE4A1BE8A}" destId="{13BBAF20-98D9-E549-9415-77FB31EC76A0}" srcOrd="0" destOrd="0" presId="urn:microsoft.com/office/officeart/2005/8/layout/radial1"/>
    <dgm:cxn modelId="{9FF9FF89-3F0A-45CA-9EE0-9462DEDF0C2F}" type="presOf" srcId="{88FD8189-2BAB-DA46-98B8-7E0891BF9BAE}" destId="{5AF1CB85-AB56-D041-9305-D92C99EB0C23}" srcOrd="0" destOrd="0" presId="urn:microsoft.com/office/officeart/2005/8/layout/radial1"/>
    <dgm:cxn modelId="{C8F3A765-8837-47F6-B43B-5FDF218AC317}" type="presOf" srcId="{2A13A90D-2DF0-0E4F-AF4E-210FE4A1BE8A}" destId="{F3C483F7-741E-5A45-BA6E-D3283615EFA2}" srcOrd="1" destOrd="0" presId="urn:microsoft.com/office/officeart/2005/8/layout/radial1"/>
    <dgm:cxn modelId="{42BC6AEB-CBDA-4CB9-A113-BE18B767E275}" type="presParOf" srcId="{B18002B9-9C0C-EA4C-8F12-B6718380878D}" destId="{3465E1A6-2D0A-B143-BD95-94B2AB6F0ADE}" srcOrd="0" destOrd="0" presId="urn:microsoft.com/office/officeart/2005/8/layout/radial1"/>
    <dgm:cxn modelId="{D9EB9850-7B29-442E-B6A2-0DF52AC52BE5}" type="presParOf" srcId="{B18002B9-9C0C-EA4C-8F12-B6718380878D}" destId="{21DF8E22-3F01-8140-8D56-837E8724D8AA}" srcOrd="1" destOrd="0" presId="urn:microsoft.com/office/officeart/2005/8/layout/radial1"/>
    <dgm:cxn modelId="{B805FBD3-8B55-4C2E-9377-C962673A3BC2}" type="presParOf" srcId="{21DF8E22-3F01-8140-8D56-837E8724D8AA}" destId="{31DCF47A-E3AE-C643-8A56-E43096E511E3}" srcOrd="0" destOrd="0" presId="urn:microsoft.com/office/officeart/2005/8/layout/radial1"/>
    <dgm:cxn modelId="{669D270F-22A1-449F-A718-89FFB40D2B8A}" type="presParOf" srcId="{B18002B9-9C0C-EA4C-8F12-B6718380878D}" destId="{5AF1CB85-AB56-D041-9305-D92C99EB0C23}" srcOrd="2" destOrd="0" presId="urn:microsoft.com/office/officeart/2005/8/layout/radial1"/>
    <dgm:cxn modelId="{EE9EAE8C-630C-4218-83C0-827D8851DF85}" type="presParOf" srcId="{B18002B9-9C0C-EA4C-8F12-B6718380878D}" destId="{13BBAF20-98D9-E549-9415-77FB31EC76A0}" srcOrd="3" destOrd="0" presId="urn:microsoft.com/office/officeart/2005/8/layout/radial1"/>
    <dgm:cxn modelId="{2610C990-5BD6-468A-988E-C16FA7031C6E}" type="presParOf" srcId="{13BBAF20-98D9-E549-9415-77FB31EC76A0}" destId="{F3C483F7-741E-5A45-BA6E-D3283615EFA2}" srcOrd="0" destOrd="0" presId="urn:microsoft.com/office/officeart/2005/8/layout/radial1"/>
    <dgm:cxn modelId="{27DEDCBD-FE2B-40BA-8EFE-5661F5AD1F03}" type="presParOf" srcId="{B18002B9-9C0C-EA4C-8F12-B6718380878D}" destId="{99A56911-56FE-6E4A-98AA-CF7A8EB6F25A}" srcOrd="4" destOrd="0" presId="urn:microsoft.com/office/officeart/2005/8/layout/radial1"/>
    <dgm:cxn modelId="{91A16377-20BE-4C16-8526-3EEC2BEC4B8B}" type="presParOf" srcId="{B18002B9-9C0C-EA4C-8F12-B6718380878D}" destId="{3A50795E-02F8-1B44-AC19-BB994E14B3EF}" srcOrd="5" destOrd="0" presId="urn:microsoft.com/office/officeart/2005/8/layout/radial1"/>
    <dgm:cxn modelId="{DD2C3155-E232-400E-A0CB-A0E52F7A9446}" type="presParOf" srcId="{3A50795E-02F8-1B44-AC19-BB994E14B3EF}" destId="{104183C6-A2ED-AF44-B529-743E8A7BD2CF}" srcOrd="0" destOrd="0" presId="urn:microsoft.com/office/officeart/2005/8/layout/radial1"/>
    <dgm:cxn modelId="{C0B5857F-8007-4FB0-BDE3-DFB91C4BA56B}" type="presParOf" srcId="{B18002B9-9C0C-EA4C-8F12-B6718380878D}" destId="{7AC41325-54EC-FF45-A141-6DBF84CFECDB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10696-5DE4-4551-9DF3-B1928666FBB1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latin typeface="Novecento wide Book"/>
            </a:rPr>
            <a:t>Find Your Passion</a:t>
          </a:r>
        </a:p>
      </dsp:txBody>
      <dsp:txXfrm>
        <a:off x="2026603" y="31997"/>
        <a:ext cx="2042793" cy="990578"/>
      </dsp:txXfrm>
    </dsp:sp>
    <dsp:sp modelId="{B0F9A53C-CF44-4D33-A9F7-94829DA2BDD9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Novecento wide Book"/>
          </a:endParaRPr>
        </a:p>
      </dsp:txBody>
      <dsp:txXfrm>
        <a:off x="3479006" y="1921517"/>
        <a:ext cx="875480" cy="220965"/>
      </dsp:txXfrm>
    </dsp:sp>
    <dsp:sp modelId="{80A7E2D2-6CCB-4F0C-B2AD-EA6BE0916265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latin typeface="Novecento wide Book"/>
            </a:rPr>
            <a:t>Test the Market</a:t>
          </a:r>
        </a:p>
      </dsp:txBody>
      <dsp:txXfrm>
        <a:off x="3764096" y="3041423"/>
        <a:ext cx="2042793" cy="990578"/>
      </dsp:txXfrm>
    </dsp:sp>
    <dsp:sp modelId="{D72EBF1D-AB09-4081-9A00-F19213874186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Novecento wide Book"/>
          </a:endParaRPr>
        </a:p>
      </dsp:txBody>
      <dsp:txXfrm rot="10800000">
        <a:off x="2610259" y="3426230"/>
        <a:ext cx="875480" cy="220965"/>
      </dsp:txXfrm>
    </dsp:sp>
    <dsp:sp modelId="{14782E7B-163F-4429-B922-508A66651CC7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latin typeface="Novecento wide Book"/>
            </a:rPr>
            <a:t>See the Competition</a:t>
          </a:r>
        </a:p>
      </dsp:txBody>
      <dsp:txXfrm>
        <a:off x="289109" y="3041423"/>
        <a:ext cx="2042793" cy="990578"/>
      </dsp:txXfrm>
    </dsp:sp>
    <dsp:sp modelId="{E5CD2C85-4E02-46E8-968C-DD7DB193A659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Novecento wide Book"/>
          </a:endParaRPr>
        </a:p>
      </dsp:txBody>
      <dsp:txXfrm>
        <a:off x="1741513" y="1921517"/>
        <a:ext cx="875480" cy="220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75AEC-5223-354C-A923-5CACB58AC878}">
      <dsp:nvSpPr>
        <dsp:cNvPr id="0" name=""/>
        <dsp:cNvSpPr/>
      </dsp:nvSpPr>
      <dsp:spPr>
        <a:xfrm>
          <a:off x="0" y="3059187"/>
          <a:ext cx="5944592" cy="100409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latin typeface="Novecento wide Book"/>
            </a:rPr>
            <a:t>Viable Opportunity</a:t>
          </a:r>
        </a:p>
      </dsp:txBody>
      <dsp:txXfrm>
        <a:off x="0" y="3059187"/>
        <a:ext cx="5944592" cy="1004093"/>
      </dsp:txXfrm>
    </dsp:sp>
    <dsp:sp modelId="{AB080A61-F33B-0642-9300-D576619D364F}">
      <dsp:nvSpPr>
        <dsp:cNvPr id="0" name=""/>
        <dsp:cNvSpPr/>
      </dsp:nvSpPr>
      <dsp:spPr>
        <a:xfrm rot="10800000">
          <a:off x="0" y="1529953"/>
          <a:ext cx="5944592" cy="1544296"/>
        </a:xfrm>
        <a:prstGeom prst="upArrowCallou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latin typeface="Novecento wide Book"/>
            </a:rPr>
            <a:t>Idea</a:t>
          </a:r>
        </a:p>
      </dsp:txBody>
      <dsp:txXfrm rot="-10800000">
        <a:off x="0" y="1529953"/>
        <a:ext cx="5944592" cy="542047"/>
      </dsp:txXfrm>
    </dsp:sp>
    <dsp:sp modelId="{2CDE13D0-FFA1-244B-B5A9-F7BFF2E7DD5D}">
      <dsp:nvSpPr>
        <dsp:cNvPr id="0" name=""/>
        <dsp:cNvSpPr/>
      </dsp:nvSpPr>
      <dsp:spPr>
        <a:xfrm>
          <a:off x="0" y="2072001"/>
          <a:ext cx="5944592" cy="46174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Novecento wide Book"/>
            </a:rPr>
            <a:t>Idea Multiplication</a:t>
          </a:r>
        </a:p>
      </dsp:txBody>
      <dsp:txXfrm>
        <a:off x="0" y="2072001"/>
        <a:ext cx="5944592" cy="461744"/>
      </dsp:txXfrm>
    </dsp:sp>
    <dsp:sp modelId="{1B84E8E4-F104-DD41-BA0A-D1CCFCB8F46D}">
      <dsp:nvSpPr>
        <dsp:cNvPr id="0" name=""/>
        <dsp:cNvSpPr/>
      </dsp:nvSpPr>
      <dsp:spPr>
        <a:xfrm rot="10800000">
          <a:off x="0" y="718"/>
          <a:ext cx="5944592" cy="1544296"/>
        </a:xfrm>
        <a:prstGeom prst="upArrowCallou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latin typeface="Novecento wide Book"/>
            </a:rPr>
            <a:t>Seed of an idea</a:t>
          </a:r>
        </a:p>
      </dsp:txBody>
      <dsp:txXfrm rot="-10800000">
        <a:off x="0" y="718"/>
        <a:ext cx="5944592" cy="542047"/>
      </dsp:txXfrm>
    </dsp:sp>
    <dsp:sp modelId="{C5B5C06D-FF1D-744A-B534-268E81A022C2}">
      <dsp:nvSpPr>
        <dsp:cNvPr id="0" name=""/>
        <dsp:cNvSpPr/>
      </dsp:nvSpPr>
      <dsp:spPr>
        <a:xfrm>
          <a:off x="0" y="542766"/>
          <a:ext cx="2972296" cy="461744"/>
        </a:xfrm>
        <a:prstGeom prst="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Novecento wide Book"/>
            </a:rPr>
            <a:t>Passion</a:t>
          </a:r>
        </a:p>
      </dsp:txBody>
      <dsp:txXfrm>
        <a:off x="0" y="542766"/>
        <a:ext cx="2972296" cy="461744"/>
      </dsp:txXfrm>
    </dsp:sp>
    <dsp:sp modelId="{0A318157-250B-944B-B9DB-74A04631FF5A}">
      <dsp:nvSpPr>
        <dsp:cNvPr id="0" name=""/>
        <dsp:cNvSpPr/>
      </dsp:nvSpPr>
      <dsp:spPr>
        <a:xfrm>
          <a:off x="2972296" y="537948"/>
          <a:ext cx="2972296" cy="452652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Novecento wide Book"/>
            </a:rPr>
            <a:t>Professional Experience</a:t>
          </a:r>
        </a:p>
      </dsp:txBody>
      <dsp:txXfrm>
        <a:off x="2972296" y="537948"/>
        <a:ext cx="2972296" cy="452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FE77C-5E77-44EB-8030-596C7F934711}">
      <dsp:nvSpPr>
        <dsp:cNvPr id="0" name=""/>
        <dsp:cNvSpPr/>
      </dsp:nvSpPr>
      <dsp:spPr>
        <a:xfrm>
          <a:off x="2231469" y="2213151"/>
          <a:ext cx="1633061" cy="16330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latin typeface="Novecento wide Book"/>
            </a:rPr>
            <a:t>Seed Resources</a:t>
          </a:r>
        </a:p>
      </dsp:txBody>
      <dsp:txXfrm>
        <a:off x="2470625" y="2452307"/>
        <a:ext cx="1154749" cy="1154749"/>
      </dsp:txXfrm>
    </dsp:sp>
    <dsp:sp modelId="{D623EB05-C4C5-4846-9A8F-051EABA35160}">
      <dsp:nvSpPr>
        <dsp:cNvPr id="0" name=""/>
        <dsp:cNvSpPr/>
      </dsp:nvSpPr>
      <dsp:spPr>
        <a:xfrm rot="10800000">
          <a:off x="572187" y="2796970"/>
          <a:ext cx="1568021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C9F20-358C-47F2-AC63-B67464C7E786}">
      <dsp:nvSpPr>
        <dsp:cNvPr id="0" name=""/>
        <dsp:cNvSpPr/>
      </dsp:nvSpPr>
      <dsp:spPr>
        <a:xfrm>
          <a:off x="615" y="2572425"/>
          <a:ext cx="1143142" cy="9145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/>
              </a:solidFill>
              <a:latin typeface="Novecento wide Book"/>
            </a:rPr>
            <a:t>Passion</a:t>
          </a:r>
        </a:p>
      </dsp:txBody>
      <dsp:txXfrm>
        <a:off x="27400" y="2599210"/>
        <a:ext cx="1089572" cy="860944"/>
      </dsp:txXfrm>
    </dsp:sp>
    <dsp:sp modelId="{4440250E-5FEA-4D99-B50F-3B597A11D592}">
      <dsp:nvSpPr>
        <dsp:cNvPr id="0" name=""/>
        <dsp:cNvSpPr/>
      </dsp:nvSpPr>
      <dsp:spPr>
        <a:xfrm rot="12960000">
          <a:off x="895292" y="1802554"/>
          <a:ext cx="1568021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A426D-FAE6-4CAE-9428-40E96405A9D5}">
      <dsp:nvSpPr>
        <dsp:cNvPr id="0" name=""/>
        <dsp:cNvSpPr/>
      </dsp:nvSpPr>
      <dsp:spPr>
        <a:xfrm>
          <a:off x="473453" y="1117178"/>
          <a:ext cx="1143142" cy="9145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chemeClr val="tx1"/>
              </a:solidFill>
              <a:latin typeface="Novecento wide Book"/>
            </a:rPr>
            <a:t>Energy</a:t>
          </a:r>
          <a:endParaRPr lang="en-US" sz="1500" kern="1200" dirty="0">
            <a:solidFill>
              <a:schemeClr val="tx1"/>
            </a:solidFill>
            <a:latin typeface="Novecento wide Book"/>
          </a:endParaRPr>
        </a:p>
      </dsp:txBody>
      <dsp:txXfrm>
        <a:off x="500238" y="1143963"/>
        <a:ext cx="1089572" cy="860944"/>
      </dsp:txXfrm>
    </dsp:sp>
    <dsp:sp modelId="{68F81499-B0CF-495A-B0DC-6EF3D1AA3924}">
      <dsp:nvSpPr>
        <dsp:cNvPr id="0" name=""/>
        <dsp:cNvSpPr/>
      </dsp:nvSpPr>
      <dsp:spPr>
        <a:xfrm rot="15120000">
          <a:off x="1741193" y="1187971"/>
          <a:ext cx="1568021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3CB9A-DC38-474E-8CFB-9BFF1E5CCFCD}">
      <dsp:nvSpPr>
        <dsp:cNvPr id="0" name=""/>
        <dsp:cNvSpPr/>
      </dsp:nvSpPr>
      <dsp:spPr>
        <a:xfrm>
          <a:off x="1711360" y="217787"/>
          <a:ext cx="1143142" cy="9145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tx1"/>
              </a:solidFill>
              <a:latin typeface="Novecento wide Book"/>
            </a:rPr>
            <a:t>Experience &amp; Knowledge</a:t>
          </a:r>
        </a:p>
      </dsp:txBody>
      <dsp:txXfrm>
        <a:off x="1738145" y="244572"/>
        <a:ext cx="1089572" cy="860944"/>
      </dsp:txXfrm>
    </dsp:sp>
    <dsp:sp modelId="{6F00ECE0-1729-47CA-9CE0-135275A8B383}">
      <dsp:nvSpPr>
        <dsp:cNvPr id="0" name=""/>
        <dsp:cNvSpPr/>
      </dsp:nvSpPr>
      <dsp:spPr>
        <a:xfrm rot="17280000">
          <a:off x="2786784" y="1187971"/>
          <a:ext cx="1568021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21650-D3DC-496A-B3CF-31A48D671574}">
      <dsp:nvSpPr>
        <dsp:cNvPr id="0" name=""/>
        <dsp:cNvSpPr/>
      </dsp:nvSpPr>
      <dsp:spPr>
        <a:xfrm>
          <a:off x="3241496" y="217787"/>
          <a:ext cx="1143142" cy="9145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/>
              </a:solidFill>
              <a:latin typeface="Novecento wide Book"/>
            </a:rPr>
            <a:t>Time</a:t>
          </a:r>
        </a:p>
      </dsp:txBody>
      <dsp:txXfrm>
        <a:off x="3268281" y="244572"/>
        <a:ext cx="1089572" cy="860944"/>
      </dsp:txXfrm>
    </dsp:sp>
    <dsp:sp modelId="{4345A788-E533-46E3-ADB0-E00F4327AD90}">
      <dsp:nvSpPr>
        <dsp:cNvPr id="0" name=""/>
        <dsp:cNvSpPr/>
      </dsp:nvSpPr>
      <dsp:spPr>
        <a:xfrm rot="19440000">
          <a:off x="3632685" y="1802554"/>
          <a:ext cx="1568021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2C118-8CFA-4F39-8433-A6565556F4A7}">
      <dsp:nvSpPr>
        <dsp:cNvPr id="0" name=""/>
        <dsp:cNvSpPr/>
      </dsp:nvSpPr>
      <dsp:spPr>
        <a:xfrm>
          <a:off x="4479403" y="1117178"/>
          <a:ext cx="1143142" cy="9145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/>
              </a:solidFill>
              <a:latin typeface="Novecento wide Book"/>
            </a:rPr>
            <a:t>Personality</a:t>
          </a:r>
        </a:p>
      </dsp:txBody>
      <dsp:txXfrm>
        <a:off x="4506188" y="1143963"/>
        <a:ext cx="1089572" cy="860944"/>
      </dsp:txXfrm>
    </dsp:sp>
    <dsp:sp modelId="{7E62CEAF-9086-4B5F-B58E-19BB5AC7B558}">
      <dsp:nvSpPr>
        <dsp:cNvPr id="0" name=""/>
        <dsp:cNvSpPr/>
      </dsp:nvSpPr>
      <dsp:spPr>
        <a:xfrm>
          <a:off x="3955791" y="2796970"/>
          <a:ext cx="1568021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58D82-37E5-4B47-AAE1-50D0C4537AC8}">
      <dsp:nvSpPr>
        <dsp:cNvPr id="0" name=""/>
        <dsp:cNvSpPr/>
      </dsp:nvSpPr>
      <dsp:spPr>
        <a:xfrm>
          <a:off x="4952241" y="2572425"/>
          <a:ext cx="1143142" cy="9145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/>
              </a:solidFill>
              <a:latin typeface="Novecento wide Book"/>
            </a:rPr>
            <a:t>Capital ($)</a:t>
          </a:r>
        </a:p>
      </dsp:txBody>
      <dsp:txXfrm>
        <a:off x="4979026" y="2599210"/>
        <a:ext cx="1089572" cy="860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5E1A6-2D0A-B143-BD95-94B2AB6F0ADE}">
      <dsp:nvSpPr>
        <dsp:cNvPr id="0" name=""/>
        <dsp:cNvSpPr/>
      </dsp:nvSpPr>
      <dsp:spPr>
        <a:xfrm>
          <a:off x="2945833" y="1901899"/>
          <a:ext cx="1774637" cy="171125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Sources of Intelligence</a:t>
          </a:r>
        </a:p>
      </dsp:txBody>
      <dsp:txXfrm>
        <a:off x="3205723" y="2152507"/>
        <a:ext cx="1254857" cy="1210040"/>
      </dsp:txXfrm>
    </dsp:sp>
    <dsp:sp modelId="{21DF8E22-3F01-8140-8D56-837E8724D8AA}">
      <dsp:nvSpPr>
        <dsp:cNvPr id="0" name=""/>
        <dsp:cNvSpPr/>
      </dsp:nvSpPr>
      <dsp:spPr>
        <a:xfrm rot="16200000">
          <a:off x="3676054" y="1726728"/>
          <a:ext cx="314196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314196" y="180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25297" y="1736946"/>
        <a:ext cx="15709" cy="15709"/>
      </dsp:txXfrm>
    </dsp:sp>
    <dsp:sp modelId="{5AF1CB85-AB56-D041-9305-D92C99EB0C23}">
      <dsp:nvSpPr>
        <dsp:cNvPr id="0" name=""/>
        <dsp:cNvSpPr/>
      </dsp:nvSpPr>
      <dsp:spPr>
        <a:xfrm>
          <a:off x="3006019" y="-11125"/>
          <a:ext cx="1654265" cy="159882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Angels &amp; VC’s</a:t>
          </a:r>
        </a:p>
      </dsp:txBody>
      <dsp:txXfrm>
        <a:off x="3248281" y="223018"/>
        <a:ext cx="1169741" cy="1130542"/>
      </dsp:txXfrm>
    </dsp:sp>
    <dsp:sp modelId="{13BBAF20-98D9-E549-9415-77FB31EC76A0}">
      <dsp:nvSpPr>
        <dsp:cNvPr id="0" name=""/>
        <dsp:cNvSpPr/>
      </dsp:nvSpPr>
      <dsp:spPr>
        <a:xfrm rot="1583847">
          <a:off x="4601580" y="3218498"/>
          <a:ext cx="393414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393414" y="180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88452" y="3226736"/>
        <a:ext cx="19670" cy="19670"/>
      </dsp:txXfrm>
    </dsp:sp>
    <dsp:sp modelId="{99A56911-56FE-6E4A-98AA-CF7A8EB6F25A}">
      <dsp:nvSpPr>
        <dsp:cNvPr id="0" name=""/>
        <dsp:cNvSpPr/>
      </dsp:nvSpPr>
      <dsp:spPr>
        <a:xfrm>
          <a:off x="4883128" y="2889814"/>
          <a:ext cx="1654265" cy="1598828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Databases</a:t>
          </a:r>
        </a:p>
      </dsp:txBody>
      <dsp:txXfrm>
        <a:off x="5125390" y="3123957"/>
        <a:ext cx="1169741" cy="1130542"/>
      </dsp:txXfrm>
    </dsp:sp>
    <dsp:sp modelId="{3A50795E-02F8-1B44-AC19-BB994E14B3EF}">
      <dsp:nvSpPr>
        <dsp:cNvPr id="0" name=""/>
        <dsp:cNvSpPr/>
      </dsp:nvSpPr>
      <dsp:spPr>
        <a:xfrm rot="9216153">
          <a:off x="2671310" y="3218498"/>
          <a:ext cx="393414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393414" y="180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58182" y="3226736"/>
        <a:ext cx="19670" cy="19670"/>
      </dsp:txXfrm>
    </dsp:sp>
    <dsp:sp modelId="{7AC41325-54EC-FF45-A141-6DBF84CFECDB}">
      <dsp:nvSpPr>
        <dsp:cNvPr id="0" name=""/>
        <dsp:cNvSpPr/>
      </dsp:nvSpPr>
      <dsp:spPr>
        <a:xfrm>
          <a:off x="1128911" y="2889814"/>
          <a:ext cx="1654265" cy="1598828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Suppliers</a:t>
          </a:r>
        </a:p>
      </dsp:txBody>
      <dsp:txXfrm>
        <a:off x="1371173" y="3123957"/>
        <a:ext cx="1169741" cy="1130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BE3A2-8862-49BC-B367-0E569A4ED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E1CB1-8375-4C28-8797-99169AD60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2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Also G, g -- introduced later</a:t>
            </a:r>
          </a:p>
        </p:txBody>
      </p:sp>
      <p:sp>
        <p:nvSpPr>
          <p:cNvPr id="55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68959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1566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66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00800"/>
            <a:ext cx="60198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A7D62382-1F29-488E-8A7D-DC5EE2CA8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2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  <a:lvl2pPr>
              <a:defRPr>
                <a:latin typeface="Tw Cen MT" pitchFamily="34" charset="0"/>
              </a:defRPr>
            </a:lvl2pPr>
            <a:lvl3pPr>
              <a:defRPr>
                <a:latin typeface="Tw Cen MT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D62382-1F29-488E-8A7D-DC5EE2CA8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284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17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Novecento wide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Museo 300"/>
              </a:defRPr>
            </a:lvl1pPr>
            <a:lvl2pPr>
              <a:defRPr sz="1500">
                <a:latin typeface="Liberation Sans"/>
              </a:defRPr>
            </a:lvl2pPr>
            <a:lvl3pPr>
              <a:defRPr sz="750"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037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8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235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0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425575"/>
            <a:ext cx="8075612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654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marL="0" marR="0" indent="0" algn="l" defTabSz="6858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tuplessonslearned.com/2009/08/minimum-viable-product-guide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_9Q-KDSb9o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828800"/>
            <a:ext cx="7010400" cy="1295400"/>
          </a:xfrm>
        </p:spPr>
        <p:txBody>
          <a:bodyPr/>
          <a:lstStyle/>
          <a:p>
            <a:pPr algn="ctr"/>
            <a:r>
              <a:rPr lang="en-US" sz="3600" dirty="0">
                <a:latin typeface="Tw Cen MT" panose="020B0602020104020603" pitchFamily="34" charset="0"/>
              </a:rPr>
              <a:t>Prototyping Your Idea and Opportunity Recognition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2800" y="1371600"/>
            <a:ext cx="2193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w Cen MT" panose="020B0602020104020603" pitchFamily="34" charset="0"/>
              </a:rPr>
              <a:t>Summer 2017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3841" y="4800600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06/14/2017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29376" y="3591580"/>
            <a:ext cx="1497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w Cen MT" panose="020B0602020104020603" pitchFamily="34" charset="0"/>
              </a:rPr>
              <a:t>Session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96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Low-fidelity vs. High-fidelity Prototypes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915" y="4787284"/>
            <a:ext cx="3696609" cy="13087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Quickly getting ideas out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Seeking early feedback from customers</a:t>
            </a:r>
          </a:p>
          <a:p>
            <a:pPr marL="0" indent="0">
              <a:buNone/>
            </a:pPr>
            <a:endParaRPr lang="en-US" sz="2400" b="1" u="sng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32991" y="4787284"/>
            <a:ext cx="3696609" cy="13087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useo 30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300"/>
                <a:ea typeface="+mn-ea"/>
                <a:cs typeface="+mn-cs"/>
              </a:rPr>
              <a:t>Representing a final, polished product concept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300"/>
                <a:ea typeface="+mn-ea"/>
                <a:cs typeface="+mn-cs"/>
              </a:rPr>
              <a:t>Making final decisions about marketing and production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30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428" t="-1" r="63224" b="73357"/>
          <a:stretch/>
        </p:blipFill>
        <p:spPr>
          <a:xfrm>
            <a:off x="914400" y="1073501"/>
            <a:ext cx="7543800" cy="334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9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400800" cy="1143000"/>
          </a:xfrm>
        </p:spPr>
        <p:txBody>
          <a:bodyPr/>
          <a:lstStyle/>
          <a:p>
            <a:r>
              <a:rPr lang="en-US" dirty="0"/>
              <a:t>Looks-like Prototype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48330" y="2037830"/>
            <a:ext cx="4290869" cy="13087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useo 30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300"/>
                <a:ea typeface="+mn-ea"/>
                <a:cs typeface="+mn-cs"/>
              </a:rPr>
              <a:t>Test looks, design.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300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300"/>
                <a:ea typeface="+mn-ea"/>
                <a:cs typeface="+mn-cs"/>
              </a:rPr>
              <a:t>Valuable to test market acceptance of the design, before costly, detailed product development is started.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300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59" y="1887718"/>
            <a:ext cx="41148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6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Works-like Prototypes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53000" y="2031327"/>
            <a:ext cx="3490154" cy="27924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useo 30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300"/>
                <a:ea typeface="+mn-ea"/>
                <a:cs typeface="+mn-cs"/>
              </a:rPr>
              <a:t>Test the functionality of the product.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300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300"/>
                <a:ea typeface="+mn-ea"/>
                <a:cs typeface="+mn-cs"/>
              </a:rPr>
              <a:t>Test the usability with the target customer before programing or manufacturing.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300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4114800" cy="2740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2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Prototype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8632" y="1893812"/>
            <a:ext cx="3242768" cy="13087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useo 30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300"/>
                <a:ea typeface="+mn-ea"/>
                <a:cs typeface="+mn-cs"/>
              </a:rPr>
              <a:t>To quickly and directionally correct the basic idea of the product.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300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300"/>
                <a:ea typeface="+mn-ea"/>
                <a:cs typeface="+mn-cs"/>
              </a:rPr>
              <a:t>To explore what is valuable to the target customer.</a:t>
            </a:r>
            <a:endParaRPr kumimoji="0" lang="en-US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30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7141" b="21153"/>
          <a:stretch/>
        </p:blipFill>
        <p:spPr>
          <a:xfrm>
            <a:off x="3962400" y="2133600"/>
            <a:ext cx="3981524" cy="25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09244"/>
            <a:ext cx="8229600" cy="857250"/>
          </a:xfrm>
        </p:spPr>
        <p:txBody>
          <a:bodyPr/>
          <a:lstStyle/>
          <a:p>
            <a:r>
              <a:rPr lang="en-US" dirty="0"/>
              <a:t>3D printing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61" y="2051900"/>
            <a:ext cx="2800636" cy="25758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49786" y="4622359"/>
            <a:ext cx="325281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color 3D printed model. This model was created by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taking a 3D digital scan of the man shown in the picture.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0324" y="2044688"/>
            <a:ext cx="3881675" cy="3670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useo 30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300"/>
                <a:ea typeface="+mn-ea"/>
                <a:cs typeface="+mn-cs"/>
              </a:rPr>
              <a:t>To create looks-like and even works-like prototypes.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300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300"/>
                <a:ea typeface="+mn-ea"/>
                <a:cs typeface="+mn-cs"/>
              </a:rPr>
              <a:t>Its getting cheaper and cheaper.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300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300"/>
                <a:ea typeface="+mn-ea"/>
                <a:cs typeface="+mn-cs"/>
              </a:rPr>
              <a:t>There are companies that provide 3D printing services.</a:t>
            </a:r>
          </a:p>
        </p:txBody>
      </p:sp>
    </p:spTree>
    <p:extLst>
      <p:ext uri="{BB962C8B-B14F-4D97-AF65-F5344CB8AC3E}">
        <p14:creationId xmlns:p14="http://schemas.microsoft.com/office/powerpoint/2010/main" val="15065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prototype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63" b="9689"/>
          <a:stretch/>
        </p:blipFill>
        <p:spPr bwMode="auto">
          <a:xfrm>
            <a:off x="4654126" y="1828800"/>
            <a:ext cx="4261274" cy="2291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09151" y="4176589"/>
            <a:ext cx="159851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Raspberry Pi and Arduino.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117600"/>
            <a:ext cx="4191000" cy="43751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useo 30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300"/>
                <a:ea typeface="+mn-ea"/>
                <a:cs typeface="+mn-cs"/>
              </a:rPr>
              <a:t>2 open-sourced projects, Arduino and Raspberry Pi.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300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300"/>
                <a:ea typeface="+mn-ea"/>
                <a:cs typeface="+mn-cs"/>
              </a:rPr>
              <a:t>Arduino is a platform with microcontrollers that allow DIY’s and hackers to connect sensors and actuators to test.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300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300"/>
                <a:ea typeface="+mn-ea"/>
                <a:cs typeface="+mn-cs"/>
              </a:rPr>
              <a:t>Raspberry Pi is a chip with which you can test computing 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300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300"/>
                <a:ea typeface="+mn-ea"/>
                <a:cs typeface="+mn-cs"/>
              </a:rPr>
              <a:t>They are low cost.</a:t>
            </a:r>
          </a:p>
        </p:txBody>
      </p:sp>
    </p:spTree>
    <p:extLst>
      <p:ext uri="{BB962C8B-B14F-4D97-AF65-F5344CB8AC3E}">
        <p14:creationId xmlns:p14="http://schemas.microsoft.com/office/powerpoint/2010/main" val="35012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and Crowdfunding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2809"/>
            <a:ext cx="8229600" cy="33944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Kickstarter and Indiegogo highlight the value of prototypes in securing  funding.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Entrepreneur must develop and feature looks-like to convey to their creative vision, and more importantly, to signal their professionalism and dedication to their project.</a:t>
            </a:r>
          </a:p>
        </p:txBody>
      </p:sp>
    </p:spTree>
    <p:extLst>
      <p:ext uri="{BB962C8B-B14F-4D97-AF65-F5344CB8AC3E}">
        <p14:creationId xmlns:p14="http://schemas.microsoft.com/office/powerpoint/2010/main" val="15246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= Co-creating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The most valuable step of prototyping is to design </a:t>
            </a:r>
            <a:r>
              <a:rPr lang="en-US" sz="2400" i="1" dirty="0"/>
              <a:t>with, </a:t>
            </a:r>
            <a:r>
              <a:rPr lang="en-US" sz="2400" dirty="0"/>
              <a:t>meaning alongside,</a:t>
            </a:r>
            <a:r>
              <a:rPr lang="en-US" sz="2400" i="1" dirty="0"/>
              <a:t> </a:t>
            </a:r>
            <a:r>
              <a:rPr lang="en-US" sz="2400" dirty="0"/>
              <a:t>your target audience to not only validate their needs but also to discover unexpected entrepreneurial opportunities.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Customer engagement is at the center of the product design process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Target customers must be engaged early and continuously in the process of idea generation and product development.</a:t>
            </a:r>
          </a:p>
        </p:txBody>
      </p:sp>
    </p:spTree>
    <p:extLst>
      <p:ext uri="{BB962C8B-B14F-4D97-AF65-F5344CB8AC3E}">
        <p14:creationId xmlns:p14="http://schemas.microsoft.com/office/powerpoint/2010/main" val="26202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Simulator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Major elements of </a:t>
            </a:r>
            <a:r>
              <a:rPr lang="en-US" sz="2800" i="1" dirty="0"/>
              <a:t>services</a:t>
            </a:r>
            <a:r>
              <a:rPr lang="en-US" sz="2800" dirty="0"/>
              <a:t> can be prototyped as well. For example: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A plumbing company wishing to experiment with a new 30-minute ‘arrival guarantee’ for plumbing emergencies can set aside a plumber for rapid response to test the desirability of this new service. </a:t>
            </a:r>
          </a:p>
          <a:p>
            <a:pPr lvl="1"/>
            <a:endParaRPr lang="en-US" sz="1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An entrepreneur with a new pickup-and-delivery concept for a dry cleaner can first experiment with just the pickup-and-delivery aspect of the service without building and operating an entire cleaning operation. For example, an existing dry cleaner/cleaning operation can be used to do the cleaning itself. </a:t>
            </a:r>
          </a:p>
        </p:txBody>
      </p:sp>
    </p:spTree>
    <p:extLst>
      <p:ext uri="{BB962C8B-B14F-4D97-AF65-F5344CB8AC3E}">
        <p14:creationId xmlns:p14="http://schemas.microsoft.com/office/powerpoint/2010/main" val="16864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Viable Product (MVP)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12" y="2057401"/>
            <a:ext cx="8217388" cy="33944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Eric Reis defines a minimum viable product as </a:t>
            </a:r>
            <a:r>
              <a:rPr lang="en-US" sz="2400" i="1" dirty="0"/>
              <a:t>that version of a new product concept which allows a team to collect the maximum amount of validated learning about customers with the least effort</a:t>
            </a:r>
            <a:r>
              <a:rPr lang="en-US" sz="2400" baseline="30000" dirty="0"/>
              <a:t>1</a:t>
            </a:r>
            <a:r>
              <a:rPr lang="en-US" sz="2400" i="1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Others view a minimum viable product as a more evolved prototype that </a:t>
            </a:r>
            <a:r>
              <a:rPr lang="en-US" sz="2400" i="1" dirty="0"/>
              <a:t>can be used by the customer and actually deliver value to a customer</a:t>
            </a:r>
            <a:r>
              <a:rPr lang="en-US" sz="2400" dirty="0"/>
              <a:t>, even in a rough form.</a:t>
            </a:r>
          </a:p>
        </p:txBody>
      </p:sp>
      <p:sp>
        <p:nvSpPr>
          <p:cNvPr id="6" name="Rectangle 5"/>
          <p:cNvSpPr/>
          <p:nvPr/>
        </p:nvSpPr>
        <p:spPr>
          <a:xfrm>
            <a:off x="-16231" y="5658642"/>
            <a:ext cx="6264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Ries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, Eric. Minimum Viable Product: A Guide,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MS Mincho"/>
                <a:cs typeface="Times New Roman" panose="02020603050405020304" pitchFamily="18" charset="0"/>
                <a:hlinkClick r:id="rId2"/>
              </a:rPr>
              <a:t>http://www.startuplessonslearned.com/2009/08/minimum-viable-product-guide.html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August 3, 2009.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5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524000"/>
            <a:ext cx="8075612" cy="4594225"/>
          </a:xfrm>
        </p:spPr>
        <p:txBody>
          <a:bodyPr/>
          <a:lstStyle/>
          <a:p>
            <a:r>
              <a:rPr lang="en-US" dirty="0"/>
              <a:t>The cost for operating a commercial truck is      where </a:t>
            </a:r>
            <a:r>
              <a:rPr lang="en-US" i="1" dirty="0"/>
              <a:t>k</a:t>
            </a:r>
            <a:r>
              <a:rPr lang="en-US" dirty="0"/>
              <a:t> is a constant </a:t>
            </a:r>
            <a:r>
              <a:rPr lang="en-US"/>
              <a:t>of </a:t>
            </a:r>
            <a:r>
              <a:rPr lang="en-US" smtClean="0"/>
              <a:t>proportionality</a:t>
            </a:r>
            <a:r>
              <a:rPr lang="en-US" dirty="0"/>
              <a:t>, </a:t>
            </a:r>
            <a:r>
              <a:rPr lang="en-US" i="1" dirty="0"/>
              <a:t>v</a:t>
            </a:r>
            <a:r>
              <a:rPr lang="en-US" dirty="0"/>
              <a:t> is velocity in miles per hours, and </a:t>
            </a:r>
            <a:r>
              <a:rPr lang="en-US" i="1" dirty="0"/>
              <a:t>n</a:t>
            </a:r>
            <a:r>
              <a:rPr lang="en-US" dirty="0"/>
              <a:t> is the trip length in miles.  It is estimated that at </a:t>
            </a:r>
            <a:r>
              <a:rPr lang="en-US" i="1" dirty="0"/>
              <a:t>85 mph</a:t>
            </a:r>
            <a:r>
              <a:rPr lang="en-US" dirty="0"/>
              <a:t>, the average cost of operation is $52 per mile.  The truck owner wants to minimize the cost of operation, which needs to balance against the cost of delays and unscheduled maintenance, which is assumed to be $10 per hour.  What is the optimum velocity needed to minimize the total costs?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929848"/>
              </p:ext>
            </p:extLst>
          </p:nvPr>
        </p:nvGraphicFramePr>
        <p:xfrm>
          <a:off x="7230533" y="1481668"/>
          <a:ext cx="922867" cy="55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380880" imgH="228600" progId="Equation.3">
                  <p:embed/>
                </p:oleObj>
              </mc:Choice>
              <mc:Fallback>
                <p:oleObj name="Equation" r:id="rId3" imgW="380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0533" y="1481668"/>
                        <a:ext cx="922867" cy="553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8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6797"/>
            <a:ext cx="8229600" cy="33944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In sum, prototyping is a </a:t>
            </a:r>
            <a:r>
              <a:rPr lang="en-US" sz="2400" i="1" dirty="0"/>
              <a:t>process</a:t>
            </a:r>
            <a:r>
              <a:rPr lang="en-US" sz="2400" dirty="0"/>
              <a:t> and prototypes can be thought of in many ways:</a:t>
            </a:r>
          </a:p>
          <a:p>
            <a:pPr marL="0" indent="0">
              <a:buNone/>
            </a:pPr>
            <a:endParaRPr lang="en-US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As market research and exploration tools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As physical embodiments of a set of assumptions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As fundraising tools for Crowdfunding efforts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As coordination device within an entrepreneurial team to identify research and development priorities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55567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w Cen MT" panose="020B0602020104020603" pitchFamily="34" charset="0"/>
              </a:rPr>
              <a:t>How might you leverage prototyping to explore your idea for an entrepreneurial venture?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w Cen MT" panose="020B0602020104020603" pitchFamily="34" charset="0"/>
              </a:rPr>
              <a:t>What simple prototype could you develop </a:t>
            </a:r>
            <a:r>
              <a:rPr lang="en-US" sz="2400" i="1" dirty="0">
                <a:latin typeface="Tw Cen MT" panose="020B0602020104020603" pitchFamily="34" charset="0"/>
              </a:rPr>
              <a:t>today</a:t>
            </a:r>
            <a:r>
              <a:rPr lang="en-US" sz="2400" dirty="0">
                <a:latin typeface="Tw Cen MT" panose="020B0602020104020603" pitchFamily="34" charset="0"/>
              </a:rPr>
              <a:t>, or this week, to test some core aspect of your concept?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w Cen MT" panose="020B0602020104020603" pitchFamily="34" charset="0"/>
              </a:rPr>
              <a:t>How might you develop multiple prototypes to seek a wide range of feedback from your target customer?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w Cen MT" panose="020B0602020104020603" pitchFamily="34" charset="0"/>
              </a:rPr>
              <a:t>How do you think 3D printing might change how entrepreneurs develop prototypes as well as final products?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w Cen MT" panose="020B0602020104020603" pitchFamily="34" charset="0"/>
              </a:rPr>
              <a:t>How might you co-create opportunities with your target customer, i.e., involve them early on in your idea generation?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w Cen MT" panose="020B0602020104020603" pitchFamily="34" charset="0"/>
              </a:rPr>
              <a:t>How might you develop and test a minimum viable product (MVP) for your product or service concept?</a:t>
            </a:r>
          </a:p>
        </p:txBody>
      </p:sp>
    </p:spTree>
    <p:extLst>
      <p:ext uri="{BB962C8B-B14F-4D97-AF65-F5344CB8AC3E}">
        <p14:creationId xmlns:p14="http://schemas.microsoft.com/office/powerpoint/2010/main" val="90650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59933"/>
            <a:ext cx="8229600" cy="48598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Watch this 2-minute video on how to get started with simple paper prototyping: </a:t>
            </a:r>
            <a:r>
              <a:rPr lang="en-US" sz="2400" u="sng" dirty="0">
                <a:hlinkClick r:id="rId2"/>
              </a:rPr>
              <a:t>https://www.youtube.com/watch?v=k_9Q-KDSb9o</a:t>
            </a:r>
            <a:r>
              <a:rPr lang="en-US" sz="2400" dirty="0"/>
              <a:t>. Remember, simple, low fidelity prototyping is always the place to start.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Look at Fiverr.com to discover a wide range of affordable design services including graphic design, industrial/product design, 3D design and web development.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If you did not already, look at 3Dhubs.com and Shapeways.com to learn more about 3D printing services, some which are likely available in your city.</a:t>
            </a:r>
          </a:p>
        </p:txBody>
      </p:sp>
    </p:spTree>
    <p:extLst>
      <p:ext uri="{BB962C8B-B14F-4D97-AF65-F5344CB8AC3E}">
        <p14:creationId xmlns:p14="http://schemas.microsoft.com/office/powerpoint/2010/main" val="19110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3622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vecento wide Book"/>
                <a:ea typeface="+mn-ea"/>
                <a:cs typeface="+mn-cs"/>
              </a:rPr>
              <a:t>OPPORTUNITY RECOGNITION, SHAPING, &amp; RESHAPING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7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68956"/>
            <a:ext cx="8153400" cy="990600"/>
          </a:xfrm>
        </p:spPr>
        <p:txBody>
          <a:bodyPr/>
          <a:lstStyle/>
          <a:p>
            <a:r>
              <a:rPr lang="en-US" sz="4300" dirty="0"/>
              <a:t>Visualizing Opportunity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4478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04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153400" cy="990600"/>
          </a:xfrm>
        </p:spPr>
        <p:txBody>
          <a:bodyPr/>
          <a:lstStyle/>
          <a:p>
            <a:r>
              <a:rPr lang="en-US" sz="4300" dirty="0"/>
              <a:t>Visualizing Opportunity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9481" y="10668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do you spend your spare time?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activities provide you with happiness?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Talk to people in your sphere of influence.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0" y="1164878"/>
            <a:ext cx="2104429" cy="1052214"/>
            <a:chOff x="1995785" y="1179"/>
            <a:chExt cx="2104429" cy="1052214"/>
          </a:xfrm>
          <a:scene3d>
            <a:camera prst="orthographicFront"/>
            <a:lightRig rig="fla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1995785" y="1179"/>
              <a:ext cx="2104429" cy="105221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026603" y="31997"/>
              <a:ext cx="2042793" cy="9905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vecento wide Book"/>
                  <a:ea typeface="+mn-ea"/>
                  <a:cs typeface="+mn-cs"/>
                </a:rPr>
                <a:t>Find Your Passion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0182" y="3142432"/>
            <a:ext cx="2104429" cy="1052214"/>
            <a:chOff x="258291" y="3010605"/>
            <a:chExt cx="2104429" cy="1052214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258291" y="3010605"/>
              <a:ext cx="2104429" cy="105221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89109" y="3041423"/>
              <a:ext cx="2042793" cy="9905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vecento wide Book"/>
                  <a:ea typeface="+mn-ea"/>
                  <a:cs typeface="+mn-cs"/>
                </a:rPr>
                <a:t>See the Competition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6937" y="5119986"/>
            <a:ext cx="2104429" cy="1052214"/>
            <a:chOff x="3733278" y="3010605"/>
            <a:chExt cx="2104429" cy="1052214"/>
          </a:xfrm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3733278" y="3010605"/>
              <a:ext cx="2104429" cy="105221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764096" y="3041423"/>
              <a:ext cx="2042793" cy="9905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vecento wide Book"/>
                  <a:ea typeface="+mn-ea"/>
                  <a:cs typeface="+mn-cs"/>
                </a:rPr>
                <a:t>Test the Market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161881" y="317325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are customers currently meeting the need that you propose to fill?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you differentiate between your direct and indirect competition?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14281" y="5119986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this an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attractive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opportunity?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series of Market Tests will allow you to gauge the viability of your opportunity.</a:t>
            </a:r>
          </a:p>
        </p:txBody>
      </p:sp>
    </p:spTree>
    <p:extLst>
      <p:ext uri="{BB962C8B-B14F-4D97-AF65-F5344CB8AC3E}">
        <p14:creationId xmlns:p14="http://schemas.microsoft.com/office/powerpoint/2010/main" val="11023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8956"/>
            <a:ext cx="8308848" cy="990600"/>
          </a:xfrm>
        </p:spPr>
        <p:txBody>
          <a:bodyPr/>
          <a:lstStyle/>
          <a:p>
            <a:r>
              <a:rPr lang="en-US" dirty="0"/>
              <a:t>Idea-to-Opportunity Transition</a:t>
            </a: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1569944" y="1676400"/>
          <a:ext cx="594459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7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68956"/>
            <a:ext cx="8153400" cy="990600"/>
          </a:xfrm>
        </p:spPr>
        <p:txBody>
          <a:bodyPr/>
          <a:lstStyle/>
          <a:p>
            <a:r>
              <a:rPr lang="en-US" dirty="0"/>
              <a:t>See Yourself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577353" y="5334000"/>
            <a:ext cx="4128247" cy="7933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Experience/Knowledge is often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“long pole in the tent”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/>
          <p:nvPr/>
        </p:nvCxnSpPr>
        <p:spPr>
          <a:xfrm flipV="1">
            <a:off x="0" y="1524000"/>
            <a:ext cx="8970818" cy="4572000"/>
          </a:xfrm>
          <a:prstGeom prst="straightConnector1">
            <a:avLst/>
          </a:prstGeom>
          <a:ln w="76200">
            <a:solidFill>
              <a:srgbClr val="006643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247899" y="2514600"/>
            <a:ext cx="2095501" cy="2743200"/>
            <a:chOff x="457200" y="1885950"/>
            <a:chExt cx="2001982" cy="2743200"/>
          </a:xfrm>
        </p:grpSpPr>
        <p:sp>
          <p:nvSpPr>
            <p:cNvPr id="5" name="Rounded Rectangle 4"/>
            <p:cNvSpPr/>
            <p:nvPr/>
          </p:nvSpPr>
          <p:spPr>
            <a:xfrm>
              <a:off x="457200" y="3257550"/>
              <a:ext cx="2001982" cy="13716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vecento wide Book"/>
                  <a:ea typeface="+mn-ea"/>
                  <a:cs typeface="+mn-cs"/>
                </a:rPr>
                <a:t>Multiply Stimuli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09600" y="1885950"/>
              <a:ext cx="1697182" cy="12192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vecento wide Book"/>
                  <a:ea typeface="+mn-ea"/>
                  <a:cs typeface="+mn-cs"/>
                </a:rPr>
                <a:t>Brain storm /write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vecento wide Book"/>
                  <a:ea typeface="+mn-ea"/>
                  <a:cs typeface="+mn-cs"/>
                </a:rPr>
                <a:t>No judging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6982" y="3810000"/>
            <a:ext cx="1960418" cy="2705100"/>
            <a:chOff x="457200" y="1943100"/>
            <a:chExt cx="1960418" cy="2705100"/>
          </a:xfrm>
        </p:grpSpPr>
        <p:sp>
          <p:nvSpPr>
            <p:cNvPr id="10" name="Rounded Rectangle 9"/>
            <p:cNvSpPr/>
            <p:nvPr/>
          </p:nvSpPr>
          <p:spPr>
            <a:xfrm>
              <a:off x="457200" y="3276600"/>
              <a:ext cx="1960418" cy="13716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vecento wide Book"/>
                  <a:ea typeface="+mn-ea"/>
                  <a:cs typeface="+mn-cs"/>
                </a:rPr>
                <a:t>Gather Stimuli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3400" y="1943100"/>
              <a:ext cx="1524000" cy="12192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vecento wide Book"/>
                  <a:ea typeface="+mn-ea"/>
                  <a:cs typeface="+mn-cs"/>
                </a:rPr>
                <a:t>Observe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vecento wide Book"/>
                  <a:ea typeface="+mn-ea"/>
                  <a:cs typeface="+mn-cs"/>
                </a:rPr>
                <a:t>Ask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vecento wide Book"/>
                  <a:ea typeface="+mn-ea"/>
                  <a:cs typeface="+mn-cs"/>
                </a:rPr>
                <a:t>Record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51218" y="2743200"/>
            <a:ext cx="2098964" cy="2743200"/>
            <a:chOff x="457200" y="3276600"/>
            <a:chExt cx="2001982" cy="2743200"/>
          </a:xfrm>
        </p:grpSpPr>
        <p:sp>
          <p:nvSpPr>
            <p:cNvPr id="14" name="Rounded Rectangle 13"/>
            <p:cNvSpPr/>
            <p:nvPr/>
          </p:nvSpPr>
          <p:spPr>
            <a:xfrm>
              <a:off x="457200" y="3276600"/>
              <a:ext cx="1925782" cy="13716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vecento wide Book"/>
                  <a:ea typeface="+mn-ea"/>
                  <a:cs typeface="+mn-cs"/>
                </a:rPr>
                <a:t>Create Concepts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77982" y="4800600"/>
              <a:ext cx="1981200" cy="12192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vecento wide Book"/>
                  <a:ea typeface="+mn-ea"/>
                  <a:cs typeface="+mn-cs"/>
                </a:rPr>
                <a:t>Build a simple mock-up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vecento wide Book"/>
                  <a:ea typeface="+mn-ea"/>
                  <a:cs typeface="+mn-cs"/>
                </a:rPr>
                <a:t>Plan to iterate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vecento wide Book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50182" y="1600200"/>
            <a:ext cx="1960418" cy="2743200"/>
            <a:chOff x="457200" y="3276600"/>
            <a:chExt cx="1960418" cy="2743200"/>
          </a:xfrm>
        </p:grpSpPr>
        <p:sp>
          <p:nvSpPr>
            <p:cNvPr id="18" name="Rounded Rectangle 17"/>
            <p:cNvSpPr/>
            <p:nvPr/>
          </p:nvSpPr>
          <p:spPr>
            <a:xfrm>
              <a:off x="457200" y="3276600"/>
              <a:ext cx="1960418" cy="13716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vecento wide Book"/>
                  <a:ea typeface="+mn-ea"/>
                  <a:cs typeface="+mn-cs"/>
                </a:rPr>
                <a:t>Optimize Practicality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38200" y="4800600"/>
              <a:ext cx="1524000" cy="12192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vecento wide Book"/>
                  <a:ea typeface="+mn-ea"/>
                  <a:cs typeface="+mn-cs"/>
                </a:rPr>
                <a:t>Observe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vecento wide Book"/>
                  <a:ea typeface="+mn-ea"/>
                  <a:cs typeface="+mn-cs"/>
                </a:rPr>
                <a:t>Ask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vecento wide Book"/>
                  <a:ea typeface="+mn-ea"/>
                  <a:cs typeface="+mn-cs"/>
                </a:rPr>
                <a:t>Record</a:t>
              </a:r>
            </a:p>
          </p:txBody>
        </p:sp>
      </p:grp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596340" y="152400"/>
            <a:ext cx="8776260" cy="1143000"/>
          </a:xfrm>
        </p:spPr>
        <p:txBody>
          <a:bodyPr>
            <a:noAutofit/>
          </a:bodyPr>
          <a:lstStyle/>
          <a:p>
            <a:r>
              <a:rPr lang="en-US" dirty="0"/>
              <a:t>Idea Multiplication: </a:t>
            </a:r>
            <a:br>
              <a:rPr lang="en-US" dirty="0"/>
            </a:br>
            <a:r>
              <a:rPr lang="en-US" sz="3600" dirty="0"/>
              <a:t>IDEO Technique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10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63646"/>
            <a:ext cx="8153400" cy="990600"/>
          </a:xfrm>
        </p:spPr>
        <p:txBody>
          <a:bodyPr/>
          <a:lstStyle/>
          <a:p>
            <a:r>
              <a:rPr lang="en-US" dirty="0"/>
              <a:t>The Opportunity Space</a:t>
            </a:r>
          </a:p>
        </p:txBody>
      </p:sp>
      <p:sp>
        <p:nvSpPr>
          <p:cNvPr id="109571" name="Oval 3"/>
          <p:cNvSpPr>
            <a:spLocks noChangeArrowheads="1"/>
          </p:cNvSpPr>
          <p:nvPr/>
        </p:nvSpPr>
        <p:spPr bwMode="auto">
          <a:xfrm>
            <a:off x="617865" y="1659465"/>
            <a:ext cx="7772400" cy="463973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vecento wide Book"/>
              <a:ea typeface="+mn-ea"/>
              <a:cs typeface="+mn-cs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2362011" y="2125134"/>
            <a:ext cx="4089594" cy="8720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SimSun" pitchFamily="2" charset="-122"/>
                <a:cs typeface="Tw Cen MT"/>
              </a:rPr>
              <a:t>(Global) Business Environment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Tw Cen MT"/>
            </a:endParaRP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4470400" y="3674526"/>
            <a:ext cx="1329065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SimSun" pitchFamily="2" charset="-122"/>
                <a:cs typeface="Tw Cen MT"/>
              </a:rPr>
              <a:t>Customers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Tw Cen MT"/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546075" y="3471337"/>
            <a:ext cx="1448935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SimSun" pitchFamily="2" charset="-122"/>
                <a:cs typeface="Tw Cen MT"/>
              </a:rPr>
              <a:t>Your Company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Tw Cen MT"/>
            </a:endParaRP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897469" y="3674529"/>
            <a:ext cx="1151467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SimSun" pitchFamily="2" charset="-122"/>
                <a:cs typeface="Tw Cen MT"/>
              </a:rPr>
              <a:t>Suppliers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Tw Cen MT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1624340" y="4927599"/>
            <a:ext cx="3717925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SimSun" pitchFamily="2" charset="-122"/>
                <a:cs typeface="Tw Cen MT"/>
              </a:rPr>
              <a:t>Government Regulations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Tw Cen MT"/>
            </a:endParaRPr>
          </a:p>
        </p:txBody>
      </p:sp>
      <p:sp>
        <p:nvSpPr>
          <p:cNvPr id="109577" name="AutoShape 9"/>
          <p:cNvSpPr>
            <a:spLocks noChangeArrowheads="1"/>
          </p:cNvSpPr>
          <p:nvPr/>
        </p:nvSpPr>
        <p:spPr bwMode="auto">
          <a:xfrm>
            <a:off x="4639532" y="4301068"/>
            <a:ext cx="681038" cy="457200"/>
          </a:xfrm>
          <a:prstGeom prst="up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578" name="AutoShape 10"/>
          <p:cNvSpPr>
            <a:spLocks noChangeArrowheads="1"/>
          </p:cNvSpPr>
          <p:nvPr/>
        </p:nvSpPr>
        <p:spPr bwMode="auto">
          <a:xfrm>
            <a:off x="2938265" y="4301067"/>
            <a:ext cx="681037" cy="457200"/>
          </a:xfrm>
          <a:prstGeom prst="up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579" name="AutoShape 11"/>
          <p:cNvSpPr>
            <a:spLocks noChangeArrowheads="1"/>
          </p:cNvSpPr>
          <p:nvPr/>
        </p:nvSpPr>
        <p:spPr bwMode="auto">
          <a:xfrm>
            <a:off x="1470884" y="4267201"/>
            <a:ext cx="681038" cy="457200"/>
          </a:xfrm>
          <a:prstGeom prst="up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6248197" y="2831573"/>
            <a:ext cx="1490335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SimSun" pitchFamily="2" charset="-122"/>
                <a:cs typeface="Tw Cen MT"/>
              </a:rPr>
              <a:t>Competitors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Tw Cen MT"/>
            </a:endParaRP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6617028" y="3743856"/>
            <a:ext cx="156177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SimSun" pitchFamily="2" charset="-122"/>
                <a:cs typeface="Tw Cen MT"/>
              </a:rPr>
              <a:t>Competitors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Tw Cen MT"/>
            </a:endParaRPr>
          </a:p>
        </p:txBody>
      </p:sp>
      <p:sp>
        <p:nvSpPr>
          <p:cNvPr id="109584" name="AutoShape 16"/>
          <p:cNvSpPr>
            <a:spLocks noChangeArrowheads="1"/>
          </p:cNvSpPr>
          <p:nvPr/>
        </p:nvSpPr>
        <p:spPr bwMode="auto">
          <a:xfrm rot="-5400000">
            <a:off x="6055847" y="3758406"/>
            <a:ext cx="457200" cy="407987"/>
          </a:xfrm>
          <a:prstGeom prst="up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585" name="AutoShape 17"/>
          <p:cNvSpPr>
            <a:spLocks noChangeArrowheads="1"/>
          </p:cNvSpPr>
          <p:nvPr/>
        </p:nvSpPr>
        <p:spPr bwMode="auto">
          <a:xfrm rot="-8100000">
            <a:off x="5775653" y="3224212"/>
            <a:ext cx="457200" cy="409575"/>
          </a:xfrm>
          <a:prstGeom prst="up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586" name="AutoShape 18"/>
          <p:cNvSpPr>
            <a:spLocks noChangeArrowheads="1"/>
          </p:cNvSpPr>
          <p:nvPr/>
        </p:nvSpPr>
        <p:spPr bwMode="auto">
          <a:xfrm>
            <a:off x="2126524" y="3809998"/>
            <a:ext cx="345746" cy="211667"/>
          </a:xfrm>
          <a:prstGeom prst="leftRightArrow">
            <a:avLst>
              <a:gd name="adj1" fmla="val 50000"/>
              <a:gd name="adj2" fmla="val 35833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4056926" y="3776130"/>
            <a:ext cx="345746" cy="211667"/>
          </a:xfrm>
          <a:prstGeom prst="leftRightArrow">
            <a:avLst>
              <a:gd name="adj1" fmla="val 50000"/>
              <a:gd name="adj2" fmla="val 35833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295294" y="4624388"/>
            <a:ext cx="156177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SimSun" pitchFamily="2" charset="-122"/>
                <a:cs typeface="Tw Cen MT"/>
              </a:rPr>
              <a:t>Competitors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Tw Cen MT"/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 rot="18315157">
            <a:off x="5818780" y="4232538"/>
            <a:ext cx="457200" cy="407987"/>
          </a:xfrm>
          <a:prstGeom prst="up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4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Objective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The objectives of today’s class are: </a:t>
            </a:r>
          </a:p>
          <a:p>
            <a:pPr lvl="1">
              <a:spcBef>
                <a:spcPct val="50000"/>
              </a:spcBef>
            </a:pPr>
            <a:r>
              <a:rPr lang="en-US" altLang="en-US" sz="2000" dirty="0"/>
              <a:t>What is prototyping and why do it?</a:t>
            </a:r>
          </a:p>
          <a:p>
            <a:pPr lvl="1">
              <a:spcBef>
                <a:spcPct val="50000"/>
              </a:spcBef>
            </a:pPr>
            <a:r>
              <a:rPr lang="en-US" altLang="en-US" sz="2000" dirty="0"/>
              <a:t>Determining your type of prototypes</a:t>
            </a:r>
          </a:p>
          <a:p>
            <a:pPr lvl="2">
              <a:spcBef>
                <a:spcPct val="50000"/>
              </a:spcBef>
            </a:pPr>
            <a:r>
              <a:rPr lang="en-US" altLang="en-US" sz="1800" dirty="0"/>
              <a:t>Minimum Viable Product (MVP)</a:t>
            </a:r>
          </a:p>
          <a:p>
            <a:pPr lvl="1">
              <a:spcBef>
                <a:spcPct val="50000"/>
              </a:spcBef>
            </a:pPr>
            <a:r>
              <a:rPr lang="en-US" altLang="en-US" sz="2000" dirty="0"/>
              <a:t>Identifying an opportunity</a:t>
            </a:r>
          </a:p>
          <a:p>
            <a:pPr lvl="1">
              <a:spcBef>
                <a:spcPct val="50000"/>
              </a:spcBef>
            </a:pPr>
            <a:r>
              <a:rPr lang="en-US" altLang="en-US" sz="2000" dirty="0"/>
              <a:t>The ideation to opportunity transition</a:t>
            </a:r>
          </a:p>
          <a:p>
            <a:pPr lvl="1">
              <a:spcBef>
                <a:spcPct val="50000"/>
              </a:spcBef>
            </a:pPr>
            <a:r>
              <a:rPr lang="en-US" altLang="en-US" sz="2000" dirty="0"/>
              <a:t>What is the opportunity space?</a:t>
            </a:r>
          </a:p>
          <a:p>
            <a:pPr lvl="1">
              <a:spcBef>
                <a:spcPct val="50000"/>
              </a:spcBef>
            </a:pPr>
            <a:r>
              <a:rPr lang="en-US" altLang="en-US" sz="2000" dirty="0"/>
              <a:t>Knowing you customer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1281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5250" y="0"/>
            <a:ext cx="8229600" cy="990600"/>
          </a:xfrm>
        </p:spPr>
        <p:txBody>
          <a:bodyPr/>
          <a:lstStyle/>
          <a:p>
            <a:r>
              <a:rPr lang="en-US" dirty="0"/>
              <a:t>The Customer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1566863" y="2613992"/>
            <a:ext cx="4294187" cy="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4419600" y="2667000"/>
            <a:ext cx="3972984" cy="4016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Psychographics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838200" y="2667000"/>
            <a:ext cx="3587750" cy="4016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Demographics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606" name="Rectangle 14"/>
          <p:cNvSpPr>
            <a:spLocks noChangeArrowheads="1"/>
          </p:cNvSpPr>
          <p:nvPr/>
        </p:nvSpPr>
        <p:spPr bwMode="auto">
          <a:xfrm>
            <a:off x="1600200" y="2286000"/>
            <a:ext cx="6019800" cy="381000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Common Demographic/Psychographic Categories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auto">
          <a:xfrm>
            <a:off x="1524000" y="1066800"/>
            <a:ext cx="6172200" cy="381000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 Audience Categories</a:t>
            </a:r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auto">
          <a:xfrm>
            <a:off x="914400" y="1447800"/>
            <a:ext cx="2438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 Audience</a:t>
            </a:r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auto">
          <a:xfrm>
            <a:off x="3352800" y="1447800"/>
            <a:ext cx="2438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 Audience</a:t>
            </a:r>
          </a:p>
        </p:txBody>
      </p:sp>
      <p:sp>
        <p:nvSpPr>
          <p:cNvPr id="110610" name="Rectangle 18"/>
          <p:cNvSpPr>
            <a:spLocks noChangeArrowheads="1"/>
          </p:cNvSpPr>
          <p:nvPr/>
        </p:nvSpPr>
        <p:spPr bwMode="auto">
          <a:xfrm>
            <a:off x="5791200" y="1447800"/>
            <a:ext cx="2438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Tertiary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 Audience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838200" y="3068638"/>
            <a:ext cx="3587750" cy="28749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Age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Gender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Household Income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Family Size/Family Lifecycle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Occupation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Education Level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Religion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Ethnicity/Heritage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Nationality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Social Class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Marital Status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4425950" y="3068638"/>
            <a:ext cx="3956050" cy="28749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Social group (white collar, blue collar, etc.)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Lifestyle (mainstream, sexual orientation, materialistic, active, athletic, etc.)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Personality Traits (worriers, type-A’s, shy, extroverted, etc.)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Values (liberal, conservative, open-minded, traditional, etc.)</a:t>
            </a:r>
          </a:p>
        </p:txBody>
      </p:sp>
    </p:spTree>
    <p:extLst>
      <p:ext uri="{BB962C8B-B14F-4D97-AF65-F5344CB8AC3E}">
        <p14:creationId xmlns:p14="http://schemas.microsoft.com/office/powerpoint/2010/main" val="3908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8276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Macro Trends:</a:t>
            </a:r>
            <a:br>
              <a:rPr lang="en-US" dirty="0"/>
            </a:br>
            <a:r>
              <a:rPr lang="en-US" sz="3600" dirty="0"/>
              <a:t>Last 50 years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2016125"/>
            <a:ext cx="9144000" cy="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694267" y="1669627"/>
          <a:ext cx="7721598" cy="4910668"/>
        </p:xfrm>
        <a:graphic>
          <a:graphicData uri="http://schemas.openxmlformats.org/drawingml/2006/table">
            <a:tbl>
              <a:tblPr firstRow="1" firstCol="1" bandRow="1" bandCol="1">
                <a:tableStyleId>{72833802-FEF1-4C79-8D5D-14CF1EAF98D9}</a:tableStyleId>
              </a:tblPr>
              <a:tblGrid>
                <a:gridCol w="345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67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Trend</a:t>
                      </a:r>
                    </a:p>
                  </a:txBody>
                  <a:tcPr>
                    <a:solidFill>
                      <a:srgbClr val="0066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Impact</a:t>
                      </a:r>
                    </a:p>
                  </a:txBody>
                  <a:tcPr>
                    <a:solidFill>
                      <a:srgbClr val="0066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Dual Income Households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cs typeface="Times New Roman" pitchFamily="18" charset="0"/>
                        </a:rPr>
                        <a:t>Child</a:t>
                      </a:r>
                      <a:r>
                        <a:rPr lang="en-US" sz="1800" baseline="0" dirty="0">
                          <a:cs typeface="Times New Roman" pitchFamily="18" charset="0"/>
                        </a:rPr>
                        <a:t> care, In-Home Services – landscaping, housecleaning, prepared meals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Touch Computing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Tablet computers and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eReaders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—iPad, Amazon Kindle Fire, Samsung Galaxy, Motorola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Xoom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Touch-based operating systems—Windows 8 and Mac OS X Lion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Obesity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cs typeface="Times New Roman" pitchFamily="18" charset="0"/>
                        </a:rPr>
                        <a:t>Drain on healthcare system, growth of diet industry, changes in food industry, health clubs, home gyms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5134">
                <a:tc>
                  <a:txBody>
                    <a:bodyPr/>
                    <a:lstStyle/>
                    <a:p>
                      <a:r>
                        <a:rPr lang="en-US" sz="1800" dirty="0"/>
                        <a:t>Sharing Economy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Connecting people to excess capacity, like Uber, Lyft, </a:t>
                      </a:r>
                      <a:r>
                        <a:rPr lang="en-US" sz="1800" b="0" i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AirBnB</a:t>
                      </a:r>
                      <a:endParaRPr lang="en-US" sz="1800" b="0" i="0" u="non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5134">
                <a:tc>
                  <a:txBody>
                    <a:bodyPr/>
                    <a:lstStyle/>
                    <a:p>
                      <a:r>
                        <a:rPr lang="en-US" sz="1800" dirty="0"/>
                        <a:t>Urbanization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cs typeface="Times New Roman" pitchFamily="18" charset="0"/>
                        </a:rPr>
                        <a:t>Growth</a:t>
                      </a:r>
                      <a:r>
                        <a:rPr lang="en-US" sz="1800" baseline="0" dirty="0">
                          <a:cs typeface="Times New Roman" pitchFamily="18" charset="0"/>
                        </a:rPr>
                        <a:t> and densification of urban areas. Urban renewal.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0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7250" y="1697567"/>
            <a:ext cx="6705600" cy="4572000"/>
          </a:xfrm>
          <a:prstGeom prst="roundRect">
            <a:avLst/>
          </a:prstGeom>
          <a:gradFill>
            <a:gsLst>
              <a:gs pos="22080">
                <a:schemeClr val="accent3">
                  <a:lumMod val="60000"/>
                  <a:lumOff val="40000"/>
                </a:schemeClr>
              </a:gs>
              <a:gs pos="40000">
                <a:srgbClr val="75D580"/>
              </a:gs>
              <a:gs pos="0">
                <a:srgbClr val="75D580"/>
              </a:gs>
              <a:gs pos="80000">
                <a:srgbClr val="00B050"/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90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vecento wide Book"/>
              <a:ea typeface="+mn-ea"/>
              <a:cs typeface="+mn-cs"/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5250" y="255266"/>
            <a:ext cx="8229600" cy="1143000"/>
          </a:xfrm>
        </p:spPr>
        <p:txBody>
          <a:bodyPr/>
          <a:lstStyle/>
          <a:p>
            <a:r>
              <a:rPr lang="en-US" sz="4200" dirty="0"/>
              <a:t>S-Curve:</a:t>
            </a:r>
            <a:br>
              <a:rPr lang="en-US" sz="4200" dirty="0"/>
            </a:br>
            <a:r>
              <a:rPr lang="en-US" sz="2400" i="1" dirty="0"/>
              <a:t>The Diffusion of Product Acceptance Over Time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15240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2326435" y="2606713"/>
            <a:ext cx="1856" cy="2815129"/>
          </a:xfrm>
          <a:prstGeom prst="line">
            <a:avLst/>
          </a:prstGeom>
          <a:noFill/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>
            <a:off x="2354045" y="5407767"/>
            <a:ext cx="4891628" cy="1857"/>
          </a:xfrm>
          <a:prstGeom prst="line">
            <a:avLst/>
          </a:prstGeom>
          <a:noFill/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4545432" y="5868717"/>
            <a:ext cx="5427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</a:t>
            </a: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 rot="16200000">
            <a:off x="1085942" y="3840139"/>
            <a:ext cx="18867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vecento wide Book"/>
                <a:ea typeface="+mn-ea"/>
                <a:cs typeface="+mn-cs"/>
              </a:rPr>
              <a:t>Market Adoption</a:t>
            </a:r>
          </a:p>
        </p:txBody>
      </p:sp>
      <p:sp>
        <p:nvSpPr>
          <p:cNvPr id="112649" name="Freeform 9"/>
          <p:cNvSpPr>
            <a:spLocks/>
          </p:cNvSpPr>
          <p:nvPr/>
        </p:nvSpPr>
        <p:spPr bwMode="auto">
          <a:xfrm>
            <a:off x="2326435" y="2397363"/>
            <a:ext cx="5081054" cy="2969255"/>
          </a:xfrm>
          <a:custGeom>
            <a:avLst/>
            <a:gdLst/>
            <a:ahLst/>
            <a:cxnLst>
              <a:cxn ang="0">
                <a:pos x="0" y="1488"/>
              </a:cxn>
              <a:cxn ang="0">
                <a:pos x="576" y="1229"/>
              </a:cxn>
              <a:cxn ang="0">
                <a:pos x="1152" y="423"/>
              </a:cxn>
              <a:cxn ang="0">
                <a:pos x="1815" y="48"/>
              </a:cxn>
              <a:cxn ang="0">
                <a:pos x="2304" y="135"/>
              </a:cxn>
            </a:cxnLst>
            <a:rect l="0" t="0" r="r" b="b"/>
            <a:pathLst>
              <a:path w="2304" h="1488">
                <a:moveTo>
                  <a:pt x="0" y="1488"/>
                </a:moveTo>
                <a:cubicBezTo>
                  <a:pt x="192" y="1448"/>
                  <a:pt x="384" y="1407"/>
                  <a:pt x="576" y="1229"/>
                </a:cubicBezTo>
                <a:cubicBezTo>
                  <a:pt x="768" y="1052"/>
                  <a:pt x="946" y="620"/>
                  <a:pt x="1152" y="423"/>
                </a:cubicBezTo>
                <a:cubicBezTo>
                  <a:pt x="1359" y="226"/>
                  <a:pt x="1623" y="97"/>
                  <a:pt x="1815" y="48"/>
                </a:cubicBezTo>
                <a:cubicBezTo>
                  <a:pt x="2007" y="0"/>
                  <a:pt x="2218" y="120"/>
                  <a:pt x="2304" y="135"/>
                </a:cubicBezTo>
              </a:path>
            </a:pathLst>
          </a:custGeom>
          <a:noFill/>
          <a:ln w="63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>
            <a:off x="3604310" y="4832384"/>
            <a:ext cx="1856" cy="575653"/>
          </a:xfrm>
          <a:prstGeom prst="line">
            <a:avLst/>
          </a:prstGeom>
          <a:noFill/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>
            <a:off x="4632711" y="3474211"/>
            <a:ext cx="5330" cy="1947631"/>
          </a:xfrm>
          <a:prstGeom prst="line">
            <a:avLst/>
          </a:prstGeom>
          <a:noFill/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52" name="Line 12"/>
          <p:cNvSpPr>
            <a:spLocks noChangeShapeType="1"/>
          </p:cNvSpPr>
          <p:nvPr/>
        </p:nvSpPr>
        <p:spPr bwMode="auto">
          <a:xfrm>
            <a:off x="6040808" y="2576839"/>
            <a:ext cx="10108" cy="2845003"/>
          </a:xfrm>
          <a:prstGeom prst="line">
            <a:avLst/>
          </a:prstGeom>
          <a:noFill/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53" name="Rectangle 13"/>
          <p:cNvSpPr>
            <a:spLocks noChangeArrowheads="1"/>
          </p:cNvSpPr>
          <p:nvPr/>
        </p:nvSpPr>
        <p:spPr bwMode="auto">
          <a:xfrm rot="18900000">
            <a:off x="3604838" y="4593319"/>
            <a:ext cx="10206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vecento wide Book"/>
                <a:ea typeface="+mn-ea"/>
                <a:cs typeface="+mn-cs"/>
              </a:rPr>
              <a:t>Window of</a:t>
            </a:r>
          </a:p>
        </p:txBody>
      </p:sp>
      <p:sp>
        <p:nvSpPr>
          <p:cNvPr id="112654" name="Rectangle 14"/>
          <p:cNvSpPr>
            <a:spLocks noChangeArrowheads="1"/>
          </p:cNvSpPr>
          <p:nvPr/>
        </p:nvSpPr>
        <p:spPr bwMode="auto">
          <a:xfrm rot="18900000">
            <a:off x="3622641" y="4771127"/>
            <a:ext cx="109805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vecento wide Book"/>
                <a:ea typeface="+mn-ea"/>
                <a:cs typeface="+mn-cs"/>
              </a:rPr>
              <a:t>Opportunity</a:t>
            </a:r>
          </a:p>
        </p:txBody>
      </p:sp>
      <p:sp>
        <p:nvSpPr>
          <p:cNvPr id="112655" name="Rectangle 15"/>
          <p:cNvSpPr>
            <a:spLocks noChangeArrowheads="1"/>
          </p:cNvSpPr>
          <p:nvPr/>
        </p:nvSpPr>
        <p:spPr bwMode="auto">
          <a:xfrm>
            <a:off x="3563034" y="5528206"/>
            <a:ext cx="11514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vecento wide Book"/>
                <a:ea typeface="+mn-ea"/>
                <a:cs typeface="+mn-cs"/>
              </a:rPr>
              <a:t>1</a:t>
            </a:r>
          </a:p>
        </p:txBody>
      </p:sp>
      <p:sp>
        <p:nvSpPr>
          <p:cNvPr id="112656" name="Rectangle 16"/>
          <p:cNvSpPr>
            <a:spLocks noChangeArrowheads="1"/>
          </p:cNvSpPr>
          <p:nvPr/>
        </p:nvSpPr>
        <p:spPr bwMode="auto">
          <a:xfrm>
            <a:off x="4594909" y="5528206"/>
            <a:ext cx="11514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vecento wide Book"/>
                <a:ea typeface="+mn-ea"/>
                <a:cs typeface="+mn-cs"/>
              </a:rPr>
              <a:t>2</a:t>
            </a:r>
          </a:p>
        </p:txBody>
      </p:sp>
      <p:sp>
        <p:nvSpPr>
          <p:cNvPr id="112657" name="Rectangle 17"/>
          <p:cNvSpPr>
            <a:spLocks noChangeArrowheads="1"/>
          </p:cNvSpPr>
          <p:nvPr/>
        </p:nvSpPr>
        <p:spPr bwMode="auto">
          <a:xfrm>
            <a:off x="6004609" y="5528206"/>
            <a:ext cx="11514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vecento wide Book"/>
                <a:ea typeface="+mn-ea"/>
                <a:cs typeface="+mn-cs"/>
              </a:rPr>
              <a:t>3</a:t>
            </a:r>
          </a:p>
        </p:txBody>
      </p:sp>
      <p:sp>
        <p:nvSpPr>
          <p:cNvPr id="112658" name="Rectangle 18"/>
          <p:cNvSpPr>
            <a:spLocks noChangeArrowheads="1"/>
          </p:cNvSpPr>
          <p:nvPr/>
        </p:nvSpPr>
        <p:spPr bwMode="auto">
          <a:xfrm rot="18892537">
            <a:off x="4726351" y="3826234"/>
            <a:ext cx="138106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vecento wide Book"/>
                <a:ea typeface="+mn-ea"/>
                <a:cs typeface="+mn-cs"/>
              </a:rPr>
              <a:t>New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vecento wide Book"/>
                <a:ea typeface="+mn-ea"/>
                <a:cs typeface="+mn-cs"/>
              </a:rPr>
              <a:t>Competitors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vecento wide Book"/>
                <a:ea typeface="+mn-ea"/>
                <a:cs typeface="+mn-cs"/>
              </a:rPr>
              <a:t>Enter </a:t>
            </a:r>
          </a:p>
        </p:txBody>
      </p:sp>
      <p:sp>
        <p:nvSpPr>
          <p:cNvPr id="112659" name="Rectangle 19"/>
          <p:cNvSpPr>
            <a:spLocks noChangeArrowheads="1"/>
          </p:cNvSpPr>
          <p:nvPr/>
        </p:nvSpPr>
        <p:spPr bwMode="auto">
          <a:xfrm rot="18892537">
            <a:off x="6164249" y="3639068"/>
            <a:ext cx="14966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vecento wide Book"/>
                <a:ea typeface="+mn-ea"/>
                <a:cs typeface="+mn-cs"/>
              </a:rPr>
              <a:t>Obsolescence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vecento wide Book"/>
                <a:ea typeface="+mn-ea"/>
                <a:cs typeface="+mn-cs"/>
              </a:rPr>
              <a:t> 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vecento wide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vecento wide Book"/>
                <a:ea typeface="+mn-ea"/>
                <a:cs typeface="+mn-cs"/>
              </a:rPr>
              <a:t>Phase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1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5250" y="145605"/>
            <a:ext cx="8229600" cy="1143000"/>
          </a:xfrm>
        </p:spPr>
        <p:txBody>
          <a:bodyPr/>
          <a:lstStyle/>
          <a:p>
            <a:r>
              <a:rPr lang="en-US" dirty="0"/>
              <a:t>Setting Prices</a:t>
            </a:r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364078" y="1295400"/>
            <a:ext cx="8441262" cy="4639735"/>
            <a:chOff x="1152" y="1286"/>
            <a:chExt cx="2880" cy="1152"/>
          </a:xfrm>
        </p:grpSpPr>
        <p:graphicFrame>
          <p:nvGraphicFramePr>
            <p:cNvPr id="10" name="Diagram 9"/>
            <p:cNvGraphicFramePr/>
            <p:nvPr>
              <p:extLst/>
            </p:nvPr>
          </p:nvGraphicFramePr>
          <p:xfrm>
            <a:off x="1152" y="1286"/>
            <a:ext cx="2880" cy="11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22532" name="_s113669"/>
            <p:cNvCxnSpPr>
              <a:cxnSpLocks noChangeShapeType="1"/>
              <a:stCxn id="9" idx="0"/>
              <a:endCxn id="6" idx="2"/>
            </p:cNvCxnSpPr>
            <p:nvPr/>
          </p:nvCxnSpPr>
          <p:spPr bwMode="auto">
            <a:xfrm rot="16200000">
              <a:off x="3531" y="2077"/>
              <a:ext cx="140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3" name="_s113670"/>
            <p:cNvCxnSpPr>
              <a:cxnSpLocks noChangeShapeType="1"/>
              <a:stCxn id="8" idx="0"/>
              <a:endCxn id="5" idx="2"/>
            </p:cNvCxnSpPr>
            <p:nvPr/>
          </p:nvCxnSpPr>
          <p:spPr bwMode="auto">
            <a:xfrm rot="16200000">
              <a:off x="2523" y="2077"/>
              <a:ext cx="140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4" name="_s113671"/>
            <p:cNvCxnSpPr>
              <a:cxnSpLocks noChangeShapeType="1"/>
              <a:stCxn id="7" idx="0"/>
              <a:endCxn id="4" idx="2"/>
            </p:cNvCxnSpPr>
            <p:nvPr/>
          </p:nvCxnSpPr>
          <p:spPr bwMode="auto">
            <a:xfrm rot="16200000">
              <a:off x="1515" y="2077"/>
              <a:ext cx="140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5" name="_s113672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3026" y="1142"/>
              <a:ext cx="140" cy="1008"/>
            </a:xfrm>
            <a:prstGeom prst="bentConnector3">
              <a:avLst>
                <a:gd name="adj1" fmla="val 5014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6" name="_s113673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2523" y="1645"/>
              <a:ext cx="140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7" name="_s113674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2018" y="1142"/>
              <a:ext cx="140" cy="1008"/>
            </a:xfrm>
            <a:prstGeom prst="bentConnector3">
              <a:avLst>
                <a:gd name="adj1" fmla="val 5014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13675"/>
            <p:cNvSpPr>
              <a:spLocks noChangeArrowheads="1"/>
            </p:cNvSpPr>
            <p:nvPr/>
          </p:nvSpPr>
          <p:spPr bwMode="auto">
            <a:xfrm>
              <a:off x="2160" y="1286"/>
              <a:ext cx="864" cy="28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Price</a:t>
              </a:r>
            </a:p>
          </p:txBody>
        </p:sp>
        <p:sp>
          <p:nvSpPr>
            <p:cNvPr id="4" name="_s113676"/>
            <p:cNvSpPr>
              <a:spLocks noChangeArrowheads="1"/>
            </p:cNvSpPr>
            <p:nvPr/>
          </p:nvSpPr>
          <p:spPr bwMode="auto">
            <a:xfrm>
              <a:off x="1152" y="1718"/>
              <a:ext cx="864" cy="288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Penetration Pricing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Strategy </a:t>
              </a:r>
            </a:p>
          </p:txBody>
        </p:sp>
        <p:sp>
          <p:nvSpPr>
            <p:cNvPr id="5" name="_s113677"/>
            <p:cNvSpPr>
              <a:spLocks noChangeArrowheads="1"/>
            </p:cNvSpPr>
            <p:nvPr/>
          </p:nvSpPr>
          <p:spPr bwMode="auto">
            <a:xfrm>
              <a:off x="2160" y="1718"/>
              <a:ext cx="864" cy="288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Cost-plus Pricing</a:t>
              </a: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Strategy</a:t>
              </a:r>
            </a:p>
          </p:txBody>
        </p:sp>
        <p:sp>
          <p:nvSpPr>
            <p:cNvPr id="6" name="_s113678"/>
            <p:cNvSpPr>
              <a:spLocks noChangeArrowheads="1"/>
            </p:cNvSpPr>
            <p:nvPr/>
          </p:nvSpPr>
          <p:spPr bwMode="auto">
            <a:xfrm>
              <a:off x="3168" y="1718"/>
              <a:ext cx="864" cy="288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Assessing Market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Prices for Competing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Products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Strategy</a:t>
              </a:r>
            </a:p>
          </p:txBody>
        </p:sp>
        <p:sp>
          <p:nvSpPr>
            <p:cNvPr id="7" name="_s113679"/>
            <p:cNvSpPr>
              <a:spLocks noChangeArrowheads="1"/>
            </p:cNvSpPr>
            <p:nvPr/>
          </p:nvSpPr>
          <p:spPr bwMode="auto">
            <a:xfrm>
              <a:off x="1152" y="2150"/>
              <a:ext cx="864" cy="288"/>
            </a:xfrm>
            <a:prstGeom prst="bracePair">
              <a:avLst>
                <a:gd name="adj" fmla="val 8333"/>
              </a:avLst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Requires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Enormous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Financing </a:t>
              </a:r>
            </a:p>
          </p:txBody>
        </p:sp>
        <p:sp>
          <p:nvSpPr>
            <p:cNvPr id="8" name="_s113680"/>
            <p:cNvSpPr>
              <a:spLocks noChangeArrowheads="1"/>
            </p:cNvSpPr>
            <p:nvPr/>
          </p:nvSpPr>
          <p:spPr bwMode="auto">
            <a:xfrm>
              <a:off x="2160" y="2150"/>
              <a:ext cx="864" cy="288"/>
            </a:xfrm>
            <a:prstGeom prst="bracePair">
              <a:avLst>
                <a:gd name="adj" fmla="val 8333"/>
              </a:avLst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Price May Not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Match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The Value</a:t>
              </a:r>
            </a:p>
          </p:txBody>
        </p:sp>
        <p:sp>
          <p:nvSpPr>
            <p:cNvPr id="9" name="_s113681"/>
            <p:cNvSpPr>
              <a:spLocks noChangeArrowheads="1"/>
            </p:cNvSpPr>
            <p:nvPr/>
          </p:nvSpPr>
          <p:spPr bwMode="auto">
            <a:xfrm>
              <a:off x="3168" y="2150"/>
              <a:ext cx="864" cy="288"/>
            </a:xfrm>
            <a:prstGeom prst="bracePair">
              <a:avLst>
                <a:gd name="adj" fmla="val 8333"/>
              </a:avLst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The Best Option</a:t>
              </a: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9910" y="13411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Find “Stealth” Competitors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783125" y="1696897"/>
          <a:ext cx="7666305" cy="458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1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r>
              <a:rPr lang="en-US" dirty="0"/>
              <a:t>Opportunity Checklist</a:t>
            </a:r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533400" y="2650783"/>
            <a:ext cx="7772400" cy="76200"/>
          </a:xfrm>
          <a:prstGeom prst="rect">
            <a:avLst/>
          </a:prstGeom>
          <a:solidFill>
            <a:srgbClr val="6CC368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533400" y="1558585"/>
            <a:ext cx="79248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-4048125"/>
            <a:ext cx="9144000" cy="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457200" y="1211453"/>
            <a:ext cx="1447800" cy="778934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</a:t>
            </a: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457200" y="2337517"/>
            <a:ext cx="1447800" cy="668867"/>
          </a:xfrm>
          <a:prstGeom prst="rect">
            <a:avLst/>
          </a:prstGeom>
          <a:solidFill>
            <a:srgbClr val="6CC368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Trends</a:t>
            </a: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2133600" y="2337517"/>
            <a:ext cx="1447800" cy="668867"/>
          </a:xfrm>
          <a:prstGeom prst="rect">
            <a:avLst/>
          </a:prstGeom>
          <a:solidFill>
            <a:srgbClr val="6CC368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Market size</a:t>
            </a: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5469467" y="2303652"/>
            <a:ext cx="1447800" cy="753532"/>
          </a:xfrm>
          <a:prstGeom prst="rect">
            <a:avLst/>
          </a:prstGeom>
          <a:solidFill>
            <a:srgbClr val="6CC368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Growth</a:t>
            </a:r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3810000" y="2269783"/>
            <a:ext cx="1447800" cy="838200"/>
          </a:xfrm>
          <a:prstGeom prst="rect">
            <a:avLst/>
          </a:prstGeom>
          <a:solidFill>
            <a:srgbClr val="6CC368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Price, Frequency,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Value</a:t>
            </a:r>
          </a:p>
        </p:txBody>
      </p:sp>
      <p:sp>
        <p:nvSpPr>
          <p:cNvPr id="116747" name="Rectangle 11"/>
          <p:cNvSpPr>
            <a:spLocks noChangeArrowheads="1"/>
          </p:cNvSpPr>
          <p:nvPr/>
        </p:nvSpPr>
        <p:spPr bwMode="auto">
          <a:xfrm>
            <a:off x="7162800" y="2337517"/>
            <a:ext cx="1447800" cy="668867"/>
          </a:xfrm>
          <a:prstGeom prst="rect">
            <a:avLst/>
          </a:prstGeom>
          <a:solidFill>
            <a:srgbClr val="6CC368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Distribution</a:t>
            </a:r>
          </a:p>
        </p:txBody>
      </p:sp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2133600" y="1211453"/>
            <a:ext cx="1447800" cy="778934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Competition</a:t>
            </a: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3843867" y="3421253"/>
            <a:ext cx="1447800" cy="693547"/>
          </a:xfrm>
          <a:prstGeom prst="rect">
            <a:avLst/>
          </a:prstGeom>
          <a:solidFill>
            <a:srgbClr val="DFB253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Success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Factors</a:t>
            </a:r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3810000" y="1211453"/>
            <a:ext cx="1447800" cy="778934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Vendors</a:t>
            </a:r>
          </a:p>
        </p:txBody>
      </p:sp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5486400" y="1211453"/>
            <a:ext cx="1447800" cy="778934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Government</a:t>
            </a:r>
          </a:p>
        </p:txBody>
      </p:sp>
      <p:sp>
        <p:nvSpPr>
          <p:cNvPr id="116752" name="Rectangle 16"/>
          <p:cNvSpPr>
            <a:spLocks noChangeArrowheads="1"/>
          </p:cNvSpPr>
          <p:nvPr/>
        </p:nvSpPr>
        <p:spPr bwMode="auto">
          <a:xfrm>
            <a:off x="7162800" y="1211453"/>
            <a:ext cx="1447800" cy="778934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343400"/>
            <a:ext cx="8610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Evaluate your idea to see if it is a strong opportunity.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Evaluate several ideas simultaneously to see which is most promising.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5341441"/>
            <a:ext cx="8610600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Examine weaknesses and see how you can modify your business model.</a:t>
            </a:r>
          </a:p>
        </p:txBody>
      </p:sp>
    </p:spTree>
    <p:extLst>
      <p:ext uri="{BB962C8B-B14F-4D97-AF65-F5344CB8AC3E}">
        <p14:creationId xmlns:p14="http://schemas.microsoft.com/office/powerpoint/2010/main" val="20885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7726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2400" dirty="0"/>
              <a:t>All opportunities start with an idea</a:t>
            </a:r>
          </a:p>
          <a:p>
            <a:pPr>
              <a:buFont typeface="Wingdings" charset="2"/>
              <a:buChar char="q"/>
            </a:pPr>
            <a:r>
              <a:rPr lang="en-US" sz="2400" dirty="0"/>
              <a:t>There should be an established and growing market</a:t>
            </a:r>
          </a:p>
          <a:p>
            <a:pPr>
              <a:buFont typeface="Wingdings" charset="2"/>
              <a:buChar char="q"/>
            </a:pPr>
            <a:r>
              <a:rPr lang="en-US" sz="2400" dirty="0"/>
              <a:t>Entrepreneur should have passion for the idea and know the customer</a:t>
            </a:r>
          </a:p>
          <a:p>
            <a:pPr>
              <a:buFont typeface="Wingdings" charset="2"/>
              <a:buChar char="q"/>
            </a:pPr>
            <a:r>
              <a:rPr lang="en-US" sz="2400" dirty="0"/>
              <a:t>Reach customer better than the competition can</a:t>
            </a:r>
          </a:p>
          <a:p>
            <a:pPr>
              <a:buFont typeface="Wingdings" charset="2"/>
              <a:buChar char="q"/>
            </a:pPr>
            <a:r>
              <a:rPr lang="en-US" sz="2400" dirty="0"/>
              <a:t>Four favorable elements: customer, competitors, suppliers and government</a:t>
            </a:r>
          </a:p>
          <a:p>
            <a:pPr>
              <a:buFont typeface="Wingdings" charset="2"/>
              <a:buChar char="q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5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Prototyping?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Introducing a new product or service involves </a:t>
            </a:r>
            <a:r>
              <a:rPr lang="en-US" sz="2800" b="1" u="sng" dirty="0"/>
              <a:t>substantial risk</a:t>
            </a:r>
            <a:r>
              <a:rPr lang="en-US" sz="2800" dirty="0"/>
              <a:t>, and upwards of 50-90% of innovations fail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There is often a </a:t>
            </a:r>
            <a:r>
              <a:rPr lang="en-US" sz="2800" b="1" u="sng" dirty="0"/>
              <a:t>large gap</a:t>
            </a:r>
            <a:r>
              <a:rPr lang="en-US" sz="2800" dirty="0"/>
              <a:t> between what the entrepreneur believes is valuable and what the target customer perceives.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Prototyping, both products and services alike, is one strategy to </a:t>
            </a:r>
            <a:r>
              <a:rPr lang="en-US" sz="2800" b="1" u="sng" dirty="0"/>
              <a:t>test key assumptions</a:t>
            </a:r>
            <a:r>
              <a:rPr lang="en-US" sz="2800" dirty="0"/>
              <a:t> about what a customer will value and be willing to buy.</a:t>
            </a:r>
          </a:p>
        </p:txBody>
      </p:sp>
    </p:spTree>
    <p:extLst>
      <p:ext uri="{BB962C8B-B14F-4D97-AF65-F5344CB8AC3E}">
        <p14:creationId xmlns:p14="http://schemas.microsoft.com/office/powerpoint/2010/main" val="20660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prototyping?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734" y="5000227"/>
            <a:ext cx="8704666" cy="13243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core purpose of the prototyping process and developing a prototype is to get a </a:t>
            </a:r>
            <a:r>
              <a:rPr lang="en-US" sz="2400" i="1" dirty="0"/>
              <a:t>response</a:t>
            </a:r>
            <a:r>
              <a:rPr lang="en-US" sz="2400" dirty="0"/>
              <a:t> from a target customer or user -- in other words, </a:t>
            </a:r>
            <a:r>
              <a:rPr lang="en-US" sz="2400" b="1" u="sng" dirty="0"/>
              <a:t>feedback which can be acted on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104" y="3200400"/>
            <a:ext cx="2948893" cy="171045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2C63528-4A56-44E0-8C8A-7F04B381E05C}"/>
              </a:ext>
            </a:extLst>
          </p:cNvPr>
          <p:cNvSpPr txBox="1">
            <a:spLocks/>
          </p:cNvSpPr>
          <p:nvPr/>
        </p:nvSpPr>
        <p:spPr>
          <a:xfrm>
            <a:off x="210734" y="1201839"/>
            <a:ext cx="8704666" cy="1693761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30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i="1" dirty="0"/>
              <a:t>Prototyping is the </a:t>
            </a:r>
            <a:r>
              <a:rPr lang="en-US" sz="2400" b="1" i="1" u="sng" dirty="0"/>
              <a:t>iterative process</a:t>
            </a:r>
            <a:r>
              <a:rPr lang="en-US" sz="2400" i="1" dirty="0"/>
              <a:t> of quickly putting together working models</a:t>
            </a:r>
            <a:r>
              <a:rPr lang="en-US" sz="2400" dirty="0"/>
              <a:t> </a:t>
            </a:r>
            <a:r>
              <a:rPr lang="en-US" sz="2400" i="1" dirty="0"/>
              <a:t>in order to represent ideas, test various aspects of a design, and gather early customer feedback, over and over again until obtaining the most suitable product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72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Prototyping?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Introducing a new product or service involves </a:t>
            </a:r>
            <a:r>
              <a:rPr lang="en-US" sz="2800" b="1" u="sng" dirty="0"/>
              <a:t>substantial risk</a:t>
            </a:r>
            <a:r>
              <a:rPr lang="en-US" sz="2800" dirty="0"/>
              <a:t>, and upwards of 50-90% of innovations fail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There is often a </a:t>
            </a:r>
            <a:r>
              <a:rPr lang="en-US" sz="2800" b="1" u="sng" dirty="0"/>
              <a:t>large gap</a:t>
            </a:r>
            <a:r>
              <a:rPr lang="en-US" sz="2800" dirty="0"/>
              <a:t> between what the entrepreneur believes is valuable and what the target customer perceives.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Prototyping, both products and services alike, is one strategy to </a:t>
            </a:r>
            <a:r>
              <a:rPr lang="en-US" sz="2800" b="1" u="sng" dirty="0"/>
              <a:t>test key assumptions</a:t>
            </a:r>
            <a:r>
              <a:rPr lang="en-US" sz="2800" dirty="0"/>
              <a:t> about what a customer will value and be willing to buy.</a:t>
            </a:r>
          </a:p>
        </p:txBody>
      </p:sp>
    </p:spTree>
    <p:extLst>
      <p:ext uri="{BB962C8B-B14F-4D97-AF65-F5344CB8AC3E}">
        <p14:creationId xmlns:p14="http://schemas.microsoft.com/office/powerpoint/2010/main" val="172063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477000" cy="8572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Prototyping should answer the following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386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2800" dirty="0"/>
              <a:t>Does my target customer </a:t>
            </a:r>
            <a:r>
              <a:rPr lang="en-US" sz="2800" b="1" u="sng" dirty="0"/>
              <a:t>want</a:t>
            </a:r>
            <a:r>
              <a:rPr lang="en-US" sz="2800" dirty="0"/>
              <a:t> the new product I propose creating?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en-US" sz="28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800" dirty="0"/>
              <a:t>How might I alter the product or service to make it more </a:t>
            </a:r>
            <a:r>
              <a:rPr lang="en-US" sz="2800" b="1" u="sng" dirty="0"/>
              <a:t>attractive</a:t>
            </a:r>
            <a:r>
              <a:rPr lang="en-US" sz="2800" dirty="0"/>
              <a:t> to my target market?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en-US" sz="28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800" dirty="0"/>
              <a:t>And how does my proposed innovation </a:t>
            </a:r>
            <a:r>
              <a:rPr lang="en-US" sz="2800" b="1" u="sng" dirty="0"/>
              <a:t>compare</a:t>
            </a:r>
            <a:r>
              <a:rPr lang="en-US" sz="2800" dirty="0"/>
              <a:t> against existing solutions in the marketplace?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27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Prototyping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267200" cy="21077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/>
              <a:t>Representing Assumptions</a:t>
            </a:r>
          </a:p>
          <a:p>
            <a:pPr marL="0" indent="0">
              <a:buNone/>
            </a:pPr>
            <a:r>
              <a:rPr lang="en-US" sz="2400" dirty="0"/>
              <a:t>Make tangible or livable the value your product or service will offer so that the target customer can see, try or experiment with it.</a:t>
            </a:r>
          </a:p>
          <a:p>
            <a:pPr marL="0" indent="0">
              <a:buNone/>
            </a:pPr>
            <a:endParaRPr lang="en-US" sz="2400" b="1" u="sng" dirty="0"/>
          </a:p>
          <a:p>
            <a:pPr marL="0" indent="0">
              <a:buNone/>
            </a:pPr>
            <a:endParaRPr lang="en-US" sz="2400" b="1" u="sng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495851"/>
            <a:ext cx="3243782" cy="188149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448668" y="1143000"/>
            <a:ext cx="3771532" cy="2107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useo 30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300"/>
                <a:ea typeface="+mn-ea"/>
                <a:cs typeface="+mn-cs"/>
              </a:rPr>
              <a:t>Testing Assumptions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300"/>
                <a:ea typeface="+mn-ea"/>
                <a:cs typeface="+mn-cs"/>
              </a:rPr>
              <a:t>Test what you have made tangible or livable by having your target customers use your prototype.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300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4377348"/>
            <a:ext cx="5509907" cy="118974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useo 30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300"/>
                <a:ea typeface="+mn-ea"/>
                <a:cs typeface="+mn-cs"/>
              </a:rPr>
              <a:t>Learning and Iterating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300"/>
                <a:ea typeface="+mn-ea"/>
                <a:cs typeface="+mn-cs"/>
              </a:rPr>
              <a:t>Collect feedback from target customers and act on it by creating a new version of the prototype and repeating the process until you obtain a final product.</a:t>
            </a:r>
          </a:p>
        </p:txBody>
      </p:sp>
    </p:spTree>
    <p:extLst>
      <p:ext uri="{BB962C8B-B14F-4D97-AF65-F5344CB8AC3E}">
        <p14:creationId xmlns:p14="http://schemas.microsoft.com/office/powerpoint/2010/main" val="399304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kinds of prototypes are: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105400"/>
          </a:xfrm>
        </p:spPr>
        <p:txBody>
          <a:bodyPr numCol="1"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Low or High Fidelity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Looks-like or Works-like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Paper Prototyping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3D printing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Electronic prototyping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Service simulators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Minimum Viable Product (MVP)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551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1692E7420AB2438AB87710DB9D7CAE79"/>
  <p:tag name="TPVERSION" val="5"/>
  <p:tag name="TPFULLVERSION" val="5.3.2.24"/>
  <p:tag name="PPTVERSION" val="14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Theme1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1081</TotalTime>
  <Words>1803</Words>
  <Application>Microsoft Office PowerPoint</Application>
  <PresentationFormat>On-screen Show (4:3)</PresentationFormat>
  <Paragraphs>286</Paragraphs>
  <Slides>36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Theme1</vt:lpstr>
      <vt:lpstr>1_Office Theme</vt:lpstr>
      <vt:lpstr>Equation</vt:lpstr>
      <vt:lpstr>Prototyping Your Idea and Opportunity Recognition </vt:lpstr>
      <vt:lpstr>Exercise</vt:lpstr>
      <vt:lpstr>Objective</vt:lpstr>
      <vt:lpstr>Why Prototyping?</vt:lpstr>
      <vt:lpstr>What is prototyping?</vt:lpstr>
      <vt:lpstr>Why Prototyping?</vt:lpstr>
      <vt:lpstr>Prototyping should answer the following questions</vt:lpstr>
      <vt:lpstr>The Prototyping Process</vt:lpstr>
      <vt:lpstr>Some kinds of prototypes are:</vt:lpstr>
      <vt:lpstr>Low-fidelity vs. High-fidelity Prototypes</vt:lpstr>
      <vt:lpstr>Looks-like Prototype</vt:lpstr>
      <vt:lpstr>Works-like Prototypes</vt:lpstr>
      <vt:lpstr>Paper Prototype</vt:lpstr>
      <vt:lpstr>3D printing</vt:lpstr>
      <vt:lpstr>Electronic prototype</vt:lpstr>
      <vt:lpstr>Prototyping and Crowdfunding</vt:lpstr>
      <vt:lpstr>Prototyping = Co-creating</vt:lpstr>
      <vt:lpstr>Service Simulator</vt:lpstr>
      <vt:lpstr>Minimum Viable Product (MVP)</vt:lpstr>
      <vt:lpstr>Summary</vt:lpstr>
      <vt:lpstr>Reflection points</vt:lpstr>
      <vt:lpstr>Web Exercises</vt:lpstr>
      <vt:lpstr>PowerPoint Presentation</vt:lpstr>
      <vt:lpstr>Visualizing Opportunity</vt:lpstr>
      <vt:lpstr>Visualizing Opportunity</vt:lpstr>
      <vt:lpstr>Idea-to-Opportunity Transition</vt:lpstr>
      <vt:lpstr>See Yourself</vt:lpstr>
      <vt:lpstr>Idea Multiplication:  IDEO Technique</vt:lpstr>
      <vt:lpstr>The Opportunity Space</vt:lpstr>
      <vt:lpstr>The Customer</vt:lpstr>
      <vt:lpstr>Macro Trends: Last 50 years</vt:lpstr>
      <vt:lpstr>S-Curve: The Diffusion of Product Acceptance Over Time</vt:lpstr>
      <vt:lpstr>Setting Prices</vt:lpstr>
      <vt:lpstr>Find “Stealth” Competitors</vt:lpstr>
      <vt:lpstr>Opportunity Checklist</vt:lpstr>
      <vt:lpstr>Recap</vt:lpstr>
    </vt:vector>
  </TitlesOfParts>
  <Company>Tulane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Nanotechnology Devices &amp; Systems:</dc:title>
  <dc:creator>Shittu2530p</dc:creator>
  <cp:lastModifiedBy>instructor</cp:lastModifiedBy>
  <cp:revision>77</cp:revision>
  <dcterms:created xsi:type="dcterms:W3CDTF">2015-01-16T04:43:33Z</dcterms:created>
  <dcterms:modified xsi:type="dcterms:W3CDTF">2017-06-14T14:50:13Z</dcterms:modified>
</cp:coreProperties>
</file>